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1" r:id="rId5"/>
    <p:sldId id="262" r:id="rId6"/>
    <p:sldId id="260" r:id="rId7"/>
    <p:sldId id="265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0" autoAdjust="0"/>
    <p:restoredTop sz="86441" autoAdjust="0"/>
  </p:normalViewPr>
  <p:slideViewPr>
    <p:cSldViewPr>
      <p:cViewPr>
        <p:scale>
          <a:sx n="105" d="100"/>
          <a:sy n="105" d="100"/>
        </p:scale>
        <p:origin x="-20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8257509477981916E-2"/>
          <c:y val="9.3005930627591091E-2"/>
          <c:w val="0.82672705842325267"/>
          <c:h val="0.64533619071565151"/>
        </c:manualLayout>
      </c:layout>
      <c:lineChart>
        <c:grouping val="standard"/>
        <c:varyColors val="0"/>
        <c:ser>
          <c:idx val="0"/>
          <c:order val="0"/>
          <c:tx>
            <c:strRef>
              <c:f>'[Диаграмма в Microsoft PowerPoint]Лист3'!$S$222</c:f>
              <c:strCache>
                <c:ptCount val="1"/>
                <c:pt idx="0">
                  <c:v>"2"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PowerPoint]Лист3'!$R$223:$R$232</c:f>
              <c:strCache>
                <c:ptCount val="10"/>
                <c:pt idx="0">
                  <c:v>Русский яз</c:v>
                </c:pt>
                <c:pt idx="1">
                  <c:v>Математ</c:v>
                </c:pt>
                <c:pt idx="2">
                  <c:v>Физика</c:v>
                </c:pt>
                <c:pt idx="3">
                  <c:v>Обществ</c:v>
                </c:pt>
                <c:pt idx="4">
                  <c:v>Литература</c:v>
                </c:pt>
                <c:pt idx="5">
                  <c:v>Химия</c:v>
                </c:pt>
                <c:pt idx="6">
                  <c:v>Информатика</c:v>
                </c:pt>
                <c:pt idx="7">
                  <c:v>Биология</c:v>
                </c:pt>
                <c:pt idx="8">
                  <c:v>История</c:v>
                </c:pt>
                <c:pt idx="9">
                  <c:v>География</c:v>
                </c:pt>
              </c:strCache>
            </c:strRef>
          </c:cat>
          <c:val>
            <c:numRef>
              <c:f>'[Диаграмма в Microsoft PowerPoint]Лист3'!$S$223:$S$232</c:f>
              <c:numCache>
                <c:formatCode>General</c:formatCode>
                <c:ptCount val="10"/>
                <c:pt idx="0">
                  <c:v>14</c:v>
                </c:pt>
                <c:pt idx="1">
                  <c:v>14</c:v>
                </c:pt>
                <c:pt idx="2">
                  <c:v>17</c:v>
                </c:pt>
                <c:pt idx="3">
                  <c:v>18</c:v>
                </c:pt>
                <c:pt idx="4">
                  <c:v>0</c:v>
                </c:pt>
                <c:pt idx="5">
                  <c:v>21</c:v>
                </c:pt>
                <c:pt idx="6">
                  <c:v>20</c:v>
                </c:pt>
                <c:pt idx="7">
                  <c:v>17</c:v>
                </c:pt>
                <c:pt idx="8">
                  <c:v>38</c:v>
                </c:pt>
                <c:pt idx="9">
                  <c:v>30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'[Диаграмма в Microsoft PowerPoint]Лист3'!$T$222</c:f>
              <c:strCache>
                <c:ptCount val="1"/>
                <c:pt idx="0">
                  <c:v>"3"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PowerPoint]Лист3'!$R$223:$R$232</c:f>
              <c:strCache>
                <c:ptCount val="10"/>
                <c:pt idx="0">
                  <c:v>Русский яз</c:v>
                </c:pt>
                <c:pt idx="1">
                  <c:v>Математ</c:v>
                </c:pt>
                <c:pt idx="2">
                  <c:v>Физика</c:v>
                </c:pt>
                <c:pt idx="3">
                  <c:v>Обществ</c:v>
                </c:pt>
                <c:pt idx="4">
                  <c:v>Литература</c:v>
                </c:pt>
                <c:pt idx="5">
                  <c:v>Химия</c:v>
                </c:pt>
                <c:pt idx="6">
                  <c:v>Информатика</c:v>
                </c:pt>
                <c:pt idx="7">
                  <c:v>Биология</c:v>
                </c:pt>
                <c:pt idx="8">
                  <c:v>История</c:v>
                </c:pt>
                <c:pt idx="9">
                  <c:v>География</c:v>
                </c:pt>
              </c:strCache>
            </c:strRef>
          </c:cat>
          <c:val>
            <c:numRef>
              <c:f>'[Диаграмма в Microsoft PowerPoint]Лист3'!$T$223:$T$232</c:f>
              <c:numCache>
                <c:formatCode>General</c:formatCode>
                <c:ptCount val="10"/>
                <c:pt idx="0">
                  <c:v>26</c:v>
                </c:pt>
                <c:pt idx="1">
                  <c:v>39</c:v>
                </c:pt>
                <c:pt idx="2">
                  <c:v>58</c:v>
                </c:pt>
                <c:pt idx="3">
                  <c:v>29</c:v>
                </c:pt>
                <c:pt idx="4">
                  <c:v>0</c:v>
                </c:pt>
                <c:pt idx="5">
                  <c:v>43</c:v>
                </c:pt>
                <c:pt idx="6">
                  <c:v>67</c:v>
                </c:pt>
                <c:pt idx="7">
                  <c:v>39</c:v>
                </c:pt>
                <c:pt idx="8">
                  <c:v>50</c:v>
                </c:pt>
                <c:pt idx="9">
                  <c:v>40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'[Диаграмма в Microsoft PowerPoint]Лист3'!$U$222</c:f>
              <c:strCache>
                <c:ptCount val="1"/>
                <c:pt idx="0">
                  <c:v>"4"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PowerPoint]Лист3'!$R$223:$R$232</c:f>
              <c:strCache>
                <c:ptCount val="10"/>
                <c:pt idx="0">
                  <c:v>Русский яз</c:v>
                </c:pt>
                <c:pt idx="1">
                  <c:v>Математ</c:v>
                </c:pt>
                <c:pt idx="2">
                  <c:v>Физика</c:v>
                </c:pt>
                <c:pt idx="3">
                  <c:v>Обществ</c:v>
                </c:pt>
                <c:pt idx="4">
                  <c:v>Литература</c:v>
                </c:pt>
                <c:pt idx="5">
                  <c:v>Химия</c:v>
                </c:pt>
                <c:pt idx="6">
                  <c:v>Информатика</c:v>
                </c:pt>
                <c:pt idx="7">
                  <c:v>Биология</c:v>
                </c:pt>
                <c:pt idx="8">
                  <c:v>История</c:v>
                </c:pt>
                <c:pt idx="9">
                  <c:v>География</c:v>
                </c:pt>
              </c:strCache>
            </c:strRef>
          </c:cat>
          <c:val>
            <c:numRef>
              <c:f>'[Диаграмма в Microsoft PowerPoint]Лист3'!$U$223:$U$232</c:f>
              <c:numCache>
                <c:formatCode>General</c:formatCode>
                <c:ptCount val="10"/>
                <c:pt idx="0">
                  <c:v>50</c:v>
                </c:pt>
                <c:pt idx="1">
                  <c:v>27</c:v>
                </c:pt>
                <c:pt idx="2">
                  <c:v>25</c:v>
                </c:pt>
                <c:pt idx="3">
                  <c:v>41</c:v>
                </c:pt>
                <c:pt idx="4">
                  <c:v>100</c:v>
                </c:pt>
                <c:pt idx="5">
                  <c:v>29</c:v>
                </c:pt>
                <c:pt idx="6">
                  <c:v>13</c:v>
                </c:pt>
                <c:pt idx="7">
                  <c:v>39</c:v>
                </c:pt>
                <c:pt idx="8">
                  <c:v>13</c:v>
                </c:pt>
                <c:pt idx="9">
                  <c:v>30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'[Диаграмма в Microsoft PowerPoint]Лист3'!$V$222</c:f>
              <c:strCache>
                <c:ptCount val="1"/>
                <c:pt idx="0">
                  <c:v>"5"</c:v>
                </c:pt>
              </c:strCache>
            </c:strRef>
          </c:tx>
          <c:marker>
            <c:symbol val="none"/>
          </c:marker>
          <c:cat>
            <c:strRef>
              <c:f>'[Диаграмма в Microsoft PowerPoint]Лист3'!$R$223:$R$232</c:f>
              <c:strCache>
                <c:ptCount val="10"/>
                <c:pt idx="0">
                  <c:v>Русский яз</c:v>
                </c:pt>
                <c:pt idx="1">
                  <c:v>Математ</c:v>
                </c:pt>
                <c:pt idx="2">
                  <c:v>Физика</c:v>
                </c:pt>
                <c:pt idx="3">
                  <c:v>Обществ</c:v>
                </c:pt>
                <c:pt idx="4">
                  <c:v>Литература</c:v>
                </c:pt>
                <c:pt idx="5">
                  <c:v>Химия</c:v>
                </c:pt>
                <c:pt idx="6">
                  <c:v>Информатика</c:v>
                </c:pt>
                <c:pt idx="7">
                  <c:v>Биология</c:v>
                </c:pt>
                <c:pt idx="8">
                  <c:v>История</c:v>
                </c:pt>
                <c:pt idx="9">
                  <c:v>География</c:v>
                </c:pt>
              </c:strCache>
            </c:strRef>
          </c:cat>
          <c:val>
            <c:numRef>
              <c:f>'[Диаграмма в Microsoft PowerPoint]Лист3'!$V$223:$V$232</c:f>
              <c:numCache>
                <c:formatCode>General</c:formatCode>
                <c:ptCount val="10"/>
                <c:pt idx="0">
                  <c:v>18</c:v>
                </c:pt>
                <c:pt idx="1">
                  <c:v>20</c:v>
                </c:pt>
                <c:pt idx="2">
                  <c:v>0</c:v>
                </c:pt>
                <c:pt idx="3">
                  <c:v>12</c:v>
                </c:pt>
                <c:pt idx="4">
                  <c:v>0</c:v>
                </c:pt>
                <c:pt idx="5">
                  <c:v>7</c:v>
                </c:pt>
                <c:pt idx="6">
                  <c:v>0</c:v>
                </c:pt>
                <c:pt idx="7">
                  <c:v>6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157696"/>
        <c:axId val="34159232"/>
      </c:lineChart>
      <c:catAx>
        <c:axId val="341576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34159232"/>
        <c:crosses val="autoZero"/>
        <c:auto val="1"/>
        <c:lblAlgn val="ctr"/>
        <c:lblOffset val="100"/>
        <c:noMultiLvlLbl val="0"/>
      </c:catAx>
      <c:valAx>
        <c:axId val="34159232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34157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Лист3!$S$206</c:f>
              <c:strCache>
                <c:ptCount val="1"/>
                <c:pt idx="0">
                  <c:v>Доля учащихся, не справившихся с заданиями по предмету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Лист3!$R$207:$R$216</c:f>
              <c:strCache>
                <c:ptCount val="10"/>
                <c:pt idx="0">
                  <c:v>Русский яз</c:v>
                </c:pt>
                <c:pt idx="1">
                  <c:v>Математ</c:v>
                </c:pt>
                <c:pt idx="2">
                  <c:v>Физика</c:v>
                </c:pt>
                <c:pt idx="3">
                  <c:v>Обществ</c:v>
                </c:pt>
                <c:pt idx="4">
                  <c:v>Литература</c:v>
                </c:pt>
                <c:pt idx="5">
                  <c:v>Химия</c:v>
                </c:pt>
                <c:pt idx="6">
                  <c:v>Информатика</c:v>
                </c:pt>
                <c:pt idx="7">
                  <c:v>Биология</c:v>
                </c:pt>
                <c:pt idx="8">
                  <c:v>История</c:v>
                </c:pt>
                <c:pt idx="9">
                  <c:v>География</c:v>
                </c:pt>
              </c:strCache>
            </c:strRef>
          </c:cat>
          <c:val>
            <c:numRef>
              <c:f>Лист3!$S$207:$S$216</c:f>
              <c:numCache>
                <c:formatCode>General</c:formatCode>
                <c:ptCount val="10"/>
                <c:pt idx="0">
                  <c:v>14</c:v>
                </c:pt>
                <c:pt idx="1">
                  <c:v>14</c:v>
                </c:pt>
                <c:pt idx="2">
                  <c:v>17</c:v>
                </c:pt>
                <c:pt idx="3">
                  <c:v>18</c:v>
                </c:pt>
                <c:pt idx="4">
                  <c:v>0</c:v>
                </c:pt>
                <c:pt idx="5">
                  <c:v>21</c:v>
                </c:pt>
                <c:pt idx="6">
                  <c:v>20</c:v>
                </c:pt>
                <c:pt idx="7">
                  <c:v>17</c:v>
                </c:pt>
                <c:pt idx="8">
                  <c:v>38</c:v>
                </c:pt>
                <c:pt idx="9">
                  <c:v>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184192"/>
        <c:axId val="34203520"/>
      </c:barChart>
      <c:catAx>
        <c:axId val="341841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34203520"/>
        <c:crosses val="autoZero"/>
        <c:auto val="1"/>
        <c:lblAlgn val="ctr"/>
        <c:lblOffset val="100"/>
        <c:noMultiLvlLbl val="0"/>
      </c:catAx>
      <c:valAx>
        <c:axId val="342035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1841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5486621463983666"/>
          <c:y val="0.1037531681103005"/>
          <c:w val="0.49026757072032662"/>
          <c:h val="0.1405342907133796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EC7F6-9492-4E5A-8E71-B8E869CDFCC5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81E06-38BC-45D4-BF83-3B490A555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356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81E06-38BC-45D4-BF83-3B490A55524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599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fipi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О результатах диагностики по</a:t>
            </a:r>
            <a:br>
              <a:rPr lang="ru-RU" sz="3200" dirty="0"/>
            </a:br>
            <a:r>
              <a:rPr lang="ru-RU" sz="3200" dirty="0"/>
              <a:t>общеобразовательным предметам</a:t>
            </a:r>
            <a:br>
              <a:rPr lang="ru-RU" sz="3200" dirty="0"/>
            </a:br>
            <a:r>
              <a:rPr lang="ru-RU" sz="3200" dirty="0"/>
              <a:t>обучающихся 10-х </a:t>
            </a:r>
            <a:r>
              <a:rPr lang="ru-RU" sz="3200" dirty="0" smtClean="0"/>
              <a:t>классов в 2020 году</a:t>
            </a:r>
            <a:br>
              <a:rPr lang="ru-RU" sz="3200" dirty="0" smtClean="0"/>
            </a:br>
            <a:r>
              <a:rPr lang="ru-RU" sz="3200" dirty="0" smtClean="0"/>
              <a:t>в ОО </a:t>
            </a:r>
            <a:r>
              <a:rPr lang="ru-RU" sz="3200" dirty="0" err="1" smtClean="0"/>
              <a:t>Камышловского</a:t>
            </a:r>
            <a:r>
              <a:rPr lang="ru-RU" sz="3200" dirty="0" smtClean="0"/>
              <a:t> МР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4346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91264" cy="1512168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Участники </a:t>
            </a:r>
            <a:r>
              <a:rPr lang="ru-RU" sz="3100" b="1" dirty="0" smtClean="0"/>
              <a:t>диагностики</a:t>
            </a:r>
            <a:br>
              <a:rPr lang="ru-RU" sz="3100" b="1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000" b="1" dirty="0" smtClean="0"/>
              <a:t>Обязательные </a:t>
            </a:r>
            <a:r>
              <a:rPr lang="ru-RU" sz="2000" b="1" dirty="0"/>
              <a:t>предметы – по русскому </a:t>
            </a:r>
            <a:r>
              <a:rPr lang="ru-RU" sz="2000" b="1" dirty="0" smtClean="0"/>
              <a:t>языку – 54 чел.,  по  математике – 55 чел. </a:t>
            </a:r>
            <a:r>
              <a:rPr lang="ru-RU" sz="3100" b="1" dirty="0"/>
              <a:t/>
            </a:r>
            <a:br>
              <a:rPr lang="ru-RU" sz="3100" b="1" dirty="0"/>
            </a:br>
            <a:endParaRPr lang="ru-RU" sz="31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97192"/>
              </p:ext>
            </p:extLst>
          </p:nvPr>
        </p:nvGraphicFramePr>
        <p:xfrm>
          <a:off x="457200" y="1700810"/>
          <a:ext cx="8229600" cy="4788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736"/>
                <a:gridCol w="2592288"/>
                <a:gridCol w="2098576"/>
              </a:tblGrid>
              <a:tr h="576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Предметы по выбору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Доля выбора</a:t>
                      </a:r>
                      <a:endParaRPr lang="ru-RU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Физика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22%</a:t>
                      </a:r>
                      <a:endParaRPr lang="ru-RU" b="1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Химия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26%</a:t>
                      </a:r>
                      <a:endParaRPr lang="ru-RU" b="1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Информатика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27%</a:t>
                      </a:r>
                      <a:endParaRPr lang="ru-RU" b="1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Биология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33%</a:t>
                      </a:r>
                      <a:endParaRPr lang="ru-RU" b="1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История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15%</a:t>
                      </a:r>
                      <a:endParaRPr lang="ru-RU" b="1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Иностранные языки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 0</a:t>
                      </a: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География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18%</a:t>
                      </a:r>
                      <a:endParaRPr lang="ru-RU" b="1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Обществознание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31%</a:t>
                      </a:r>
                      <a:endParaRPr lang="ru-RU" b="1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Литература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2%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878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Распределение обучающихся 10-х классов </a:t>
            </a:r>
            <a:br>
              <a:rPr lang="ru-RU" sz="2800" b="1" dirty="0" smtClean="0"/>
            </a:br>
            <a:r>
              <a:rPr lang="ru-RU" sz="2800" b="1" dirty="0" smtClean="0"/>
              <a:t>по профилям</a:t>
            </a:r>
            <a:endParaRPr lang="ru-RU" sz="1600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847676"/>
              </p:ext>
            </p:extLst>
          </p:nvPr>
        </p:nvGraphicFramePr>
        <p:xfrm>
          <a:off x="179512" y="1412777"/>
          <a:ext cx="8964488" cy="5820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3108"/>
                <a:gridCol w="1791017"/>
                <a:gridCol w="2353804"/>
                <a:gridCol w="2286559"/>
              </a:tblGrid>
              <a:tr h="9848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ОУ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Calibri"/>
                        </a:rPr>
                        <a:t>Общее количество </a:t>
                      </a:r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обучающихся </a:t>
                      </a:r>
                      <a:endParaRPr lang="ru-RU" sz="1600" b="1" i="0" u="none" strike="noStrike" dirty="0" smtClean="0"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Calibri"/>
                        </a:rPr>
                        <a:t> </a:t>
                      </a:r>
                      <a:endParaRPr lang="ru-RU" sz="16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Calibri"/>
                        </a:rPr>
                        <a:t> Профили</a:t>
                      </a:r>
                      <a:endParaRPr lang="ru-RU" sz="16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Количество обучающихся </a:t>
                      </a:r>
                      <a:endParaRPr lang="ru-RU" sz="1600" b="1" i="0" u="none" strike="noStrike" dirty="0" smtClean="0"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Calibri"/>
                        </a:rPr>
                        <a:t>по </a:t>
                      </a:r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профилю</a:t>
                      </a:r>
                    </a:p>
                  </a:txBody>
                  <a:tcPr marL="9525" marR="9525" marT="9525" marB="0"/>
                </a:tc>
              </a:tr>
              <a:tr h="3491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МКОУ </a:t>
                      </a:r>
                      <a:r>
                        <a:rPr lang="ru-RU" sz="1600" b="1" i="0" u="none" strike="noStrike" dirty="0" err="1">
                          <a:effectLst/>
                          <a:latin typeface="Calibri"/>
                        </a:rPr>
                        <a:t>Аксарихинская</a:t>
                      </a:r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 СОШ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Универсальный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 </a:t>
                      </a:r>
                      <a:r>
                        <a:rPr lang="ru-RU" sz="1600" b="1" i="0" u="none" strike="noStrike" dirty="0" smtClean="0">
                          <a:effectLst/>
                          <a:latin typeface="Calibri"/>
                        </a:rPr>
                        <a:t>2</a:t>
                      </a:r>
                      <a:endParaRPr lang="ru-RU" sz="16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49184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МКОУ </a:t>
                      </a:r>
                      <a:r>
                        <a:rPr lang="ru-RU" sz="1600" b="1" i="0" u="none" strike="noStrike" dirty="0" err="1">
                          <a:effectLst/>
                          <a:latin typeface="Calibri"/>
                        </a:rPr>
                        <a:t>Баранниковская</a:t>
                      </a:r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 СОШ</a:t>
                      </a:r>
                    </a:p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6</a:t>
                      </a:r>
                    </a:p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Универсальный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 </a:t>
                      </a:r>
                      <a:r>
                        <a:rPr lang="ru-RU" sz="1600" b="1" i="0" u="none" strike="noStrike" dirty="0" smtClean="0">
                          <a:effectLst/>
                          <a:latin typeface="Calibri"/>
                        </a:rPr>
                        <a:t>5</a:t>
                      </a:r>
                      <a:endParaRPr lang="ru-RU" sz="16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49184"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Гуманитарный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 </a:t>
                      </a:r>
                      <a:r>
                        <a:rPr lang="ru-RU" sz="1600" b="1" i="0" u="none" strike="noStrike" dirty="0" smtClean="0">
                          <a:effectLst/>
                          <a:latin typeface="Calibri"/>
                        </a:rPr>
                        <a:t>1</a:t>
                      </a:r>
                      <a:endParaRPr lang="ru-RU" sz="16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491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МКОУ </a:t>
                      </a:r>
                      <a:r>
                        <a:rPr lang="ru-RU" sz="1600" b="1" i="0" u="none" strike="noStrike" dirty="0" err="1">
                          <a:effectLst/>
                          <a:latin typeface="Calibri"/>
                        </a:rPr>
                        <a:t>Захаровская</a:t>
                      </a:r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 СОШ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Универсальный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Calibri"/>
                        </a:rPr>
                        <a:t>4</a:t>
                      </a:r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349184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МКОУ </a:t>
                      </a:r>
                      <a:r>
                        <a:rPr lang="ru-RU" sz="1600" b="1" i="0" u="none" strike="noStrike" dirty="0" err="1">
                          <a:effectLst/>
                          <a:latin typeface="Calibri"/>
                        </a:rPr>
                        <a:t>Квашнинская</a:t>
                      </a:r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 СОШ</a:t>
                      </a:r>
                    </a:p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3</a:t>
                      </a:r>
                    </a:p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Технологический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 </a:t>
                      </a:r>
                      <a:r>
                        <a:rPr lang="ru-RU" sz="1600" b="1" i="0" u="none" strike="noStrike" dirty="0" smtClean="0">
                          <a:effectLst/>
                          <a:latin typeface="Calibri"/>
                        </a:rPr>
                        <a:t>1</a:t>
                      </a:r>
                      <a:endParaRPr lang="ru-RU" sz="16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97205"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Социально-экономический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 </a:t>
                      </a:r>
                      <a:r>
                        <a:rPr lang="ru-RU" sz="1600" b="1" i="0" u="none" strike="noStrike" dirty="0" smtClean="0">
                          <a:effectLst/>
                          <a:latin typeface="Calibri"/>
                        </a:rPr>
                        <a:t>2</a:t>
                      </a:r>
                      <a:endParaRPr lang="ru-RU" sz="16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49184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МКОУ </a:t>
                      </a:r>
                      <a:r>
                        <a:rPr lang="ru-RU" sz="1600" b="1" i="0" u="none" strike="noStrike" dirty="0" err="1">
                          <a:effectLst/>
                          <a:latin typeface="Calibri"/>
                        </a:rPr>
                        <a:t>Обуховская</a:t>
                      </a:r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 СОШ</a:t>
                      </a:r>
                    </a:p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8</a:t>
                      </a:r>
                    </a:p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Естественно-научный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Calibri"/>
                        </a:rPr>
                        <a:t>4</a:t>
                      </a:r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497205">
                <a:tc vMerge="1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Социально-экономический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 </a:t>
                      </a:r>
                      <a:r>
                        <a:rPr lang="ru-RU" sz="1600" b="1" i="0" u="none" strike="noStrike" dirty="0" smtClean="0">
                          <a:effectLst/>
                          <a:latin typeface="Calibri"/>
                        </a:rPr>
                        <a:t>4</a:t>
                      </a:r>
                      <a:endParaRPr lang="ru-RU" sz="16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491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МКОУ Октябрьская СОШ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Универсальный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 </a:t>
                      </a:r>
                      <a:r>
                        <a:rPr lang="ru-RU" sz="1600" b="1" i="0" u="none" strike="noStrike" dirty="0" smtClean="0">
                          <a:effectLst/>
                          <a:latin typeface="Calibri"/>
                        </a:rPr>
                        <a:t>1</a:t>
                      </a:r>
                      <a:endParaRPr lang="ru-RU" sz="16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49184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МКОУ </a:t>
                      </a:r>
                      <a:r>
                        <a:rPr lang="ru-RU" sz="1600" b="1" i="0" u="none" strike="noStrike" dirty="0" err="1">
                          <a:effectLst/>
                          <a:latin typeface="Calibri"/>
                        </a:rPr>
                        <a:t>Порошинская</a:t>
                      </a:r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 СОШ</a:t>
                      </a:r>
                    </a:p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29</a:t>
                      </a:r>
                    </a:p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Естественно-научный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 </a:t>
                      </a:r>
                      <a:r>
                        <a:rPr lang="ru-RU" sz="1600" b="1" i="0" u="none" strike="noStrike" dirty="0" smtClean="0">
                          <a:effectLst/>
                          <a:latin typeface="Calibri"/>
                        </a:rPr>
                        <a:t>13</a:t>
                      </a:r>
                      <a:endParaRPr lang="ru-RU" sz="16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49184">
                <a:tc vMerge="1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Технологический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 </a:t>
                      </a:r>
                      <a:r>
                        <a:rPr lang="ru-RU" sz="1600" b="1" i="0" u="none" strike="noStrike" dirty="0" smtClean="0">
                          <a:effectLst/>
                          <a:latin typeface="Calibri"/>
                        </a:rPr>
                        <a:t>12</a:t>
                      </a:r>
                      <a:endParaRPr lang="ru-RU" sz="16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49184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МКОУ </a:t>
                      </a:r>
                      <a:r>
                        <a:rPr lang="ru-RU" sz="1600" b="1" i="0" u="none" strike="noStrike" dirty="0" err="1">
                          <a:effectLst/>
                          <a:latin typeface="Calibri"/>
                        </a:rPr>
                        <a:t>Скатинская</a:t>
                      </a:r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 СОШ</a:t>
                      </a:r>
                    </a:p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7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Calibri"/>
                        </a:rPr>
                        <a:t> </a:t>
                      </a:r>
                      <a:endParaRPr lang="ru-RU" sz="16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Гуманитарный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 </a:t>
                      </a:r>
                      <a:r>
                        <a:rPr lang="ru-RU" sz="1600" b="1" i="0" u="none" strike="noStrike" dirty="0" smtClean="0">
                          <a:effectLst/>
                          <a:latin typeface="Calibri"/>
                        </a:rPr>
                        <a:t>4</a:t>
                      </a:r>
                      <a:endParaRPr lang="ru-RU" sz="16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49184">
                <a:tc vMerge="1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Технологический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 </a:t>
                      </a:r>
                      <a:r>
                        <a:rPr lang="ru-RU" sz="1600" b="1" i="0" u="none" strike="noStrike" dirty="0" smtClean="0">
                          <a:effectLst/>
                          <a:latin typeface="Calibri"/>
                        </a:rPr>
                        <a:t>3</a:t>
                      </a:r>
                      <a:endParaRPr lang="ru-RU" sz="16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925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Результаты выполнения диагностической работы по  предметам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518484"/>
              </p:ext>
            </p:extLst>
          </p:nvPr>
        </p:nvGraphicFramePr>
        <p:xfrm>
          <a:off x="395536" y="1052736"/>
          <a:ext cx="8229600" cy="5474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675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"2"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"3"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"4"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"5"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общее </a:t>
                      </a:r>
                      <a:r>
                        <a:rPr lang="ru-RU" sz="2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кол-во</a:t>
                      </a:r>
                      <a:endParaRPr lang="ru-RU" sz="2400" b="1" i="0" u="none" strike="noStrike" dirty="0">
                        <a:solidFill>
                          <a:srgbClr val="FFFF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93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Русский </a:t>
                      </a:r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язык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</a:tr>
              <a:tr h="4093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Математика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</a:tr>
              <a:tr h="4093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Физика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  <a:tr h="4093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Обществ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</a:tr>
              <a:tr h="4093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Arial"/>
                        </a:rPr>
                        <a:t>Литература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4093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Химия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</a:tr>
              <a:tr h="4093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Информатика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</a:tr>
              <a:tr h="4093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Биология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</a:tr>
              <a:tr h="4093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История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4093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География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639305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820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Распределение учащихся по отметкам (%)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457242"/>
              </p:ext>
            </p:extLst>
          </p:nvPr>
        </p:nvGraphicFramePr>
        <p:xfrm>
          <a:off x="457200" y="980728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4971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Доля учащихся,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не </a:t>
            </a:r>
            <a:r>
              <a:rPr lang="ru-RU" sz="3200" dirty="0"/>
              <a:t>справившихся с заданиями по предмету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496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373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400" b="1" dirty="0"/>
              <a:t>Основные статистические показатели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диагностической </a:t>
            </a:r>
            <a:r>
              <a:rPr lang="ru-RU" sz="2400" b="1" dirty="0"/>
              <a:t>работы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377380"/>
              </p:ext>
            </p:extLst>
          </p:nvPr>
        </p:nvGraphicFramePr>
        <p:xfrm>
          <a:off x="107504" y="1196752"/>
          <a:ext cx="8928992" cy="506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274036"/>
                <a:gridCol w="1512168"/>
                <a:gridCol w="1440160"/>
              </a:tblGrid>
              <a:tr h="5494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Количество участников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Минимальный первичный балл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Максимальный первичный балл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Медиана первичных баллов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Среднее арифметическое первичных баллов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Мода</a:t>
                      </a:r>
                      <a:br>
                        <a:rPr lang="ru-RU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(наибольшая из всех возможных)</a:t>
                      </a:r>
                    </a:p>
                  </a:txBody>
                  <a:tcPr marL="9525" marR="9525" marT="9525" marB="0" anchor="b"/>
                </a:tc>
              </a:tr>
              <a:tr h="397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Русский язык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</a:tr>
              <a:tr h="397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Математика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397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Физика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</a:tr>
              <a:tr h="397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Химия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397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Биология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397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История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397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Calibri"/>
                        </a:rPr>
                        <a:t>География</a:t>
                      </a:r>
                      <a:endParaRPr lang="ru-RU" sz="16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</a:tr>
              <a:tr h="397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 smtClean="0">
                          <a:effectLst/>
                          <a:latin typeface="Calibri"/>
                        </a:rPr>
                        <a:t>Обществозн</a:t>
                      </a:r>
                      <a:r>
                        <a:rPr lang="ru-RU" sz="1600" b="1" i="0" u="none" strike="noStrike" dirty="0" smtClean="0">
                          <a:effectLst/>
                          <a:latin typeface="Calibri"/>
                        </a:rPr>
                        <a:t>.</a:t>
                      </a:r>
                      <a:endParaRPr lang="ru-RU" sz="16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</a:tr>
              <a:tr h="397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 smtClean="0">
                          <a:effectLst/>
                          <a:latin typeface="Calibri"/>
                        </a:rPr>
                        <a:t>Информат</a:t>
                      </a:r>
                      <a:r>
                        <a:rPr lang="ru-RU" sz="1600" b="1" i="0" u="none" strike="noStrike" dirty="0" smtClean="0">
                          <a:effectLst/>
                          <a:latin typeface="Calibri"/>
                        </a:rPr>
                        <a:t>.</a:t>
                      </a:r>
                      <a:endParaRPr lang="ru-RU" sz="16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397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Calibri"/>
                        </a:rPr>
                        <a:t>Литература</a:t>
                      </a:r>
                      <a:endParaRPr lang="ru-RU" sz="16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763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Управленческие действия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18457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Проанализировать результаты ДКР 10;</a:t>
            </a:r>
          </a:p>
          <a:p>
            <a:r>
              <a:rPr lang="ru-RU" sz="1800" dirty="0"/>
              <a:t>Довести до каждого учителя сведения о дефицитах учащихся в </a:t>
            </a:r>
            <a:r>
              <a:rPr lang="ru-RU" sz="1800" dirty="0" smtClean="0"/>
              <a:t>его классе;</a:t>
            </a:r>
            <a:endParaRPr lang="ru-RU" sz="1800" dirty="0"/>
          </a:p>
          <a:p>
            <a:r>
              <a:rPr lang="ru-RU" sz="1800" dirty="0" smtClean="0"/>
              <a:t>Довести </a:t>
            </a:r>
            <a:r>
              <a:rPr lang="ru-RU" sz="1800" dirty="0"/>
              <a:t>до каждого </a:t>
            </a:r>
            <a:r>
              <a:rPr lang="ru-RU" sz="1800" dirty="0" smtClean="0"/>
              <a:t>учащегося и его родителей (законных представителей) «Индивидуальные </a:t>
            </a:r>
            <a:r>
              <a:rPr lang="ru-RU" sz="1800" dirty="0"/>
              <a:t>рекомендации участнику диагностических работ в 10-ых </a:t>
            </a:r>
            <a:r>
              <a:rPr lang="ru-RU" sz="1800" dirty="0" smtClean="0"/>
              <a:t>классах»;</a:t>
            </a:r>
          </a:p>
          <a:p>
            <a:r>
              <a:rPr lang="ru-RU" sz="1800" dirty="0" smtClean="0"/>
              <a:t>Спланировать и организовать  деятельность </a:t>
            </a:r>
            <a:r>
              <a:rPr lang="ru-RU" sz="1800" dirty="0"/>
              <a:t>по </a:t>
            </a:r>
            <a:r>
              <a:rPr lang="ru-RU" sz="1800" dirty="0" smtClean="0"/>
              <a:t>коррекции продемонстрированных обучающимися умений </a:t>
            </a:r>
            <a:r>
              <a:rPr lang="ru-RU" sz="1800" dirty="0"/>
              <a:t>по различным элементам контролируемых требований и элементов </a:t>
            </a:r>
            <a:r>
              <a:rPr lang="ru-RU" sz="1800" dirty="0" smtClean="0"/>
              <a:t>содержания</a:t>
            </a:r>
            <a:r>
              <a:rPr lang="ru-RU" sz="1800" b="1" dirty="0" smtClean="0"/>
              <a:t>, </a:t>
            </a:r>
          </a:p>
          <a:p>
            <a:r>
              <a:rPr lang="ru-RU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800" dirty="0">
                <a:solidFill>
                  <a:prstClr val="black"/>
                </a:solidFill>
              </a:rPr>
              <a:t>Организовать </a:t>
            </a:r>
            <a:r>
              <a:rPr lang="ru-RU" sz="1800" dirty="0"/>
              <a:t>разработку  индивидуальных образовательных маршрутов для учащихся ;</a:t>
            </a:r>
          </a:p>
          <a:p>
            <a:r>
              <a:rPr lang="ru-RU" sz="1800" dirty="0"/>
              <a:t>Провести корректировку рабочих программ педагогов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Провести комплексную диагностику профессиональных затруднений педагогов и определить приоритеты </a:t>
            </a:r>
            <a:r>
              <a:rPr lang="ru-RU" sz="1800" dirty="0"/>
              <a:t>в повышении квалификации </a:t>
            </a:r>
            <a:r>
              <a:rPr lang="ru-RU" sz="1800" dirty="0" smtClean="0"/>
              <a:t>педагогов с учётом  результатов диагностики;</a:t>
            </a:r>
          </a:p>
          <a:p>
            <a:r>
              <a:rPr lang="ru-RU" sz="1800" dirty="0" smtClean="0"/>
              <a:t>Организовать  методическую работу педагогов с опорой на ресурсы ФИПИ</a:t>
            </a:r>
            <a:r>
              <a:rPr lang="en-US" sz="1800" u="sng" dirty="0">
                <a:solidFill>
                  <a:srgbClr val="000000"/>
                </a:solidFill>
              </a:rPr>
              <a:t> </a:t>
            </a:r>
            <a:r>
              <a:rPr lang="en-US" sz="1800" u="sng" dirty="0" smtClean="0">
                <a:solidFill>
                  <a:srgbClr val="000000"/>
                </a:solidFill>
                <a:hlinkClick r:id="rId2"/>
              </a:rPr>
              <a:t>http://fipi.ru</a:t>
            </a:r>
            <a:endParaRPr lang="ru-RU" sz="1800" u="sng" dirty="0" smtClean="0">
              <a:solidFill>
                <a:srgbClr val="000000"/>
              </a:solidFill>
            </a:endParaRPr>
          </a:p>
          <a:p>
            <a:endParaRPr lang="ru-RU" sz="1600" dirty="0" smtClean="0"/>
          </a:p>
          <a:p>
            <a:endParaRPr lang="ru-RU" sz="2100" dirty="0" smtClean="0"/>
          </a:p>
          <a:p>
            <a:endParaRPr lang="ru-RU" sz="2100" dirty="0" smtClean="0"/>
          </a:p>
        </p:txBody>
      </p:sp>
    </p:spTree>
    <p:extLst>
      <p:ext uri="{BB962C8B-B14F-4D97-AF65-F5344CB8AC3E}">
        <p14:creationId xmlns:p14="http://schemas.microsoft.com/office/powerpoint/2010/main" val="30420064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412</Words>
  <Application>Microsoft Office PowerPoint</Application>
  <PresentationFormat>Экран (4:3)</PresentationFormat>
  <Paragraphs>253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 результатах диагностики по общеобразовательным предметам обучающихся 10-х классов в 2020 году в ОО Камышловского МР  </vt:lpstr>
      <vt:lpstr>Участники диагностики  Обязательные предметы – по русскому языку – 54 чел.,  по  математике – 55 чел.  </vt:lpstr>
      <vt:lpstr>Распределение обучающихся 10-х классов  по профилям</vt:lpstr>
      <vt:lpstr>Результаты выполнения диагностической работы по  предметам</vt:lpstr>
      <vt:lpstr>Распределение учащихся по отметкам (%)</vt:lpstr>
      <vt:lpstr>Доля учащихся,  не справившихся с заданиями по предмету</vt:lpstr>
      <vt:lpstr>Основные статистические показатели  диагностической работы </vt:lpstr>
      <vt:lpstr>Управленческие действия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диагностики по общеобразовательным предметам обучающихся 10-х классов в 2020 году в ОО Камышловского МР  </dc:title>
  <dc:creator>ZaharovaTF</dc:creator>
  <cp:lastModifiedBy>Анастасия Савина</cp:lastModifiedBy>
  <cp:revision>19</cp:revision>
  <dcterms:created xsi:type="dcterms:W3CDTF">2020-11-02T05:25:35Z</dcterms:created>
  <dcterms:modified xsi:type="dcterms:W3CDTF">2020-11-03T03:22:08Z</dcterms:modified>
</cp:coreProperties>
</file>