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90" r:id="rId3"/>
  </p:sldMasterIdLst>
  <p:notesMasterIdLst>
    <p:notesMasterId r:id="rId26"/>
  </p:notesMasterIdLst>
  <p:sldIdLst>
    <p:sldId id="256" r:id="rId4"/>
    <p:sldId id="271" r:id="rId5"/>
    <p:sldId id="272" r:id="rId6"/>
    <p:sldId id="273" r:id="rId7"/>
    <p:sldId id="274" r:id="rId8"/>
    <p:sldId id="275" r:id="rId9"/>
    <p:sldId id="276" r:id="rId10"/>
    <p:sldId id="262" r:id="rId11"/>
    <p:sldId id="263"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69" r:id="rId25"/>
  </p:sldIdLst>
  <p:sldSz cx="24374475" cy="13717588"/>
  <p:notesSz cx="6858000" cy="9144000"/>
  <p:custDataLst>
    <p:tags r:id="rId27"/>
  </p:custDataLst>
  <p:defaultTextStyle>
    <a:defPPr>
      <a:defRPr lang="ru-RU"/>
    </a:defPPr>
    <a:lvl1pPr marL="0" algn="l" defTabSz="2176638" rtl="0" eaLnBrk="1" latinLnBrk="0" hangingPunct="1">
      <a:defRPr sz="4300" kern="1200">
        <a:solidFill>
          <a:schemeClr val="tx1"/>
        </a:solidFill>
        <a:latin typeface="+mn-lt"/>
        <a:ea typeface="+mn-ea"/>
        <a:cs typeface="+mn-cs"/>
      </a:defRPr>
    </a:lvl1pPr>
    <a:lvl2pPr marL="1088319" algn="l" defTabSz="2176638" rtl="0" eaLnBrk="1" latinLnBrk="0" hangingPunct="1">
      <a:defRPr sz="4300" kern="1200">
        <a:solidFill>
          <a:schemeClr val="tx1"/>
        </a:solidFill>
        <a:latin typeface="+mn-lt"/>
        <a:ea typeface="+mn-ea"/>
        <a:cs typeface="+mn-cs"/>
      </a:defRPr>
    </a:lvl2pPr>
    <a:lvl3pPr marL="2176638" algn="l" defTabSz="2176638" rtl="0" eaLnBrk="1" latinLnBrk="0" hangingPunct="1">
      <a:defRPr sz="4300" kern="1200">
        <a:solidFill>
          <a:schemeClr val="tx1"/>
        </a:solidFill>
        <a:latin typeface="+mn-lt"/>
        <a:ea typeface="+mn-ea"/>
        <a:cs typeface="+mn-cs"/>
      </a:defRPr>
    </a:lvl3pPr>
    <a:lvl4pPr marL="3264957" algn="l" defTabSz="2176638" rtl="0" eaLnBrk="1" latinLnBrk="0" hangingPunct="1">
      <a:defRPr sz="4300" kern="1200">
        <a:solidFill>
          <a:schemeClr val="tx1"/>
        </a:solidFill>
        <a:latin typeface="+mn-lt"/>
        <a:ea typeface="+mn-ea"/>
        <a:cs typeface="+mn-cs"/>
      </a:defRPr>
    </a:lvl4pPr>
    <a:lvl5pPr marL="4353276" algn="l" defTabSz="2176638" rtl="0" eaLnBrk="1" latinLnBrk="0" hangingPunct="1">
      <a:defRPr sz="4300" kern="1200">
        <a:solidFill>
          <a:schemeClr val="tx1"/>
        </a:solidFill>
        <a:latin typeface="+mn-lt"/>
        <a:ea typeface="+mn-ea"/>
        <a:cs typeface="+mn-cs"/>
      </a:defRPr>
    </a:lvl5pPr>
    <a:lvl6pPr marL="5441594" algn="l" defTabSz="2176638" rtl="0" eaLnBrk="1" latinLnBrk="0" hangingPunct="1">
      <a:defRPr sz="4300" kern="1200">
        <a:solidFill>
          <a:schemeClr val="tx1"/>
        </a:solidFill>
        <a:latin typeface="+mn-lt"/>
        <a:ea typeface="+mn-ea"/>
        <a:cs typeface="+mn-cs"/>
      </a:defRPr>
    </a:lvl6pPr>
    <a:lvl7pPr marL="6529913" algn="l" defTabSz="2176638" rtl="0" eaLnBrk="1" latinLnBrk="0" hangingPunct="1">
      <a:defRPr sz="4300" kern="1200">
        <a:solidFill>
          <a:schemeClr val="tx1"/>
        </a:solidFill>
        <a:latin typeface="+mn-lt"/>
        <a:ea typeface="+mn-ea"/>
        <a:cs typeface="+mn-cs"/>
      </a:defRPr>
    </a:lvl7pPr>
    <a:lvl8pPr marL="7618232" algn="l" defTabSz="2176638" rtl="0" eaLnBrk="1" latinLnBrk="0" hangingPunct="1">
      <a:defRPr sz="4300" kern="1200">
        <a:solidFill>
          <a:schemeClr val="tx1"/>
        </a:solidFill>
        <a:latin typeface="+mn-lt"/>
        <a:ea typeface="+mn-ea"/>
        <a:cs typeface="+mn-cs"/>
      </a:defRPr>
    </a:lvl8pPr>
    <a:lvl9pPr marL="8706551" algn="l" defTabSz="217663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6">
          <p15:clr>
            <a:srgbClr val="A4A3A4"/>
          </p15:clr>
        </p15:guide>
        <p15:guide id="2" orient="horz" pos="8221">
          <p15:clr>
            <a:srgbClr val="A4A3A4"/>
          </p15:clr>
        </p15:guide>
        <p15:guide id="3" orient="horz" pos="1197">
          <p15:clr>
            <a:srgbClr val="A4A3A4"/>
          </p15:clr>
        </p15:guide>
        <p15:guide id="4" orient="horz" pos="2415">
          <p15:clr>
            <a:srgbClr val="A4A3A4"/>
          </p15:clr>
        </p15:guide>
        <p15:guide id="5" orient="horz" pos="7495">
          <p15:clr>
            <a:srgbClr val="A4A3A4"/>
          </p15:clr>
        </p15:guide>
        <p15:guide id="6" orient="horz" pos="4121">
          <p15:clr>
            <a:srgbClr val="A4A3A4"/>
          </p15:clr>
        </p15:guide>
        <p15:guide id="7" orient="horz" pos="3141">
          <p15:clr>
            <a:srgbClr val="A4A3A4"/>
          </p15:clr>
        </p15:guide>
        <p15:guide id="8" pos="782">
          <p15:clr>
            <a:srgbClr val="A4A3A4"/>
          </p15:clr>
        </p15:guide>
        <p15:guide id="9" pos="15071">
          <p15:clr>
            <a:srgbClr val="A4A3A4"/>
          </p15:clr>
        </p15:guide>
        <p15:guide id="10" pos="7840">
          <p15:clr>
            <a:srgbClr val="A4A3A4"/>
          </p15:clr>
        </p15:guide>
        <p15:guide id="11" pos="7450">
          <p15:clr>
            <a:srgbClr val="A4A3A4"/>
          </p15:clr>
        </p15:guide>
        <p15:guide id="12" pos="11260">
          <p15:clr>
            <a:srgbClr val="A4A3A4"/>
          </p15:clr>
        </p15:guide>
        <p15:guide id="13" pos="11669">
          <p15:clr>
            <a:srgbClr val="A4A3A4"/>
          </p15:clr>
        </p15:guide>
        <p15:guide id="14" pos="5478">
          <p15:clr>
            <a:srgbClr val="A4A3A4"/>
          </p15:clr>
        </p15:guide>
        <p15:guide id="15" pos="14617">
          <p15:clr>
            <a:srgbClr val="A4A3A4"/>
          </p15:clr>
        </p15:guide>
        <p15:guide id="16" pos="4865">
          <p15:clr>
            <a:srgbClr val="A4A3A4"/>
          </p15:clr>
        </p15:guide>
        <p15:guide id="17" pos="10217">
          <p15:clr>
            <a:srgbClr val="A4A3A4"/>
          </p15:clr>
        </p15:guide>
        <p15:guide id="18" pos="95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Халецкая Марина Игоревна" initials="ХМИ" lastIdx="1" clrIdx="0">
    <p:extLst>
      <p:ext uri="{19B8F6BF-5375-455C-9EA6-DF929625EA0E}">
        <p15:presenceInfo xmlns:p15="http://schemas.microsoft.com/office/powerpoint/2012/main" userId="S-1-5-21-2893370933-3499634251-3698177755-58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45" autoAdjust="0"/>
  </p:normalViewPr>
  <p:slideViewPr>
    <p:cSldViewPr showGuides="1">
      <p:cViewPr varScale="1">
        <p:scale>
          <a:sx n="56" d="100"/>
          <a:sy n="56" d="100"/>
        </p:scale>
        <p:origin x="558" y="114"/>
      </p:cViewPr>
      <p:guideLst>
        <p:guide orient="horz" pos="1846"/>
        <p:guide orient="horz" pos="8221"/>
        <p:guide orient="horz" pos="1197"/>
        <p:guide orient="horz" pos="2415"/>
        <p:guide orient="horz" pos="7495"/>
        <p:guide orient="horz" pos="4121"/>
        <p:guide orient="horz" pos="3141"/>
        <p:guide pos="782"/>
        <p:guide pos="15071"/>
        <p:guide pos="7840"/>
        <p:guide pos="7450"/>
        <p:guide pos="11260"/>
        <p:guide pos="11669"/>
        <p:guide pos="5478"/>
        <p:guide pos="14617"/>
        <p:guide pos="4865"/>
        <p:guide pos="10217"/>
        <p:guide pos="95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69545-0904-48D3-B761-B2E6FE242C6D}" type="datetimeFigureOut">
              <a:rPr lang="ru-RU" smtClean="0"/>
              <a:t>23.10.2024</a:t>
            </a:fld>
            <a:endParaRPr lang="ru-RU"/>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484132-AEC2-40CB-9157-CF9359A9CC81}" type="slidenum">
              <a:rPr lang="ru-RU" smtClean="0"/>
              <a:t>‹#›</a:t>
            </a:fld>
            <a:endParaRPr lang="ru-RU"/>
          </a:p>
        </p:txBody>
      </p:sp>
    </p:spTree>
    <p:extLst>
      <p:ext uri="{BB962C8B-B14F-4D97-AF65-F5344CB8AC3E}">
        <p14:creationId xmlns:p14="http://schemas.microsoft.com/office/powerpoint/2010/main" val="3291879040"/>
      </p:ext>
    </p:extLst>
  </p:cSld>
  <p:clrMap bg1="lt1" tx1="dk1" bg2="lt2" tx2="dk2" accent1="accent1" accent2="accent2" accent3="accent3" accent4="accent4" accent5="accent5" accent6="accent6" hlink="hlink" folHlink="folHlink"/>
  <p:notesStyle>
    <a:lvl1pPr marL="0" algn="l" defTabSz="2176638" rtl="0" eaLnBrk="1" latinLnBrk="0" hangingPunct="1">
      <a:defRPr sz="2900" kern="1200">
        <a:solidFill>
          <a:schemeClr val="tx1"/>
        </a:solidFill>
        <a:latin typeface="+mn-lt"/>
        <a:ea typeface="+mn-ea"/>
        <a:cs typeface="+mn-cs"/>
      </a:defRPr>
    </a:lvl1pPr>
    <a:lvl2pPr marL="1088319" algn="l" defTabSz="2176638" rtl="0" eaLnBrk="1" latinLnBrk="0" hangingPunct="1">
      <a:defRPr sz="2900" kern="1200">
        <a:solidFill>
          <a:schemeClr val="tx1"/>
        </a:solidFill>
        <a:latin typeface="+mn-lt"/>
        <a:ea typeface="+mn-ea"/>
        <a:cs typeface="+mn-cs"/>
      </a:defRPr>
    </a:lvl2pPr>
    <a:lvl3pPr marL="2176638" algn="l" defTabSz="2176638" rtl="0" eaLnBrk="1" latinLnBrk="0" hangingPunct="1">
      <a:defRPr sz="2900" kern="1200">
        <a:solidFill>
          <a:schemeClr val="tx1"/>
        </a:solidFill>
        <a:latin typeface="+mn-lt"/>
        <a:ea typeface="+mn-ea"/>
        <a:cs typeface="+mn-cs"/>
      </a:defRPr>
    </a:lvl3pPr>
    <a:lvl4pPr marL="3264957" algn="l" defTabSz="2176638" rtl="0" eaLnBrk="1" latinLnBrk="0" hangingPunct="1">
      <a:defRPr sz="2900" kern="1200">
        <a:solidFill>
          <a:schemeClr val="tx1"/>
        </a:solidFill>
        <a:latin typeface="+mn-lt"/>
        <a:ea typeface="+mn-ea"/>
        <a:cs typeface="+mn-cs"/>
      </a:defRPr>
    </a:lvl4pPr>
    <a:lvl5pPr marL="4353276" algn="l" defTabSz="2176638" rtl="0" eaLnBrk="1" latinLnBrk="0" hangingPunct="1">
      <a:defRPr sz="2900" kern="1200">
        <a:solidFill>
          <a:schemeClr val="tx1"/>
        </a:solidFill>
        <a:latin typeface="+mn-lt"/>
        <a:ea typeface="+mn-ea"/>
        <a:cs typeface="+mn-cs"/>
      </a:defRPr>
    </a:lvl5pPr>
    <a:lvl6pPr marL="5441594" algn="l" defTabSz="2176638" rtl="0" eaLnBrk="1" latinLnBrk="0" hangingPunct="1">
      <a:defRPr sz="2900" kern="1200">
        <a:solidFill>
          <a:schemeClr val="tx1"/>
        </a:solidFill>
        <a:latin typeface="+mn-lt"/>
        <a:ea typeface="+mn-ea"/>
        <a:cs typeface="+mn-cs"/>
      </a:defRPr>
    </a:lvl6pPr>
    <a:lvl7pPr marL="6529913" algn="l" defTabSz="2176638" rtl="0" eaLnBrk="1" latinLnBrk="0" hangingPunct="1">
      <a:defRPr sz="2900" kern="1200">
        <a:solidFill>
          <a:schemeClr val="tx1"/>
        </a:solidFill>
        <a:latin typeface="+mn-lt"/>
        <a:ea typeface="+mn-ea"/>
        <a:cs typeface="+mn-cs"/>
      </a:defRPr>
    </a:lvl7pPr>
    <a:lvl8pPr marL="7618232" algn="l" defTabSz="2176638" rtl="0" eaLnBrk="1" latinLnBrk="0" hangingPunct="1">
      <a:defRPr sz="2900" kern="1200">
        <a:solidFill>
          <a:schemeClr val="tx1"/>
        </a:solidFill>
        <a:latin typeface="+mn-lt"/>
        <a:ea typeface="+mn-ea"/>
        <a:cs typeface="+mn-cs"/>
      </a:defRPr>
    </a:lvl8pPr>
    <a:lvl9pPr marL="8706551" algn="l" defTabSz="217663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F484132-AEC2-40CB-9157-CF9359A9CC81}" type="slidenum">
              <a:rPr lang="ru-RU" smtClean="0"/>
              <a:t>4</a:t>
            </a:fld>
            <a:endParaRPr lang="ru-RU"/>
          </a:p>
        </p:txBody>
      </p:sp>
    </p:spTree>
    <p:extLst>
      <p:ext uri="{BB962C8B-B14F-4D97-AF65-F5344CB8AC3E}">
        <p14:creationId xmlns:p14="http://schemas.microsoft.com/office/powerpoint/2010/main" val="1464796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B8F1EDD-0108-262D-7EDD-1B7378650610}"/>
            </a:ext>
          </a:extLst>
        </p:cNvPr>
        <p:cNvGrpSpPr/>
        <p:nvPr/>
      </p:nvGrpSpPr>
      <p:grpSpPr>
        <a:xfrm>
          <a:off x="0" y="0"/>
          <a:ext cx="0" cy="0"/>
          <a:chOff x="0" y="0"/>
          <a:chExt cx="0" cy="0"/>
        </a:xfrm>
      </p:grpSpPr>
      <p:sp>
        <p:nvSpPr>
          <p:cNvPr id="2" name="Образ слайда 1">
            <a:extLst>
              <a:ext uri="{FF2B5EF4-FFF2-40B4-BE49-F238E27FC236}">
                <a16:creationId xmlns="" xmlns:a16="http://schemas.microsoft.com/office/drawing/2014/main" id="{FE3CA00B-ECCF-A5E1-61B0-5422A92D4E76}"/>
              </a:ext>
            </a:extLst>
          </p:cNvPr>
          <p:cNvSpPr>
            <a:spLocks noGrp="1" noRot="1" noChangeAspect="1"/>
          </p:cNvSpPr>
          <p:nvPr>
            <p:ph type="sldImg"/>
          </p:nvPr>
        </p:nvSpPr>
        <p:spPr/>
      </p:sp>
      <p:sp>
        <p:nvSpPr>
          <p:cNvPr id="3" name="Заметки 2">
            <a:extLst>
              <a:ext uri="{FF2B5EF4-FFF2-40B4-BE49-F238E27FC236}">
                <a16:creationId xmlns="" xmlns:a16="http://schemas.microsoft.com/office/drawing/2014/main" id="{EA95420B-F3E7-1C4A-C798-7E9D10E71267}"/>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 xmlns:a16="http://schemas.microsoft.com/office/drawing/2014/main" id="{63205FE0-7B6F-A066-3781-BDAEFD9F46EC}"/>
              </a:ext>
            </a:extLst>
          </p:cNvPr>
          <p:cNvSpPr>
            <a:spLocks noGrp="1"/>
          </p:cNvSpPr>
          <p:nvPr>
            <p:ph type="sldNum" sz="quarter" idx="5"/>
          </p:nvPr>
        </p:nvSpPr>
        <p:spPr/>
        <p:txBody>
          <a:bodyPr/>
          <a:lstStyle/>
          <a:p>
            <a:fld id="{CF484132-AEC2-40CB-9157-CF9359A9CC81}" type="slidenum">
              <a:rPr lang="ru-RU" smtClean="0"/>
              <a:t>18</a:t>
            </a:fld>
            <a:endParaRPr lang="ru-RU"/>
          </a:p>
        </p:txBody>
      </p:sp>
    </p:spTree>
    <p:extLst>
      <p:ext uri="{BB962C8B-B14F-4D97-AF65-F5344CB8AC3E}">
        <p14:creationId xmlns:p14="http://schemas.microsoft.com/office/powerpoint/2010/main" val="2968266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C2B881D-F522-A79F-BF8A-A6C39E2433E3}"/>
            </a:ext>
          </a:extLst>
        </p:cNvPr>
        <p:cNvGrpSpPr/>
        <p:nvPr/>
      </p:nvGrpSpPr>
      <p:grpSpPr>
        <a:xfrm>
          <a:off x="0" y="0"/>
          <a:ext cx="0" cy="0"/>
          <a:chOff x="0" y="0"/>
          <a:chExt cx="0" cy="0"/>
        </a:xfrm>
      </p:grpSpPr>
      <p:sp>
        <p:nvSpPr>
          <p:cNvPr id="2" name="Образ слайда 1">
            <a:extLst>
              <a:ext uri="{FF2B5EF4-FFF2-40B4-BE49-F238E27FC236}">
                <a16:creationId xmlns="" xmlns:a16="http://schemas.microsoft.com/office/drawing/2014/main" id="{9D7423BC-4A7B-CECC-B8A7-2FF7DA955AAC}"/>
              </a:ext>
            </a:extLst>
          </p:cNvPr>
          <p:cNvSpPr>
            <a:spLocks noGrp="1" noRot="1" noChangeAspect="1"/>
          </p:cNvSpPr>
          <p:nvPr>
            <p:ph type="sldImg"/>
          </p:nvPr>
        </p:nvSpPr>
        <p:spPr/>
      </p:sp>
      <p:sp>
        <p:nvSpPr>
          <p:cNvPr id="3" name="Заметки 2">
            <a:extLst>
              <a:ext uri="{FF2B5EF4-FFF2-40B4-BE49-F238E27FC236}">
                <a16:creationId xmlns="" xmlns:a16="http://schemas.microsoft.com/office/drawing/2014/main" id="{E893CC8E-AC58-1BBE-4BE6-3323068BE9DF}"/>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 xmlns:a16="http://schemas.microsoft.com/office/drawing/2014/main" id="{D56A1F74-B8CC-2AF3-E525-2F59AE54E8B6}"/>
              </a:ext>
            </a:extLst>
          </p:cNvPr>
          <p:cNvSpPr>
            <a:spLocks noGrp="1"/>
          </p:cNvSpPr>
          <p:nvPr>
            <p:ph type="sldNum" sz="quarter" idx="5"/>
          </p:nvPr>
        </p:nvSpPr>
        <p:spPr/>
        <p:txBody>
          <a:bodyPr/>
          <a:lstStyle/>
          <a:p>
            <a:fld id="{CF484132-AEC2-40CB-9157-CF9359A9CC81}" type="slidenum">
              <a:rPr lang="ru-RU" smtClean="0"/>
              <a:t>19</a:t>
            </a:fld>
            <a:endParaRPr lang="ru-RU"/>
          </a:p>
        </p:txBody>
      </p:sp>
    </p:spTree>
    <p:extLst>
      <p:ext uri="{BB962C8B-B14F-4D97-AF65-F5344CB8AC3E}">
        <p14:creationId xmlns:p14="http://schemas.microsoft.com/office/powerpoint/2010/main" val="111820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75C01A2-F24D-1382-AEE9-62E1A43C6627}"/>
            </a:ext>
          </a:extLst>
        </p:cNvPr>
        <p:cNvGrpSpPr/>
        <p:nvPr/>
      </p:nvGrpSpPr>
      <p:grpSpPr>
        <a:xfrm>
          <a:off x="0" y="0"/>
          <a:ext cx="0" cy="0"/>
          <a:chOff x="0" y="0"/>
          <a:chExt cx="0" cy="0"/>
        </a:xfrm>
      </p:grpSpPr>
      <p:sp>
        <p:nvSpPr>
          <p:cNvPr id="2" name="Образ слайда 1">
            <a:extLst>
              <a:ext uri="{FF2B5EF4-FFF2-40B4-BE49-F238E27FC236}">
                <a16:creationId xmlns="" xmlns:a16="http://schemas.microsoft.com/office/drawing/2014/main" id="{1F03DC5C-B754-AC48-7187-BE6071F271EB}"/>
              </a:ext>
            </a:extLst>
          </p:cNvPr>
          <p:cNvSpPr>
            <a:spLocks noGrp="1" noRot="1" noChangeAspect="1"/>
          </p:cNvSpPr>
          <p:nvPr>
            <p:ph type="sldImg"/>
          </p:nvPr>
        </p:nvSpPr>
        <p:spPr/>
      </p:sp>
      <p:sp>
        <p:nvSpPr>
          <p:cNvPr id="3" name="Заметки 2">
            <a:extLst>
              <a:ext uri="{FF2B5EF4-FFF2-40B4-BE49-F238E27FC236}">
                <a16:creationId xmlns="" xmlns:a16="http://schemas.microsoft.com/office/drawing/2014/main" id="{44754707-EAC9-6ABD-CF90-49C3C1231FA3}"/>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 xmlns:a16="http://schemas.microsoft.com/office/drawing/2014/main" id="{32CD38D8-ED94-4FC4-83B5-1A6449AB85BF}"/>
              </a:ext>
            </a:extLst>
          </p:cNvPr>
          <p:cNvSpPr>
            <a:spLocks noGrp="1"/>
          </p:cNvSpPr>
          <p:nvPr>
            <p:ph type="sldNum" sz="quarter" idx="5"/>
          </p:nvPr>
        </p:nvSpPr>
        <p:spPr/>
        <p:txBody>
          <a:bodyPr/>
          <a:lstStyle/>
          <a:p>
            <a:fld id="{CF484132-AEC2-40CB-9157-CF9359A9CC81}" type="slidenum">
              <a:rPr lang="ru-RU" smtClean="0"/>
              <a:t>20</a:t>
            </a:fld>
            <a:endParaRPr lang="ru-RU"/>
          </a:p>
        </p:txBody>
      </p:sp>
    </p:spTree>
    <p:extLst>
      <p:ext uri="{BB962C8B-B14F-4D97-AF65-F5344CB8AC3E}">
        <p14:creationId xmlns:p14="http://schemas.microsoft.com/office/powerpoint/2010/main" val="3714284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75C01A2-F24D-1382-AEE9-62E1A43C6627}"/>
            </a:ext>
          </a:extLst>
        </p:cNvPr>
        <p:cNvGrpSpPr/>
        <p:nvPr/>
      </p:nvGrpSpPr>
      <p:grpSpPr>
        <a:xfrm>
          <a:off x="0" y="0"/>
          <a:ext cx="0" cy="0"/>
          <a:chOff x="0" y="0"/>
          <a:chExt cx="0" cy="0"/>
        </a:xfrm>
      </p:grpSpPr>
      <p:sp>
        <p:nvSpPr>
          <p:cNvPr id="2" name="Образ слайда 1">
            <a:extLst>
              <a:ext uri="{FF2B5EF4-FFF2-40B4-BE49-F238E27FC236}">
                <a16:creationId xmlns="" xmlns:a16="http://schemas.microsoft.com/office/drawing/2014/main" id="{1F03DC5C-B754-AC48-7187-BE6071F271EB}"/>
              </a:ext>
            </a:extLst>
          </p:cNvPr>
          <p:cNvSpPr>
            <a:spLocks noGrp="1" noRot="1" noChangeAspect="1"/>
          </p:cNvSpPr>
          <p:nvPr>
            <p:ph type="sldImg"/>
          </p:nvPr>
        </p:nvSpPr>
        <p:spPr/>
      </p:sp>
      <p:sp>
        <p:nvSpPr>
          <p:cNvPr id="3" name="Заметки 2">
            <a:extLst>
              <a:ext uri="{FF2B5EF4-FFF2-40B4-BE49-F238E27FC236}">
                <a16:creationId xmlns="" xmlns:a16="http://schemas.microsoft.com/office/drawing/2014/main" id="{44754707-EAC9-6ABD-CF90-49C3C1231FA3}"/>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 xmlns:a16="http://schemas.microsoft.com/office/drawing/2014/main" id="{32CD38D8-ED94-4FC4-83B5-1A6449AB85BF}"/>
              </a:ext>
            </a:extLst>
          </p:cNvPr>
          <p:cNvSpPr>
            <a:spLocks noGrp="1"/>
          </p:cNvSpPr>
          <p:nvPr>
            <p:ph type="sldNum" sz="quarter" idx="5"/>
          </p:nvPr>
        </p:nvSpPr>
        <p:spPr/>
        <p:txBody>
          <a:bodyPr/>
          <a:lstStyle/>
          <a:p>
            <a:fld id="{CF484132-AEC2-40CB-9157-CF9359A9CC81}" type="slidenum">
              <a:rPr lang="ru-RU" smtClean="0"/>
              <a:t>21</a:t>
            </a:fld>
            <a:endParaRPr lang="ru-RU"/>
          </a:p>
        </p:txBody>
      </p:sp>
    </p:spTree>
    <p:extLst>
      <p:ext uri="{BB962C8B-B14F-4D97-AF65-F5344CB8AC3E}">
        <p14:creationId xmlns:p14="http://schemas.microsoft.com/office/powerpoint/2010/main" val="99453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F484132-AEC2-40CB-9157-CF9359A9CC81}" type="slidenum">
              <a:rPr lang="ru-RU" smtClean="0"/>
              <a:t>5</a:t>
            </a:fld>
            <a:endParaRPr lang="ru-RU"/>
          </a:p>
        </p:txBody>
      </p:sp>
    </p:spTree>
    <p:extLst>
      <p:ext uri="{BB962C8B-B14F-4D97-AF65-F5344CB8AC3E}">
        <p14:creationId xmlns:p14="http://schemas.microsoft.com/office/powerpoint/2010/main" val="397146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F484132-AEC2-40CB-9157-CF9359A9CC81}" type="slidenum">
              <a:rPr lang="ru-RU" smtClean="0"/>
              <a:t>8</a:t>
            </a:fld>
            <a:endParaRPr lang="ru-RU"/>
          </a:p>
        </p:txBody>
      </p:sp>
    </p:spTree>
    <p:extLst>
      <p:ext uri="{BB962C8B-B14F-4D97-AF65-F5344CB8AC3E}">
        <p14:creationId xmlns:p14="http://schemas.microsoft.com/office/powerpoint/2010/main" val="118026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DF69CF-E6C8-698B-6B33-8A1782126EAE}"/>
            </a:ext>
          </a:extLst>
        </p:cNvPr>
        <p:cNvGrpSpPr/>
        <p:nvPr/>
      </p:nvGrpSpPr>
      <p:grpSpPr>
        <a:xfrm>
          <a:off x="0" y="0"/>
          <a:ext cx="0" cy="0"/>
          <a:chOff x="0" y="0"/>
          <a:chExt cx="0" cy="0"/>
        </a:xfrm>
      </p:grpSpPr>
      <p:sp>
        <p:nvSpPr>
          <p:cNvPr id="2" name="Образ слайда 1">
            <a:extLst>
              <a:ext uri="{FF2B5EF4-FFF2-40B4-BE49-F238E27FC236}">
                <a16:creationId xmlns="" xmlns:a16="http://schemas.microsoft.com/office/drawing/2014/main" id="{90A69657-650C-EBD4-9F9C-A1B0F9D507E9}"/>
              </a:ext>
            </a:extLst>
          </p:cNvPr>
          <p:cNvSpPr>
            <a:spLocks noGrp="1" noRot="1" noChangeAspect="1"/>
          </p:cNvSpPr>
          <p:nvPr>
            <p:ph type="sldImg"/>
          </p:nvPr>
        </p:nvSpPr>
        <p:spPr/>
      </p:sp>
      <p:sp>
        <p:nvSpPr>
          <p:cNvPr id="3" name="Заметки 2">
            <a:extLst>
              <a:ext uri="{FF2B5EF4-FFF2-40B4-BE49-F238E27FC236}">
                <a16:creationId xmlns="" xmlns:a16="http://schemas.microsoft.com/office/drawing/2014/main" id="{15018C5E-5DD0-DE22-A6B2-57AA35EDB9BC}"/>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 xmlns:a16="http://schemas.microsoft.com/office/drawing/2014/main" id="{C2F39922-94F4-A7F6-8860-751F0C6AD8CE}"/>
              </a:ext>
            </a:extLst>
          </p:cNvPr>
          <p:cNvSpPr>
            <a:spLocks noGrp="1"/>
          </p:cNvSpPr>
          <p:nvPr>
            <p:ph type="sldNum" sz="quarter" idx="5"/>
          </p:nvPr>
        </p:nvSpPr>
        <p:spPr/>
        <p:txBody>
          <a:bodyPr/>
          <a:lstStyle/>
          <a:p>
            <a:fld id="{CF484132-AEC2-40CB-9157-CF9359A9CC81}" type="slidenum">
              <a:rPr lang="ru-RU" smtClean="0"/>
              <a:t>10</a:t>
            </a:fld>
            <a:endParaRPr lang="ru-RU"/>
          </a:p>
        </p:txBody>
      </p:sp>
    </p:spTree>
    <p:extLst>
      <p:ext uri="{BB962C8B-B14F-4D97-AF65-F5344CB8AC3E}">
        <p14:creationId xmlns:p14="http://schemas.microsoft.com/office/powerpoint/2010/main" val="235547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C3C5D84-9EE1-ED2F-1325-B394012A0189}"/>
            </a:ext>
          </a:extLst>
        </p:cNvPr>
        <p:cNvGrpSpPr/>
        <p:nvPr/>
      </p:nvGrpSpPr>
      <p:grpSpPr>
        <a:xfrm>
          <a:off x="0" y="0"/>
          <a:ext cx="0" cy="0"/>
          <a:chOff x="0" y="0"/>
          <a:chExt cx="0" cy="0"/>
        </a:xfrm>
      </p:grpSpPr>
      <p:sp>
        <p:nvSpPr>
          <p:cNvPr id="2" name="Образ слайда 1">
            <a:extLst>
              <a:ext uri="{FF2B5EF4-FFF2-40B4-BE49-F238E27FC236}">
                <a16:creationId xmlns="" xmlns:a16="http://schemas.microsoft.com/office/drawing/2014/main" id="{B6EE47CC-8483-6C04-7BA2-06281A62FCB8}"/>
              </a:ext>
            </a:extLst>
          </p:cNvPr>
          <p:cNvSpPr>
            <a:spLocks noGrp="1" noRot="1" noChangeAspect="1"/>
          </p:cNvSpPr>
          <p:nvPr>
            <p:ph type="sldImg"/>
          </p:nvPr>
        </p:nvSpPr>
        <p:spPr/>
      </p:sp>
      <p:sp>
        <p:nvSpPr>
          <p:cNvPr id="3" name="Заметки 2">
            <a:extLst>
              <a:ext uri="{FF2B5EF4-FFF2-40B4-BE49-F238E27FC236}">
                <a16:creationId xmlns="" xmlns:a16="http://schemas.microsoft.com/office/drawing/2014/main" id="{6CAF3FF0-1502-C5B7-4A0D-1867D60EFAC5}"/>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 xmlns:a16="http://schemas.microsoft.com/office/drawing/2014/main" id="{A2E0B879-767D-1E55-AB81-EA19CC42614E}"/>
              </a:ext>
            </a:extLst>
          </p:cNvPr>
          <p:cNvSpPr>
            <a:spLocks noGrp="1"/>
          </p:cNvSpPr>
          <p:nvPr>
            <p:ph type="sldNum" sz="quarter" idx="5"/>
          </p:nvPr>
        </p:nvSpPr>
        <p:spPr/>
        <p:txBody>
          <a:bodyPr/>
          <a:lstStyle/>
          <a:p>
            <a:fld id="{CF484132-AEC2-40CB-9157-CF9359A9CC81}" type="slidenum">
              <a:rPr lang="ru-RU" smtClean="0"/>
              <a:t>12</a:t>
            </a:fld>
            <a:endParaRPr lang="ru-RU"/>
          </a:p>
        </p:txBody>
      </p:sp>
    </p:spTree>
    <p:extLst>
      <p:ext uri="{BB962C8B-B14F-4D97-AF65-F5344CB8AC3E}">
        <p14:creationId xmlns:p14="http://schemas.microsoft.com/office/powerpoint/2010/main" val="784251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A5CA8E1-B3B8-9CC2-1442-0BBD707FA672}"/>
            </a:ext>
          </a:extLst>
        </p:cNvPr>
        <p:cNvGrpSpPr/>
        <p:nvPr/>
      </p:nvGrpSpPr>
      <p:grpSpPr>
        <a:xfrm>
          <a:off x="0" y="0"/>
          <a:ext cx="0" cy="0"/>
          <a:chOff x="0" y="0"/>
          <a:chExt cx="0" cy="0"/>
        </a:xfrm>
      </p:grpSpPr>
      <p:sp>
        <p:nvSpPr>
          <p:cNvPr id="2" name="Образ слайда 1">
            <a:extLst>
              <a:ext uri="{FF2B5EF4-FFF2-40B4-BE49-F238E27FC236}">
                <a16:creationId xmlns="" xmlns:a16="http://schemas.microsoft.com/office/drawing/2014/main" id="{1A336255-769C-F721-0844-4627F5C40F2B}"/>
              </a:ext>
            </a:extLst>
          </p:cNvPr>
          <p:cNvSpPr>
            <a:spLocks noGrp="1" noRot="1" noChangeAspect="1"/>
          </p:cNvSpPr>
          <p:nvPr>
            <p:ph type="sldImg"/>
          </p:nvPr>
        </p:nvSpPr>
        <p:spPr/>
      </p:sp>
      <p:sp>
        <p:nvSpPr>
          <p:cNvPr id="3" name="Заметки 2">
            <a:extLst>
              <a:ext uri="{FF2B5EF4-FFF2-40B4-BE49-F238E27FC236}">
                <a16:creationId xmlns="" xmlns:a16="http://schemas.microsoft.com/office/drawing/2014/main" id="{771D0D07-C806-341E-C924-ECCD08354B57}"/>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 xmlns:a16="http://schemas.microsoft.com/office/drawing/2014/main" id="{38EB0036-3FB9-E232-3C4F-599C47079920}"/>
              </a:ext>
            </a:extLst>
          </p:cNvPr>
          <p:cNvSpPr>
            <a:spLocks noGrp="1"/>
          </p:cNvSpPr>
          <p:nvPr>
            <p:ph type="sldNum" sz="quarter" idx="5"/>
          </p:nvPr>
        </p:nvSpPr>
        <p:spPr/>
        <p:txBody>
          <a:bodyPr/>
          <a:lstStyle/>
          <a:p>
            <a:fld id="{CF484132-AEC2-40CB-9157-CF9359A9CC81}" type="slidenum">
              <a:rPr lang="ru-RU" smtClean="0"/>
              <a:t>14</a:t>
            </a:fld>
            <a:endParaRPr lang="ru-RU"/>
          </a:p>
        </p:txBody>
      </p:sp>
    </p:spTree>
    <p:extLst>
      <p:ext uri="{BB962C8B-B14F-4D97-AF65-F5344CB8AC3E}">
        <p14:creationId xmlns:p14="http://schemas.microsoft.com/office/powerpoint/2010/main" val="120638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F484132-AEC2-40CB-9157-CF9359A9CC81}" type="slidenum">
              <a:rPr lang="ru-RU" smtClean="0"/>
              <a:t>15</a:t>
            </a:fld>
            <a:endParaRPr lang="ru-RU"/>
          </a:p>
        </p:txBody>
      </p:sp>
    </p:spTree>
    <p:extLst>
      <p:ext uri="{BB962C8B-B14F-4D97-AF65-F5344CB8AC3E}">
        <p14:creationId xmlns:p14="http://schemas.microsoft.com/office/powerpoint/2010/main" val="279936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D835886-7C00-80BF-8F8E-47AA7A5CB506}"/>
            </a:ext>
          </a:extLst>
        </p:cNvPr>
        <p:cNvGrpSpPr/>
        <p:nvPr/>
      </p:nvGrpSpPr>
      <p:grpSpPr>
        <a:xfrm>
          <a:off x="0" y="0"/>
          <a:ext cx="0" cy="0"/>
          <a:chOff x="0" y="0"/>
          <a:chExt cx="0" cy="0"/>
        </a:xfrm>
      </p:grpSpPr>
      <p:sp>
        <p:nvSpPr>
          <p:cNvPr id="2" name="Образ слайда 1">
            <a:extLst>
              <a:ext uri="{FF2B5EF4-FFF2-40B4-BE49-F238E27FC236}">
                <a16:creationId xmlns="" xmlns:a16="http://schemas.microsoft.com/office/drawing/2014/main" id="{276BA698-1CE3-33CB-BD26-D11D4D00326E}"/>
              </a:ext>
            </a:extLst>
          </p:cNvPr>
          <p:cNvSpPr>
            <a:spLocks noGrp="1" noRot="1" noChangeAspect="1"/>
          </p:cNvSpPr>
          <p:nvPr>
            <p:ph type="sldImg"/>
          </p:nvPr>
        </p:nvSpPr>
        <p:spPr/>
      </p:sp>
      <p:sp>
        <p:nvSpPr>
          <p:cNvPr id="3" name="Заметки 2">
            <a:extLst>
              <a:ext uri="{FF2B5EF4-FFF2-40B4-BE49-F238E27FC236}">
                <a16:creationId xmlns="" xmlns:a16="http://schemas.microsoft.com/office/drawing/2014/main" id="{485F4B74-BA6F-0DE1-06CF-5F4BD2CCFF1E}"/>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 xmlns:a16="http://schemas.microsoft.com/office/drawing/2014/main" id="{47DB4DCE-4A69-A4E8-1776-CA0FBCCC8633}"/>
              </a:ext>
            </a:extLst>
          </p:cNvPr>
          <p:cNvSpPr>
            <a:spLocks noGrp="1"/>
          </p:cNvSpPr>
          <p:nvPr>
            <p:ph type="sldNum" sz="quarter" idx="5"/>
          </p:nvPr>
        </p:nvSpPr>
        <p:spPr/>
        <p:txBody>
          <a:bodyPr/>
          <a:lstStyle/>
          <a:p>
            <a:fld id="{CF484132-AEC2-40CB-9157-CF9359A9CC81}" type="slidenum">
              <a:rPr lang="ru-RU" smtClean="0"/>
              <a:t>16</a:t>
            </a:fld>
            <a:endParaRPr lang="ru-RU"/>
          </a:p>
        </p:txBody>
      </p:sp>
    </p:spTree>
    <p:extLst>
      <p:ext uri="{BB962C8B-B14F-4D97-AF65-F5344CB8AC3E}">
        <p14:creationId xmlns:p14="http://schemas.microsoft.com/office/powerpoint/2010/main" val="253533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1BF4893-F179-37D6-57FE-4651C06D7F25}"/>
            </a:ext>
          </a:extLst>
        </p:cNvPr>
        <p:cNvGrpSpPr/>
        <p:nvPr/>
      </p:nvGrpSpPr>
      <p:grpSpPr>
        <a:xfrm>
          <a:off x="0" y="0"/>
          <a:ext cx="0" cy="0"/>
          <a:chOff x="0" y="0"/>
          <a:chExt cx="0" cy="0"/>
        </a:xfrm>
      </p:grpSpPr>
      <p:sp>
        <p:nvSpPr>
          <p:cNvPr id="2" name="Образ слайда 1">
            <a:extLst>
              <a:ext uri="{FF2B5EF4-FFF2-40B4-BE49-F238E27FC236}">
                <a16:creationId xmlns="" xmlns:a16="http://schemas.microsoft.com/office/drawing/2014/main" id="{31BD111B-4389-009B-AADB-E2D6B912678E}"/>
              </a:ext>
            </a:extLst>
          </p:cNvPr>
          <p:cNvSpPr>
            <a:spLocks noGrp="1" noRot="1" noChangeAspect="1"/>
          </p:cNvSpPr>
          <p:nvPr>
            <p:ph type="sldImg"/>
          </p:nvPr>
        </p:nvSpPr>
        <p:spPr/>
      </p:sp>
      <p:sp>
        <p:nvSpPr>
          <p:cNvPr id="3" name="Заметки 2">
            <a:extLst>
              <a:ext uri="{FF2B5EF4-FFF2-40B4-BE49-F238E27FC236}">
                <a16:creationId xmlns="" xmlns:a16="http://schemas.microsoft.com/office/drawing/2014/main" id="{DF224FC3-F9D7-6B77-D1A5-57C9DD134D4C}"/>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 xmlns:a16="http://schemas.microsoft.com/office/drawing/2014/main" id="{A58C7C5A-D1AE-446B-A564-9CD9CB2B6403}"/>
              </a:ext>
            </a:extLst>
          </p:cNvPr>
          <p:cNvSpPr>
            <a:spLocks noGrp="1"/>
          </p:cNvSpPr>
          <p:nvPr>
            <p:ph type="sldNum" sz="quarter" idx="5"/>
          </p:nvPr>
        </p:nvSpPr>
        <p:spPr/>
        <p:txBody>
          <a:bodyPr/>
          <a:lstStyle/>
          <a:p>
            <a:fld id="{CF484132-AEC2-40CB-9157-CF9359A9CC81}" type="slidenum">
              <a:rPr lang="ru-RU" smtClean="0"/>
              <a:t>17</a:t>
            </a:fld>
            <a:endParaRPr lang="ru-RU"/>
          </a:p>
        </p:txBody>
      </p:sp>
    </p:spTree>
    <p:extLst>
      <p:ext uri="{BB962C8B-B14F-4D97-AF65-F5344CB8AC3E}">
        <p14:creationId xmlns:p14="http://schemas.microsoft.com/office/powerpoint/2010/main" val="3624921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sibagrogroup.ru/" TargetMode="External"/><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sibagrogroup.ru/" TargetMode="External"/><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sibagrogroup.ru/" TargetMode="External"/><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sibagrogroup.ru/" TargetMode="External"/><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sibagrogroup.ru/" TargetMode="External"/><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sibagrogroup.ru/" TargetMode="External"/><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sibagrogroup.ru/" TargetMode="External"/><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sibagrogroup.ru/" TargetMode="External"/><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139825" y="3631253"/>
            <a:ext cx="11839500" cy="3241154"/>
          </a:xfrm>
        </p:spPr>
        <p:txBody>
          <a:bodyPr lIns="0" tIns="0" rIns="0" bIns="0" anchor="t" anchorCtr="0">
            <a:normAutofit/>
          </a:bodyPr>
          <a:lstStyle>
            <a:lvl1pPr algn="l">
              <a:defRPr sz="6000" b="1" cap="all" baseline="0">
                <a:solidFill>
                  <a:schemeClr val="bg1"/>
                </a:solidFill>
              </a:defRPr>
            </a:lvl1pPr>
          </a:lstStyle>
          <a:p>
            <a:r>
              <a:rPr lang="ru-RU" dirty="0"/>
              <a:t>НАЗВАНИЕ ПРЕЗЕНТАЦИИ В ОДНУ, ДВЕ ИЛИ НЕСКОЛЬКО СТРОК </a:t>
            </a:r>
          </a:p>
        </p:txBody>
      </p:sp>
      <p:sp>
        <p:nvSpPr>
          <p:cNvPr id="3" name="Подзаголовок 2"/>
          <p:cNvSpPr>
            <a:spLocks noGrp="1"/>
          </p:cNvSpPr>
          <p:nvPr>
            <p:ph type="subTitle" idx="1" hasCustomPrompt="1"/>
          </p:nvPr>
        </p:nvSpPr>
        <p:spPr>
          <a:xfrm>
            <a:off x="1173634" y="7168034"/>
            <a:ext cx="9861475" cy="3435176"/>
          </a:xfrm>
        </p:spPr>
        <p:txBody>
          <a:bodyPr lIns="0" tIns="0" rIns="0" bIns="0">
            <a:normAutofit/>
          </a:bodyPr>
          <a:lstStyle>
            <a:lvl1pPr marL="0" indent="0" algn="l">
              <a:spcBef>
                <a:spcPts val="0"/>
              </a:spcBef>
              <a:buNone/>
              <a:defRPr sz="2700" b="1">
                <a:solidFill>
                  <a:schemeClr val="bg1"/>
                </a:solidFill>
              </a:defRPr>
            </a:lvl1pPr>
            <a:lvl2pPr marL="1088319" indent="0" algn="ctr">
              <a:buNone/>
              <a:defRPr>
                <a:solidFill>
                  <a:schemeClr val="tx1">
                    <a:tint val="75000"/>
                  </a:schemeClr>
                </a:solidFill>
              </a:defRPr>
            </a:lvl2pPr>
            <a:lvl3pPr marL="2176638" indent="0" algn="ctr">
              <a:buNone/>
              <a:defRPr>
                <a:solidFill>
                  <a:schemeClr val="tx1">
                    <a:tint val="75000"/>
                  </a:schemeClr>
                </a:solidFill>
              </a:defRPr>
            </a:lvl3pPr>
            <a:lvl4pPr marL="3264957" indent="0" algn="ctr">
              <a:buNone/>
              <a:defRPr>
                <a:solidFill>
                  <a:schemeClr val="tx1">
                    <a:tint val="75000"/>
                  </a:schemeClr>
                </a:solidFill>
              </a:defRPr>
            </a:lvl4pPr>
            <a:lvl5pPr marL="4353276" indent="0" algn="ctr">
              <a:buNone/>
              <a:defRPr>
                <a:solidFill>
                  <a:schemeClr val="tx1">
                    <a:tint val="75000"/>
                  </a:schemeClr>
                </a:solidFill>
              </a:defRPr>
            </a:lvl5pPr>
            <a:lvl6pPr marL="5441594" indent="0" algn="ctr">
              <a:buNone/>
              <a:defRPr>
                <a:solidFill>
                  <a:schemeClr val="tx1">
                    <a:tint val="75000"/>
                  </a:schemeClr>
                </a:solidFill>
              </a:defRPr>
            </a:lvl6pPr>
            <a:lvl7pPr marL="6529913" indent="0" algn="ctr">
              <a:buNone/>
              <a:defRPr>
                <a:solidFill>
                  <a:schemeClr val="tx1">
                    <a:tint val="75000"/>
                  </a:schemeClr>
                </a:solidFill>
              </a:defRPr>
            </a:lvl7pPr>
            <a:lvl8pPr marL="7618232" indent="0" algn="ctr">
              <a:buNone/>
              <a:defRPr>
                <a:solidFill>
                  <a:schemeClr val="tx1">
                    <a:tint val="75000"/>
                  </a:schemeClr>
                </a:solidFill>
              </a:defRPr>
            </a:lvl8pPr>
            <a:lvl9pPr marL="8706551" indent="0" algn="ctr">
              <a:buNone/>
              <a:defRPr>
                <a:solidFill>
                  <a:schemeClr val="tx1">
                    <a:tint val="75000"/>
                  </a:schemeClr>
                </a:solidFill>
              </a:defRPr>
            </a:lvl9pPr>
          </a:lstStyle>
          <a:p>
            <a:r>
              <a:rPr lang="ru-RU" dirty="0"/>
              <a:t>Подзаголовок</a:t>
            </a:r>
          </a:p>
          <a:p>
            <a:r>
              <a:rPr lang="ru-RU" dirty="0"/>
              <a:t>в несколько строк</a:t>
            </a:r>
          </a:p>
        </p:txBody>
      </p:sp>
      <p:sp>
        <p:nvSpPr>
          <p:cNvPr id="8" name="Текст 7"/>
          <p:cNvSpPr>
            <a:spLocks noGrp="1"/>
          </p:cNvSpPr>
          <p:nvPr>
            <p:ph type="body" sz="quarter" idx="13" hasCustomPrompt="1"/>
          </p:nvPr>
        </p:nvSpPr>
        <p:spPr>
          <a:xfrm>
            <a:off x="1190625" y="11788775"/>
            <a:ext cx="1491556" cy="542627"/>
          </a:xfrm>
        </p:spPr>
        <p:txBody>
          <a:bodyPr lIns="0" tIns="0" rIns="0" bIns="0">
            <a:normAutofit/>
          </a:bodyPr>
          <a:lstStyle>
            <a:lvl1pPr marL="0" indent="0">
              <a:buNone/>
              <a:defRPr sz="1300">
                <a:solidFill>
                  <a:schemeClr val="bg1"/>
                </a:solidFill>
              </a:defRPr>
            </a:lvl1pPr>
          </a:lstStyle>
          <a:p>
            <a:pPr lvl="0"/>
            <a:r>
              <a:rPr lang="ru-RU" dirty="0"/>
              <a:t>Москва, сентябрь</a:t>
            </a:r>
          </a:p>
        </p:txBody>
      </p:sp>
      <p:sp>
        <p:nvSpPr>
          <p:cNvPr id="9" name="Текст 7"/>
          <p:cNvSpPr>
            <a:spLocks noGrp="1"/>
          </p:cNvSpPr>
          <p:nvPr>
            <p:ph type="body" sz="quarter" idx="14" hasCustomPrompt="1"/>
          </p:nvPr>
        </p:nvSpPr>
        <p:spPr>
          <a:xfrm>
            <a:off x="1152526" y="12378010"/>
            <a:ext cx="1961704" cy="817488"/>
          </a:xfrm>
        </p:spPr>
        <p:txBody>
          <a:bodyPr lIns="0" tIns="0" rIns="0" bIns="0">
            <a:normAutofit/>
          </a:bodyPr>
          <a:lstStyle>
            <a:lvl1pPr marL="0" indent="0">
              <a:buNone/>
              <a:defRPr sz="5000">
                <a:solidFill>
                  <a:schemeClr val="tx2"/>
                </a:solidFill>
              </a:defRPr>
            </a:lvl1pPr>
          </a:lstStyle>
          <a:p>
            <a:pPr lvl="0"/>
            <a:r>
              <a:rPr lang="ru-RU" dirty="0"/>
              <a:t>2020</a:t>
            </a:r>
          </a:p>
        </p:txBody>
      </p:sp>
    </p:spTree>
    <p:extLst>
      <p:ext uri="{BB962C8B-B14F-4D97-AF65-F5344CB8AC3E}">
        <p14:creationId xmlns:p14="http://schemas.microsoft.com/office/powerpoint/2010/main" val="201320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Раздел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a:spLocks noGrp="1"/>
          </p:cNvSpPr>
          <p:nvPr>
            <p:ph type="ctrTitle" hasCustomPrompt="1"/>
          </p:nvPr>
        </p:nvSpPr>
        <p:spPr>
          <a:xfrm>
            <a:off x="1139825" y="1727955"/>
            <a:ext cx="11839500" cy="3241154"/>
          </a:xfrm>
        </p:spPr>
        <p:txBody>
          <a:bodyPr lIns="0" tIns="0" rIns="0" bIns="0" anchor="t" anchorCtr="0">
            <a:normAutofit/>
          </a:bodyPr>
          <a:lstStyle>
            <a:lvl1pPr algn="l">
              <a:defRPr sz="6000" b="1" cap="all" baseline="0">
                <a:solidFill>
                  <a:schemeClr val="bg1"/>
                </a:solidFill>
              </a:defRPr>
            </a:lvl1pPr>
          </a:lstStyle>
          <a:p>
            <a:r>
              <a:rPr lang="ru-RU" dirty="0"/>
              <a:t>НАЗВАНИЕ ПРЕЗЕНТАЦИИ В ОДНУ, ДВЕ ИЛИ НЕСКОЛЬКО СТРОК </a:t>
            </a:r>
          </a:p>
        </p:txBody>
      </p:sp>
    </p:spTree>
    <p:extLst>
      <p:ext uri="{BB962C8B-B14F-4D97-AF65-F5344CB8AC3E}">
        <p14:creationId xmlns:p14="http://schemas.microsoft.com/office/powerpoint/2010/main" val="283730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Раздел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a:spLocks noGrp="1"/>
          </p:cNvSpPr>
          <p:nvPr>
            <p:ph type="ctrTitle" hasCustomPrompt="1"/>
          </p:nvPr>
        </p:nvSpPr>
        <p:spPr>
          <a:xfrm>
            <a:off x="1139825" y="1727955"/>
            <a:ext cx="11839500" cy="3241154"/>
          </a:xfrm>
        </p:spPr>
        <p:txBody>
          <a:bodyPr lIns="0" tIns="0" rIns="0" bIns="0" anchor="t" anchorCtr="0">
            <a:normAutofit/>
          </a:bodyPr>
          <a:lstStyle>
            <a:lvl1pPr algn="l">
              <a:defRPr sz="6000" b="1" cap="all" baseline="0">
                <a:solidFill>
                  <a:schemeClr val="bg1"/>
                </a:solidFill>
              </a:defRPr>
            </a:lvl1pPr>
          </a:lstStyle>
          <a:p>
            <a:r>
              <a:rPr lang="ru-RU" dirty="0"/>
              <a:t>НАЗВАНИЕ ПРЕЗЕНТАЦИИ В ОДНУ, ДВЕ ИЛИ НЕСКОЛЬКО СТРОК </a:t>
            </a:r>
          </a:p>
        </p:txBody>
      </p:sp>
    </p:spTree>
    <p:extLst>
      <p:ext uri="{BB962C8B-B14F-4D97-AF65-F5344CB8AC3E}">
        <p14:creationId xmlns:p14="http://schemas.microsoft.com/office/powerpoint/2010/main" val="3538447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Раздел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139825" y="1727955"/>
            <a:ext cx="11839500" cy="3241154"/>
          </a:xfrm>
        </p:spPr>
        <p:txBody>
          <a:bodyPr lIns="0" tIns="0" rIns="0" bIns="0" anchor="t" anchorCtr="0">
            <a:normAutofit/>
          </a:bodyPr>
          <a:lstStyle>
            <a:lvl1pPr algn="l">
              <a:defRPr sz="6000" b="1" cap="all" baseline="0">
                <a:solidFill>
                  <a:schemeClr val="bg1"/>
                </a:solidFill>
              </a:defRPr>
            </a:lvl1pPr>
          </a:lstStyle>
          <a:p>
            <a:r>
              <a:rPr lang="ru-RU" dirty="0"/>
              <a:t>НАЗВАНИЕ ПРЕЗЕНТАЦИИ В ОДНУ, ДВЕ ИЛИ НЕСКОЛЬКО СТРОК </a:t>
            </a:r>
          </a:p>
        </p:txBody>
      </p:sp>
    </p:spTree>
    <p:extLst>
      <p:ext uri="{BB962C8B-B14F-4D97-AF65-F5344CB8AC3E}">
        <p14:creationId xmlns:p14="http://schemas.microsoft.com/office/powerpoint/2010/main" val="4097602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Текст с выделение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1211536" y="12907466"/>
            <a:ext cx="6511205" cy="212719"/>
          </a:xfrm>
        </p:spPr>
        <p:txBody>
          <a:bodyPr lIns="0" tIns="0" rIns="0" bIns="0" anchor="t" anchorCtr="0"/>
          <a:lstStyle>
            <a:lvl1pPr algn="l">
              <a:defRPr sz="1000" b="1" cap="all" baseline="0">
                <a:solidFill>
                  <a:schemeClr val="bg2"/>
                </a:solidFill>
              </a:defRPr>
            </a:lvl1pPr>
          </a:lstStyle>
          <a:p>
            <a:r>
              <a:rPr lang="ru-RU"/>
              <a:t>ОБЩЕЕ НАЗВАНИЕ ПРЕЗЕНТАЦИИ</a:t>
            </a:r>
            <a:endParaRPr lang="ru-RU" dirty="0"/>
          </a:p>
        </p:txBody>
      </p:sp>
      <p:sp>
        <p:nvSpPr>
          <p:cNvPr id="6" name="Номер слайда 5"/>
          <p:cNvSpPr>
            <a:spLocks noGrp="1"/>
          </p:cNvSpPr>
          <p:nvPr>
            <p:ph type="sldNum" sz="quarter" idx="12"/>
          </p:nvPr>
        </p:nvSpPr>
        <p:spPr>
          <a:xfrm>
            <a:off x="22268357" y="12597876"/>
            <a:ext cx="1753164" cy="730250"/>
          </a:xfrm>
        </p:spPr>
        <p:txBody>
          <a:bodyPr/>
          <a:lstStyle>
            <a:lvl1pPr>
              <a:defRPr sz="1300" b="1">
                <a:solidFill>
                  <a:schemeClr val="bg2"/>
                </a:solidFill>
              </a:defRPr>
            </a:lvl1pPr>
          </a:lstStyle>
          <a:p>
            <a:fld id="{6541C265-2E6C-46E0-BE69-B8FD4AAAE49D}" type="slidenum">
              <a:rPr lang="ru-RU" smtClean="0"/>
              <a:pPr/>
              <a:t>‹#›</a:t>
            </a:fld>
            <a:endParaRPr lang="ru-RU" dirty="0"/>
          </a:p>
        </p:txBody>
      </p:sp>
      <p:sp>
        <p:nvSpPr>
          <p:cNvPr id="7" name="Заголовок 1"/>
          <p:cNvSpPr>
            <a:spLocks noGrp="1"/>
          </p:cNvSpPr>
          <p:nvPr>
            <p:ph type="ctrTitle" hasCustomPrompt="1"/>
          </p:nvPr>
        </p:nvSpPr>
        <p:spPr>
          <a:xfrm>
            <a:off x="1224490" y="2777801"/>
            <a:ext cx="10687050" cy="1704729"/>
          </a:xfrm>
        </p:spPr>
        <p:txBody>
          <a:bodyPr lIns="0" tIns="0" rIns="0" bIns="0" anchor="t" anchorCtr="0">
            <a:normAutofit/>
          </a:bodyPr>
          <a:lstStyle>
            <a:lvl1pPr algn="l">
              <a:defRPr sz="4500" b="1" cap="all" baseline="0">
                <a:solidFill>
                  <a:schemeClr val="bg2"/>
                </a:solidFill>
              </a:defRPr>
            </a:lvl1pPr>
          </a:lstStyle>
          <a:p>
            <a:r>
              <a:rPr lang="ru-RU" dirty="0"/>
              <a:t>ЗАГОЛОВОК РАЗДЕЛА В ОДНУ ИЛИ ДВЕ СТРОКИ</a:t>
            </a:r>
          </a:p>
        </p:txBody>
      </p:sp>
      <p:sp>
        <p:nvSpPr>
          <p:cNvPr id="9" name="Текст 8"/>
          <p:cNvSpPr>
            <a:spLocks noGrp="1"/>
          </p:cNvSpPr>
          <p:nvPr>
            <p:ph type="body" sz="quarter" idx="13" hasCustomPrompt="1"/>
          </p:nvPr>
        </p:nvSpPr>
        <p:spPr>
          <a:xfrm>
            <a:off x="8726344" y="4973634"/>
            <a:ext cx="14478144" cy="6924679"/>
          </a:xfrm>
        </p:spPr>
        <p:txBody>
          <a:bodyPr lIns="0" tIns="0" rIns="0" bIns="0">
            <a:normAutofit/>
          </a:bodyPr>
          <a:lstStyle>
            <a:lvl1pPr marL="0" indent="0">
              <a:spcBef>
                <a:spcPts val="0"/>
              </a:spcBef>
              <a:buNone/>
              <a:defRPr sz="34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a:t>
            </a:r>
            <a:endParaRPr lang="ru-RU" dirty="0"/>
          </a:p>
        </p:txBody>
      </p:sp>
      <p:sp>
        <p:nvSpPr>
          <p:cNvPr id="13" name="TextBox 12">
            <a:hlinkClick r:id="rId3"/>
          </p:cNvPr>
          <p:cNvSpPr txBox="1"/>
          <p:nvPr userDrawn="1"/>
        </p:nvSpPr>
        <p:spPr>
          <a:xfrm>
            <a:off x="23778522" y="253106"/>
            <a:ext cx="176972" cy="1296143"/>
          </a:xfrm>
          <a:prstGeom prst="rect">
            <a:avLst/>
          </a:prstGeom>
          <a:noFill/>
        </p:spPr>
        <p:txBody>
          <a:bodyPr vert="vert270" wrap="square" lIns="0" tIns="0" rIns="0" bIns="0" rtlCol="0">
            <a:spAutoFit/>
          </a:bodyPr>
          <a:lstStyle/>
          <a:p>
            <a:r>
              <a:rPr lang="en-US" sz="1150" dirty="0">
                <a:solidFill>
                  <a:schemeClr val="tx2"/>
                </a:solidFill>
              </a:rPr>
              <a:t>sibagrogroup.ru</a:t>
            </a:r>
            <a:endParaRPr lang="ru-RU" sz="1150" dirty="0">
              <a:solidFill>
                <a:schemeClr val="tx2"/>
              </a:solidFill>
            </a:endParaRPr>
          </a:p>
        </p:txBody>
      </p:sp>
      <p:sp>
        <p:nvSpPr>
          <p:cNvPr id="8" name="Текст 8"/>
          <p:cNvSpPr>
            <a:spLocks noGrp="1"/>
          </p:cNvSpPr>
          <p:nvPr>
            <p:ph type="body" sz="quarter" idx="14" hasCustomPrompt="1"/>
          </p:nvPr>
        </p:nvSpPr>
        <p:spPr>
          <a:xfrm>
            <a:off x="1241425" y="4973634"/>
            <a:ext cx="5905252" cy="6924679"/>
          </a:xfrm>
        </p:spPr>
        <p:txBody>
          <a:bodyPr lIns="0" tIns="0" rIns="0" bIns="0">
            <a:normAutofit/>
          </a:bodyPr>
          <a:lstStyle>
            <a:lvl1pPr marL="0" indent="0">
              <a:spcBef>
                <a:spcPts val="0"/>
              </a:spcBef>
              <a:buNone/>
              <a:defRPr sz="2600" b="1">
                <a:solidFill>
                  <a:schemeClr val="tx2"/>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Tree>
    <p:extLst>
      <p:ext uri="{BB962C8B-B14F-4D97-AF65-F5344CB8AC3E}">
        <p14:creationId xmlns:p14="http://schemas.microsoft.com/office/powerpoint/2010/main" val="3826046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екст, три фото">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1211536" y="12907466"/>
            <a:ext cx="6511205" cy="212719"/>
          </a:xfrm>
        </p:spPr>
        <p:txBody>
          <a:bodyPr lIns="0" tIns="0" rIns="0" bIns="0" anchor="t" anchorCtr="0"/>
          <a:lstStyle>
            <a:lvl1pPr algn="l">
              <a:defRPr sz="1000" b="1" cap="all" baseline="0">
                <a:solidFill>
                  <a:schemeClr val="bg2"/>
                </a:solidFill>
              </a:defRPr>
            </a:lvl1pPr>
          </a:lstStyle>
          <a:p>
            <a:r>
              <a:rPr lang="ru-RU"/>
              <a:t>ОБЩЕЕ НАЗВАНИЕ ПРЕЗЕНТАЦИИ</a:t>
            </a:r>
            <a:endParaRPr lang="ru-RU" dirty="0"/>
          </a:p>
        </p:txBody>
      </p:sp>
      <p:sp>
        <p:nvSpPr>
          <p:cNvPr id="6" name="Номер слайда 5"/>
          <p:cNvSpPr>
            <a:spLocks noGrp="1"/>
          </p:cNvSpPr>
          <p:nvPr>
            <p:ph type="sldNum" sz="quarter" idx="12"/>
          </p:nvPr>
        </p:nvSpPr>
        <p:spPr>
          <a:xfrm>
            <a:off x="22268357" y="12597876"/>
            <a:ext cx="1753164" cy="730250"/>
          </a:xfrm>
        </p:spPr>
        <p:txBody>
          <a:bodyPr/>
          <a:lstStyle>
            <a:lvl1pPr>
              <a:defRPr sz="1300" b="1">
                <a:solidFill>
                  <a:schemeClr val="bg2"/>
                </a:solidFill>
              </a:defRPr>
            </a:lvl1pPr>
          </a:lstStyle>
          <a:p>
            <a:fld id="{6541C265-2E6C-46E0-BE69-B8FD4AAAE49D}" type="slidenum">
              <a:rPr lang="ru-RU" smtClean="0"/>
              <a:pPr/>
              <a:t>‹#›</a:t>
            </a:fld>
            <a:endParaRPr lang="ru-RU" dirty="0"/>
          </a:p>
        </p:txBody>
      </p:sp>
      <p:sp>
        <p:nvSpPr>
          <p:cNvPr id="7" name="Заголовок 1"/>
          <p:cNvSpPr>
            <a:spLocks noGrp="1"/>
          </p:cNvSpPr>
          <p:nvPr>
            <p:ph type="ctrTitle" hasCustomPrompt="1"/>
          </p:nvPr>
        </p:nvSpPr>
        <p:spPr>
          <a:xfrm>
            <a:off x="1224490" y="2777801"/>
            <a:ext cx="10687050" cy="1704729"/>
          </a:xfrm>
        </p:spPr>
        <p:txBody>
          <a:bodyPr lIns="0" tIns="0" rIns="0" bIns="0" anchor="t" anchorCtr="0">
            <a:normAutofit/>
          </a:bodyPr>
          <a:lstStyle>
            <a:lvl1pPr algn="l">
              <a:defRPr sz="4500" b="1" cap="all" baseline="0">
                <a:solidFill>
                  <a:schemeClr val="bg2"/>
                </a:solidFill>
              </a:defRPr>
            </a:lvl1pPr>
          </a:lstStyle>
          <a:p>
            <a:r>
              <a:rPr lang="ru-RU" dirty="0"/>
              <a:t>ЗАГОЛОВОК РАЗДЕЛА В ОДНУ ИЛИ ДВЕ СТРОКИ</a:t>
            </a:r>
          </a:p>
        </p:txBody>
      </p:sp>
      <p:sp>
        <p:nvSpPr>
          <p:cNvPr id="9" name="Текст 8"/>
          <p:cNvSpPr>
            <a:spLocks noGrp="1"/>
          </p:cNvSpPr>
          <p:nvPr>
            <p:ph type="body" sz="quarter" idx="13" hasCustomPrompt="1"/>
          </p:nvPr>
        </p:nvSpPr>
        <p:spPr>
          <a:xfrm>
            <a:off x="1237190" y="4973634"/>
            <a:ext cx="10589685" cy="6924679"/>
          </a:xfrm>
        </p:spPr>
        <p:txBody>
          <a:bodyPr lIns="0" tIns="0" rIns="0" bIns="0">
            <a:normAutofit/>
          </a:bodyPr>
          <a:lstStyle>
            <a:lvl1pPr marL="0" indent="0">
              <a:spcBef>
                <a:spcPts val="0"/>
              </a:spcBef>
              <a:buNone/>
              <a:defRPr sz="34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a:t>
            </a:r>
            <a:endParaRPr lang="ru-RU" dirty="0"/>
          </a:p>
        </p:txBody>
      </p:sp>
      <p:sp>
        <p:nvSpPr>
          <p:cNvPr id="10" name="Текст 8"/>
          <p:cNvSpPr>
            <a:spLocks noGrp="1"/>
          </p:cNvSpPr>
          <p:nvPr>
            <p:ph type="body" sz="quarter" idx="14" hasCustomPrompt="1"/>
          </p:nvPr>
        </p:nvSpPr>
        <p:spPr>
          <a:xfrm>
            <a:off x="12445794" y="6748815"/>
            <a:ext cx="5429456" cy="758051"/>
          </a:xfrm>
        </p:spPr>
        <p:txBody>
          <a:bodyPr lIns="0" tIns="0" rIns="0" bIns="0">
            <a:normAutofit/>
          </a:bodyPr>
          <a:lstStyle>
            <a:lvl1pPr marL="0" indent="0">
              <a:spcBef>
                <a:spcPts val="0"/>
              </a:spcBef>
              <a:buNone/>
              <a:defRPr sz="2000"/>
            </a:lvl1pPr>
          </a:lstStyle>
          <a:p>
            <a:pPr lvl="0"/>
            <a:r>
              <a:rPr lang="ru-RU" dirty="0"/>
              <a:t>Подпись к фотографии</a:t>
            </a:r>
          </a:p>
        </p:txBody>
      </p:sp>
      <p:sp>
        <p:nvSpPr>
          <p:cNvPr id="11" name="Текст 8"/>
          <p:cNvSpPr>
            <a:spLocks noGrp="1"/>
          </p:cNvSpPr>
          <p:nvPr>
            <p:ph type="body" sz="quarter" idx="15" hasCustomPrompt="1"/>
          </p:nvPr>
        </p:nvSpPr>
        <p:spPr>
          <a:xfrm>
            <a:off x="18529623" y="6748815"/>
            <a:ext cx="5429456" cy="758051"/>
          </a:xfrm>
        </p:spPr>
        <p:txBody>
          <a:bodyPr lIns="0" tIns="0" rIns="0" bIns="0">
            <a:normAutofit/>
          </a:bodyPr>
          <a:lstStyle>
            <a:lvl1pPr marL="0" indent="0">
              <a:spcBef>
                <a:spcPts val="0"/>
              </a:spcBef>
              <a:buNone/>
              <a:defRPr sz="2000"/>
            </a:lvl1pPr>
          </a:lstStyle>
          <a:p>
            <a:pPr lvl="0"/>
            <a:r>
              <a:rPr lang="ru-RU" dirty="0"/>
              <a:t>Подпись к фотографии</a:t>
            </a:r>
          </a:p>
        </p:txBody>
      </p:sp>
      <p:sp>
        <p:nvSpPr>
          <p:cNvPr id="12" name="Текст 8"/>
          <p:cNvSpPr>
            <a:spLocks noGrp="1"/>
          </p:cNvSpPr>
          <p:nvPr>
            <p:ph type="body" sz="quarter" idx="16" hasCustomPrompt="1"/>
          </p:nvPr>
        </p:nvSpPr>
        <p:spPr>
          <a:xfrm>
            <a:off x="12445793" y="11564799"/>
            <a:ext cx="11479419" cy="758051"/>
          </a:xfrm>
        </p:spPr>
        <p:txBody>
          <a:bodyPr lIns="0" tIns="0" rIns="0" bIns="0">
            <a:normAutofit/>
          </a:bodyPr>
          <a:lstStyle>
            <a:lvl1pPr marL="0" indent="0">
              <a:spcBef>
                <a:spcPts val="0"/>
              </a:spcBef>
              <a:buNone/>
              <a:defRPr sz="2000"/>
            </a:lvl1pPr>
          </a:lstStyle>
          <a:p>
            <a:pPr lvl="0"/>
            <a:r>
              <a:rPr lang="ru-RU" dirty="0"/>
              <a:t>Подпись к фотографии</a:t>
            </a:r>
          </a:p>
        </p:txBody>
      </p:sp>
      <p:sp>
        <p:nvSpPr>
          <p:cNvPr id="13" name="TextBox 12">
            <a:hlinkClick r:id="rId3"/>
          </p:cNvPr>
          <p:cNvSpPr txBox="1"/>
          <p:nvPr userDrawn="1"/>
        </p:nvSpPr>
        <p:spPr>
          <a:xfrm>
            <a:off x="23778522" y="253106"/>
            <a:ext cx="176972" cy="1296143"/>
          </a:xfrm>
          <a:prstGeom prst="rect">
            <a:avLst/>
          </a:prstGeom>
          <a:noFill/>
        </p:spPr>
        <p:txBody>
          <a:bodyPr vert="vert270" wrap="square" lIns="0" tIns="0" rIns="0" bIns="0" rtlCol="0">
            <a:spAutoFit/>
          </a:bodyPr>
          <a:lstStyle/>
          <a:p>
            <a:r>
              <a:rPr lang="en-US" sz="1150" dirty="0">
                <a:solidFill>
                  <a:schemeClr val="tx2"/>
                </a:solidFill>
              </a:rPr>
              <a:t>sibagrogroup.ru</a:t>
            </a:r>
            <a:endParaRPr lang="ru-RU" sz="1150" dirty="0">
              <a:solidFill>
                <a:schemeClr val="tx2"/>
              </a:solidFill>
            </a:endParaRPr>
          </a:p>
        </p:txBody>
      </p:sp>
      <p:sp>
        <p:nvSpPr>
          <p:cNvPr id="15" name="Рисунок 14"/>
          <p:cNvSpPr>
            <a:spLocks noGrp="1"/>
          </p:cNvSpPr>
          <p:nvPr>
            <p:ph type="pic" sz="quarter" idx="17"/>
          </p:nvPr>
        </p:nvSpPr>
        <p:spPr>
          <a:xfrm>
            <a:off x="12446001" y="2930525"/>
            <a:ext cx="5429250" cy="3611563"/>
          </a:xfrm>
        </p:spPr>
        <p:txBody>
          <a:bodyPr/>
          <a:lstStyle/>
          <a:p>
            <a:endParaRPr lang="ru-RU"/>
          </a:p>
        </p:txBody>
      </p:sp>
      <p:sp>
        <p:nvSpPr>
          <p:cNvPr id="17" name="Рисунок 14"/>
          <p:cNvSpPr>
            <a:spLocks noGrp="1"/>
          </p:cNvSpPr>
          <p:nvPr>
            <p:ph type="pic" sz="quarter" idx="18"/>
          </p:nvPr>
        </p:nvSpPr>
        <p:spPr>
          <a:xfrm>
            <a:off x="18515013" y="2921000"/>
            <a:ext cx="5429250" cy="3611563"/>
          </a:xfrm>
        </p:spPr>
        <p:txBody>
          <a:bodyPr/>
          <a:lstStyle/>
          <a:p>
            <a:endParaRPr lang="ru-RU"/>
          </a:p>
        </p:txBody>
      </p:sp>
      <p:sp>
        <p:nvSpPr>
          <p:cNvPr id="18" name="Рисунок 14"/>
          <p:cNvSpPr>
            <a:spLocks noGrp="1"/>
          </p:cNvSpPr>
          <p:nvPr>
            <p:ph type="pic" sz="quarter" idx="19"/>
          </p:nvPr>
        </p:nvSpPr>
        <p:spPr>
          <a:xfrm>
            <a:off x="12445999" y="7746132"/>
            <a:ext cx="11479213" cy="3611563"/>
          </a:xfrm>
        </p:spPr>
        <p:txBody>
          <a:bodyPr/>
          <a:lstStyle/>
          <a:p>
            <a:endParaRPr lang="ru-RU"/>
          </a:p>
        </p:txBody>
      </p:sp>
    </p:spTree>
    <p:extLst>
      <p:ext uri="{BB962C8B-B14F-4D97-AF65-F5344CB8AC3E}">
        <p14:creationId xmlns:p14="http://schemas.microsoft.com/office/powerpoint/2010/main" val="1205112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Текст и фото">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1211536" y="12907466"/>
            <a:ext cx="6511205" cy="212719"/>
          </a:xfrm>
        </p:spPr>
        <p:txBody>
          <a:bodyPr lIns="0" tIns="0" rIns="0" bIns="0" anchor="t" anchorCtr="0"/>
          <a:lstStyle>
            <a:lvl1pPr algn="l">
              <a:defRPr sz="1000" b="1" cap="all" baseline="0">
                <a:solidFill>
                  <a:schemeClr val="bg2"/>
                </a:solidFill>
              </a:defRPr>
            </a:lvl1pPr>
          </a:lstStyle>
          <a:p>
            <a:r>
              <a:rPr lang="ru-RU"/>
              <a:t>ОБЩЕЕ НАЗВАНИЕ ПРЕЗЕНТАЦИИ</a:t>
            </a:r>
            <a:endParaRPr lang="ru-RU" dirty="0"/>
          </a:p>
        </p:txBody>
      </p:sp>
      <p:sp>
        <p:nvSpPr>
          <p:cNvPr id="6" name="Номер слайда 5"/>
          <p:cNvSpPr>
            <a:spLocks noGrp="1"/>
          </p:cNvSpPr>
          <p:nvPr>
            <p:ph type="sldNum" sz="quarter" idx="12"/>
          </p:nvPr>
        </p:nvSpPr>
        <p:spPr>
          <a:xfrm>
            <a:off x="22268357" y="12597876"/>
            <a:ext cx="1753164" cy="730250"/>
          </a:xfrm>
        </p:spPr>
        <p:txBody>
          <a:bodyPr/>
          <a:lstStyle>
            <a:lvl1pPr>
              <a:defRPr sz="1300" b="1">
                <a:solidFill>
                  <a:schemeClr val="bg2"/>
                </a:solidFill>
              </a:defRPr>
            </a:lvl1pPr>
          </a:lstStyle>
          <a:p>
            <a:fld id="{6541C265-2E6C-46E0-BE69-B8FD4AAAE49D}" type="slidenum">
              <a:rPr lang="ru-RU" smtClean="0"/>
              <a:pPr/>
              <a:t>‹#›</a:t>
            </a:fld>
            <a:endParaRPr lang="ru-RU" dirty="0"/>
          </a:p>
        </p:txBody>
      </p:sp>
      <p:sp>
        <p:nvSpPr>
          <p:cNvPr id="7" name="Заголовок 1"/>
          <p:cNvSpPr>
            <a:spLocks noGrp="1"/>
          </p:cNvSpPr>
          <p:nvPr>
            <p:ph type="ctrTitle" hasCustomPrompt="1"/>
          </p:nvPr>
        </p:nvSpPr>
        <p:spPr>
          <a:xfrm>
            <a:off x="1224490" y="2777801"/>
            <a:ext cx="10687050" cy="1704729"/>
          </a:xfrm>
        </p:spPr>
        <p:txBody>
          <a:bodyPr lIns="0" tIns="0" rIns="0" bIns="0" anchor="t" anchorCtr="0">
            <a:normAutofit/>
          </a:bodyPr>
          <a:lstStyle>
            <a:lvl1pPr algn="l">
              <a:defRPr sz="4500" b="1" cap="all" baseline="0">
                <a:solidFill>
                  <a:schemeClr val="bg2"/>
                </a:solidFill>
              </a:defRPr>
            </a:lvl1pPr>
          </a:lstStyle>
          <a:p>
            <a:r>
              <a:rPr lang="ru-RU" dirty="0"/>
              <a:t>ЗАГОЛОВОК РАЗДЕЛА В ОДНУ ИЛИ ДВЕ СТРОКИ</a:t>
            </a:r>
          </a:p>
        </p:txBody>
      </p:sp>
      <p:sp>
        <p:nvSpPr>
          <p:cNvPr id="9" name="Текст 8"/>
          <p:cNvSpPr>
            <a:spLocks noGrp="1"/>
          </p:cNvSpPr>
          <p:nvPr>
            <p:ph type="body" sz="quarter" idx="13" hasCustomPrompt="1"/>
          </p:nvPr>
        </p:nvSpPr>
        <p:spPr>
          <a:xfrm>
            <a:off x="1237190" y="4973634"/>
            <a:ext cx="10589685" cy="6924679"/>
          </a:xfrm>
        </p:spPr>
        <p:txBody>
          <a:bodyPr lIns="0" tIns="0" rIns="0" bIns="0">
            <a:normAutofit/>
          </a:bodyPr>
          <a:lstStyle>
            <a:lvl1pPr marL="0" indent="0">
              <a:spcBef>
                <a:spcPts val="0"/>
              </a:spcBef>
              <a:buNone/>
              <a:defRPr sz="34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a:t>
            </a:r>
            <a:endParaRPr lang="ru-RU" dirty="0"/>
          </a:p>
        </p:txBody>
      </p:sp>
      <p:sp>
        <p:nvSpPr>
          <p:cNvPr id="12" name="Текст 8"/>
          <p:cNvSpPr>
            <a:spLocks noGrp="1"/>
          </p:cNvSpPr>
          <p:nvPr>
            <p:ph type="body" sz="quarter" idx="16" hasCustomPrompt="1"/>
          </p:nvPr>
        </p:nvSpPr>
        <p:spPr>
          <a:xfrm>
            <a:off x="12445793" y="11564799"/>
            <a:ext cx="11479419" cy="758051"/>
          </a:xfrm>
        </p:spPr>
        <p:txBody>
          <a:bodyPr lIns="0" tIns="0" rIns="0" bIns="0">
            <a:normAutofit/>
          </a:bodyPr>
          <a:lstStyle>
            <a:lvl1pPr marL="0" indent="0">
              <a:spcBef>
                <a:spcPts val="0"/>
              </a:spcBef>
              <a:buNone/>
              <a:defRPr sz="2000"/>
            </a:lvl1pPr>
          </a:lstStyle>
          <a:p>
            <a:pPr lvl="0"/>
            <a:r>
              <a:rPr lang="ru-RU" dirty="0"/>
              <a:t>Подпись к фотографии</a:t>
            </a:r>
          </a:p>
        </p:txBody>
      </p:sp>
      <p:sp>
        <p:nvSpPr>
          <p:cNvPr id="13" name="TextBox 12">
            <a:hlinkClick r:id="rId3"/>
          </p:cNvPr>
          <p:cNvSpPr txBox="1"/>
          <p:nvPr userDrawn="1"/>
        </p:nvSpPr>
        <p:spPr>
          <a:xfrm>
            <a:off x="23778522" y="253106"/>
            <a:ext cx="176972" cy="1296143"/>
          </a:xfrm>
          <a:prstGeom prst="rect">
            <a:avLst/>
          </a:prstGeom>
          <a:noFill/>
        </p:spPr>
        <p:txBody>
          <a:bodyPr vert="vert270" wrap="square" lIns="0" tIns="0" rIns="0" bIns="0" rtlCol="0">
            <a:spAutoFit/>
          </a:bodyPr>
          <a:lstStyle/>
          <a:p>
            <a:r>
              <a:rPr lang="en-US" sz="1150" dirty="0">
                <a:solidFill>
                  <a:schemeClr val="tx2"/>
                </a:solidFill>
              </a:rPr>
              <a:t>sibagrogroup.ru</a:t>
            </a:r>
            <a:endParaRPr lang="ru-RU" sz="1150" dirty="0">
              <a:solidFill>
                <a:schemeClr val="tx2"/>
              </a:solidFill>
            </a:endParaRPr>
          </a:p>
        </p:txBody>
      </p:sp>
      <p:sp>
        <p:nvSpPr>
          <p:cNvPr id="18" name="Рисунок 14"/>
          <p:cNvSpPr>
            <a:spLocks noGrp="1"/>
          </p:cNvSpPr>
          <p:nvPr>
            <p:ph type="pic" sz="quarter" idx="19"/>
          </p:nvPr>
        </p:nvSpPr>
        <p:spPr>
          <a:xfrm>
            <a:off x="12445999" y="2930526"/>
            <a:ext cx="11479213" cy="8427170"/>
          </a:xfrm>
        </p:spPr>
        <p:txBody>
          <a:bodyPr/>
          <a:lstStyle/>
          <a:p>
            <a:endParaRPr lang="ru-RU"/>
          </a:p>
        </p:txBody>
      </p:sp>
    </p:spTree>
    <p:extLst>
      <p:ext uri="{BB962C8B-B14F-4D97-AF65-F5344CB8AC3E}">
        <p14:creationId xmlns:p14="http://schemas.microsoft.com/office/powerpoint/2010/main" val="3054521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Текст, фото на ли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Рисунок 14"/>
          <p:cNvSpPr>
            <a:spLocks noGrp="1"/>
          </p:cNvSpPr>
          <p:nvPr>
            <p:ph type="pic" sz="quarter" idx="19"/>
          </p:nvPr>
        </p:nvSpPr>
        <p:spPr>
          <a:xfrm>
            <a:off x="12445999" y="1885422"/>
            <a:ext cx="11928476" cy="11815233"/>
          </a:xfrm>
        </p:spPr>
        <p:txBody>
          <a:bodyPr/>
          <a:lstStyle/>
          <a:p>
            <a:endParaRPr lang="ru-RU"/>
          </a:p>
        </p:txBody>
      </p:sp>
      <p:sp>
        <p:nvSpPr>
          <p:cNvPr id="5" name="Нижний колонтитул 4"/>
          <p:cNvSpPr>
            <a:spLocks noGrp="1"/>
          </p:cNvSpPr>
          <p:nvPr>
            <p:ph type="ftr" sz="quarter" idx="11"/>
          </p:nvPr>
        </p:nvSpPr>
        <p:spPr>
          <a:xfrm>
            <a:off x="1211536" y="12907466"/>
            <a:ext cx="6511205" cy="212719"/>
          </a:xfrm>
        </p:spPr>
        <p:txBody>
          <a:bodyPr lIns="0" tIns="0" rIns="0" bIns="0" anchor="t" anchorCtr="0"/>
          <a:lstStyle>
            <a:lvl1pPr algn="l">
              <a:defRPr sz="1000" b="1" cap="all" baseline="0">
                <a:solidFill>
                  <a:schemeClr val="bg2"/>
                </a:solidFill>
              </a:defRPr>
            </a:lvl1pPr>
          </a:lstStyle>
          <a:p>
            <a:r>
              <a:rPr lang="ru-RU"/>
              <a:t>ОБЩЕЕ НАЗВАНИЕ ПРЕЗЕНТАЦИИ</a:t>
            </a:r>
            <a:endParaRPr lang="ru-RU" dirty="0"/>
          </a:p>
        </p:txBody>
      </p:sp>
      <p:sp>
        <p:nvSpPr>
          <p:cNvPr id="6" name="Номер слайда 5"/>
          <p:cNvSpPr>
            <a:spLocks noGrp="1"/>
          </p:cNvSpPr>
          <p:nvPr>
            <p:ph type="sldNum" sz="quarter" idx="12"/>
          </p:nvPr>
        </p:nvSpPr>
        <p:spPr>
          <a:xfrm>
            <a:off x="22268357" y="12597876"/>
            <a:ext cx="1753164" cy="730250"/>
          </a:xfrm>
        </p:spPr>
        <p:txBody>
          <a:bodyPr/>
          <a:lstStyle>
            <a:lvl1pPr>
              <a:defRPr sz="1300" b="1">
                <a:solidFill>
                  <a:schemeClr val="bg2"/>
                </a:solidFill>
              </a:defRPr>
            </a:lvl1pPr>
          </a:lstStyle>
          <a:p>
            <a:fld id="{6541C265-2E6C-46E0-BE69-B8FD4AAAE49D}" type="slidenum">
              <a:rPr lang="ru-RU" smtClean="0"/>
              <a:pPr/>
              <a:t>‹#›</a:t>
            </a:fld>
            <a:endParaRPr lang="ru-RU" dirty="0"/>
          </a:p>
        </p:txBody>
      </p:sp>
      <p:sp>
        <p:nvSpPr>
          <p:cNvPr id="7" name="Заголовок 1"/>
          <p:cNvSpPr>
            <a:spLocks noGrp="1"/>
          </p:cNvSpPr>
          <p:nvPr>
            <p:ph type="ctrTitle" hasCustomPrompt="1"/>
          </p:nvPr>
        </p:nvSpPr>
        <p:spPr>
          <a:xfrm>
            <a:off x="1224490" y="2777801"/>
            <a:ext cx="10687050" cy="1704729"/>
          </a:xfrm>
        </p:spPr>
        <p:txBody>
          <a:bodyPr lIns="0" tIns="0" rIns="0" bIns="0" anchor="t" anchorCtr="0">
            <a:normAutofit/>
          </a:bodyPr>
          <a:lstStyle>
            <a:lvl1pPr algn="l">
              <a:defRPr sz="4500" b="1" cap="all" baseline="0">
                <a:solidFill>
                  <a:schemeClr val="bg2"/>
                </a:solidFill>
              </a:defRPr>
            </a:lvl1pPr>
          </a:lstStyle>
          <a:p>
            <a:r>
              <a:rPr lang="ru-RU" dirty="0"/>
              <a:t>ЗАГОЛОВОК РАЗДЕЛА В ОДНУ ИЛИ ДВЕ СТРОКИ</a:t>
            </a:r>
          </a:p>
        </p:txBody>
      </p:sp>
      <p:sp>
        <p:nvSpPr>
          <p:cNvPr id="9" name="Текст 8"/>
          <p:cNvSpPr>
            <a:spLocks noGrp="1"/>
          </p:cNvSpPr>
          <p:nvPr>
            <p:ph type="body" sz="quarter" idx="13" hasCustomPrompt="1"/>
          </p:nvPr>
        </p:nvSpPr>
        <p:spPr>
          <a:xfrm>
            <a:off x="1237190" y="4973634"/>
            <a:ext cx="10589685" cy="6924679"/>
          </a:xfrm>
        </p:spPr>
        <p:txBody>
          <a:bodyPr lIns="0" tIns="0" rIns="0" bIns="0">
            <a:normAutofit/>
          </a:bodyPr>
          <a:lstStyle>
            <a:lvl1pPr marL="0" indent="0">
              <a:spcBef>
                <a:spcPts val="0"/>
              </a:spcBef>
              <a:buNone/>
              <a:defRPr sz="34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a:t>
            </a:r>
            <a:endParaRPr lang="ru-RU" dirty="0"/>
          </a:p>
        </p:txBody>
      </p:sp>
      <p:sp>
        <p:nvSpPr>
          <p:cNvPr id="13" name="TextBox 12">
            <a:hlinkClick r:id="rId3"/>
          </p:cNvPr>
          <p:cNvSpPr txBox="1"/>
          <p:nvPr userDrawn="1"/>
        </p:nvSpPr>
        <p:spPr>
          <a:xfrm>
            <a:off x="23778522" y="253106"/>
            <a:ext cx="176972" cy="1296143"/>
          </a:xfrm>
          <a:prstGeom prst="rect">
            <a:avLst/>
          </a:prstGeom>
          <a:noFill/>
        </p:spPr>
        <p:txBody>
          <a:bodyPr vert="vert270" wrap="square" lIns="0" tIns="0" rIns="0" bIns="0" rtlCol="0">
            <a:spAutoFit/>
          </a:bodyPr>
          <a:lstStyle/>
          <a:p>
            <a:r>
              <a:rPr lang="en-US" sz="1150" dirty="0">
                <a:solidFill>
                  <a:schemeClr val="tx2"/>
                </a:solidFill>
              </a:rPr>
              <a:t>sibagrogroup.ru</a:t>
            </a:r>
            <a:endParaRPr lang="ru-RU" sz="1150" dirty="0">
              <a:solidFill>
                <a:schemeClr val="tx2"/>
              </a:solidFill>
            </a:endParaRPr>
          </a:p>
        </p:txBody>
      </p:sp>
    </p:spTree>
    <p:extLst>
      <p:ext uri="{BB962C8B-B14F-4D97-AF65-F5344CB8AC3E}">
        <p14:creationId xmlns:p14="http://schemas.microsoft.com/office/powerpoint/2010/main" val="803662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Текст с выделение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1211536" y="12907466"/>
            <a:ext cx="6511205" cy="212719"/>
          </a:xfrm>
        </p:spPr>
        <p:txBody>
          <a:bodyPr lIns="0" tIns="0" rIns="0" bIns="0" anchor="t" anchorCtr="0"/>
          <a:lstStyle>
            <a:lvl1pPr algn="l">
              <a:defRPr sz="1000" b="1" cap="all" baseline="0">
                <a:solidFill>
                  <a:schemeClr val="bg2"/>
                </a:solidFill>
              </a:defRPr>
            </a:lvl1pPr>
          </a:lstStyle>
          <a:p>
            <a:r>
              <a:rPr lang="ru-RU"/>
              <a:t>ОБЩЕЕ НАЗВАНИЕ ПРЕЗЕНТАЦИИ</a:t>
            </a:r>
            <a:endParaRPr lang="ru-RU" dirty="0"/>
          </a:p>
        </p:txBody>
      </p:sp>
      <p:sp>
        <p:nvSpPr>
          <p:cNvPr id="6" name="Номер слайда 5"/>
          <p:cNvSpPr>
            <a:spLocks noGrp="1"/>
          </p:cNvSpPr>
          <p:nvPr>
            <p:ph type="sldNum" sz="quarter" idx="12"/>
          </p:nvPr>
        </p:nvSpPr>
        <p:spPr>
          <a:xfrm>
            <a:off x="22268357" y="12597876"/>
            <a:ext cx="1753164" cy="730250"/>
          </a:xfrm>
        </p:spPr>
        <p:txBody>
          <a:bodyPr/>
          <a:lstStyle>
            <a:lvl1pPr>
              <a:defRPr sz="1300" b="1">
                <a:solidFill>
                  <a:schemeClr val="bg2"/>
                </a:solidFill>
              </a:defRPr>
            </a:lvl1pPr>
          </a:lstStyle>
          <a:p>
            <a:fld id="{6541C265-2E6C-46E0-BE69-B8FD4AAAE49D}" type="slidenum">
              <a:rPr lang="ru-RU" smtClean="0"/>
              <a:pPr/>
              <a:t>‹#›</a:t>
            </a:fld>
            <a:endParaRPr lang="ru-RU" dirty="0"/>
          </a:p>
        </p:txBody>
      </p:sp>
      <p:sp>
        <p:nvSpPr>
          <p:cNvPr id="7" name="Заголовок 1"/>
          <p:cNvSpPr>
            <a:spLocks noGrp="1"/>
          </p:cNvSpPr>
          <p:nvPr>
            <p:ph type="ctrTitle" hasCustomPrompt="1"/>
          </p:nvPr>
        </p:nvSpPr>
        <p:spPr>
          <a:xfrm>
            <a:off x="1224490" y="2777801"/>
            <a:ext cx="10687050" cy="1704729"/>
          </a:xfrm>
        </p:spPr>
        <p:txBody>
          <a:bodyPr lIns="0" tIns="0" rIns="0" bIns="0" anchor="t" anchorCtr="0">
            <a:normAutofit/>
          </a:bodyPr>
          <a:lstStyle>
            <a:lvl1pPr algn="l">
              <a:defRPr sz="4500" b="1" cap="all" baseline="0">
                <a:solidFill>
                  <a:schemeClr val="bg2"/>
                </a:solidFill>
              </a:defRPr>
            </a:lvl1pPr>
          </a:lstStyle>
          <a:p>
            <a:r>
              <a:rPr lang="ru-RU" dirty="0"/>
              <a:t>ЗАГОЛОВОК РАЗДЕЛА В ОДНУ ИЛИ ДВЕ СТРОКИ</a:t>
            </a:r>
          </a:p>
        </p:txBody>
      </p:sp>
      <p:sp>
        <p:nvSpPr>
          <p:cNvPr id="9" name="Текст 8"/>
          <p:cNvSpPr>
            <a:spLocks noGrp="1"/>
          </p:cNvSpPr>
          <p:nvPr>
            <p:ph type="body" sz="quarter" idx="13" hasCustomPrompt="1"/>
          </p:nvPr>
        </p:nvSpPr>
        <p:spPr>
          <a:xfrm>
            <a:off x="8726344" y="4973634"/>
            <a:ext cx="14478144" cy="6924679"/>
          </a:xfrm>
        </p:spPr>
        <p:txBody>
          <a:bodyPr lIns="0" tIns="0" rIns="0" bIns="0">
            <a:normAutofit/>
          </a:bodyPr>
          <a:lstStyle>
            <a:lvl1pPr marL="0" indent="0">
              <a:spcBef>
                <a:spcPts val="0"/>
              </a:spcBef>
              <a:buNone/>
              <a:defRPr sz="34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a:t>
            </a:r>
            <a:endParaRPr lang="ru-RU" dirty="0"/>
          </a:p>
        </p:txBody>
      </p:sp>
      <p:sp>
        <p:nvSpPr>
          <p:cNvPr id="13" name="TextBox 12">
            <a:hlinkClick r:id="rId3"/>
          </p:cNvPr>
          <p:cNvSpPr txBox="1"/>
          <p:nvPr userDrawn="1"/>
        </p:nvSpPr>
        <p:spPr>
          <a:xfrm>
            <a:off x="23778522" y="253106"/>
            <a:ext cx="176972" cy="1296143"/>
          </a:xfrm>
          <a:prstGeom prst="rect">
            <a:avLst/>
          </a:prstGeom>
          <a:noFill/>
        </p:spPr>
        <p:txBody>
          <a:bodyPr vert="vert270" wrap="square" lIns="0" tIns="0" rIns="0" bIns="0" rtlCol="0">
            <a:spAutoFit/>
          </a:bodyPr>
          <a:lstStyle/>
          <a:p>
            <a:r>
              <a:rPr lang="en-US" sz="1150" dirty="0">
                <a:solidFill>
                  <a:schemeClr val="tx2"/>
                </a:solidFill>
              </a:rPr>
              <a:t>sibagrogroup.ru</a:t>
            </a:r>
            <a:endParaRPr lang="ru-RU" sz="1150" dirty="0">
              <a:solidFill>
                <a:schemeClr val="tx2"/>
              </a:solidFill>
            </a:endParaRPr>
          </a:p>
        </p:txBody>
      </p:sp>
      <p:sp>
        <p:nvSpPr>
          <p:cNvPr id="8" name="Текст 8"/>
          <p:cNvSpPr>
            <a:spLocks noGrp="1"/>
          </p:cNvSpPr>
          <p:nvPr>
            <p:ph type="body" sz="quarter" idx="14" hasCustomPrompt="1"/>
          </p:nvPr>
        </p:nvSpPr>
        <p:spPr>
          <a:xfrm>
            <a:off x="1241425" y="4973634"/>
            <a:ext cx="5905252" cy="6924679"/>
          </a:xfrm>
        </p:spPr>
        <p:txBody>
          <a:bodyPr lIns="0" tIns="0" rIns="0" bIns="0">
            <a:normAutofit/>
          </a:bodyPr>
          <a:lstStyle>
            <a:lvl1pPr marL="0" indent="0">
              <a:spcBef>
                <a:spcPts val="0"/>
              </a:spcBef>
              <a:buNone/>
              <a:defRPr sz="2600" b="1">
                <a:solidFill>
                  <a:schemeClr val="tx2"/>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Tree>
    <p:extLst>
      <p:ext uri="{BB962C8B-B14F-4D97-AF65-F5344CB8AC3E}">
        <p14:creationId xmlns:p14="http://schemas.microsoft.com/office/powerpoint/2010/main" val="1012638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Текст в три столбц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1211536" y="12907466"/>
            <a:ext cx="6511205" cy="212719"/>
          </a:xfrm>
        </p:spPr>
        <p:txBody>
          <a:bodyPr lIns="0" tIns="0" rIns="0" bIns="0" anchor="t" anchorCtr="0"/>
          <a:lstStyle>
            <a:lvl1pPr algn="l">
              <a:defRPr sz="1000" b="1" cap="all" baseline="0">
                <a:solidFill>
                  <a:schemeClr val="bg2"/>
                </a:solidFill>
              </a:defRPr>
            </a:lvl1pPr>
          </a:lstStyle>
          <a:p>
            <a:r>
              <a:rPr lang="ru-RU"/>
              <a:t>ОБЩЕЕ НАЗВАНИЕ ПРЕЗЕНТАЦИИ</a:t>
            </a:r>
            <a:endParaRPr lang="ru-RU" dirty="0"/>
          </a:p>
        </p:txBody>
      </p:sp>
      <p:sp>
        <p:nvSpPr>
          <p:cNvPr id="6" name="Номер слайда 5"/>
          <p:cNvSpPr>
            <a:spLocks noGrp="1"/>
          </p:cNvSpPr>
          <p:nvPr>
            <p:ph type="sldNum" sz="quarter" idx="12"/>
          </p:nvPr>
        </p:nvSpPr>
        <p:spPr>
          <a:xfrm>
            <a:off x="22268357" y="12597876"/>
            <a:ext cx="1753164" cy="730250"/>
          </a:xfrm>
        </p:spPr>
        <p:txBody>
          <a:bodyPr/>
          <a:lstStyle>
            <a:lvl1pPr>
              <a:defRPr sz="1300" b="1">
                <a:solidFill>
                  <a:schemeClr val="bg2"/>
                </a:solidFill>
              </a:defRPr>
            </a:lvl1pPr>
          </a:lstStyle>
          <a:p>
            <a:fld id="{6541C265-2E6C-46E0-BE69-B8FD4AAAE49D}" type="slidenum">
              <a:rPr lang="ru-RU" smtClean="0"/>
              <a:pPr/>
              <a:t>‹#›</a:t>
            </a:fld>
            <a:endParaRPr lang="ru-RU" dirty="0"/>
          </a:p>
        </p:txBody>
      </p:sp>
      <p:sp>
        <p:nvSpPr>
          <p:cNvPr id="7" name="Заголовок 1"/>
          <p:cNvSpPr>
            <a:spLocks noGrp="1"/>
          </p:cNvSpPr>
          <p:nvPr>
            <p:ph type="ctrTitle" hasCustomPrompt="1"/>
          </p:nvPr>
        </p:nvSpPr>
        <p:spPr>
          <a:xfrm>
            <a:off x="1224490" y="2777801"/>
            <a:ext cx="10687050" cy="1704729"/>
          </a:xfrm>
        </p:spPr>
        <p:txBody>
          <a:bodyPr lIns="0" tIns="0" rIns="0" bIns="0" anchor="t" anchorCtr="0">
            <a:normAutofit/>
          </a:bodyPr>
          <a:lstStyle>
            <a:lvl1pPr algn="l">
              <a:defRPr sz="4500" b="1" cap="all" baseline="0">
                <a:solidFill>
                  <a:schemeClr val="bg2"/>
                </a:solidFill>
              </a:defRPr>
            </a:lvl1pPr>
          </a:lstStyle>
          <a:p>
            <a:r>
              <a:rPr lang="ru-RU" dirty="0"/>
              <a:t>ЗАГОЛОВОК РАЗДЕЛА В ОДНУ ИЛИ ДВЕ СТРОКИ</a:t>
            </a:r>
          </a:p>
        </p:txBody>
      </p:sp>
      <p:sp>
        <p:nvSpPr>
          <p:cNvPr id="9" name="Текст 8"/>
          <p:cNvSpPr>
            <a:spLocks noGrp="1"/>
          </p:cNvSpPr>
          <p:nvPr>
            <p:ph type="body" sz="quarter" idx="13" hasCustomPrompt="1"/>
          </p:nvPr>
        </p:nvSpPr>
        <p:spPr>
          <a:xfrm>
            <a:off x="1241425" y="6542088"/>
            <a:ext cx="6481316" cy="5356225"/>
          </a:xfrm>
        </p:spPr>
        <p:txBody>
          <a:bodyPr lIns="0" tIns="0" rIns="0" bIns="0">
            <a:normAutofit/>
          </a:bodyPr>
          <a:lstStyle>
            <a:lvl1pPr marL="271463" indent="-271463">
              <a:spcBef>
                <a:spcPts val="0"/>
              </a:spcBef>
              <a:buFont typeface="Arial" panose="020B0604020202020204" pitchFamily="34" charset="0"/>
              <a:buChar char="•"/>
              <a:defRPr sz="20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endParaRPr lang="ru-RU" dirty="0"/>
          </a:p>
          <a:p>
            <a:pPr lvl="0"/>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a:t>
            </a:r>
            <a:endParaRPr lang="ru-RU" dirty="0"/>
          </a:p>
        </p:txBody>
      </p:sp>
      <p:sp>
        <p:nvSpPr>
          <p:cNvPr id="13" name="TextBox 12">
            <a:hlinkClick r:id="rId3"/>
          </p:cNvPr>
          <p:cNvSpPr txBox="1"/>
          <p:nvPr userDrawn="1"/>
        </p:nvSpPr>
        <p:spPr>
          <a:xfrm>
            <a:off x="23778522" y="253106"/>
            <a:ext cx="176972" cy="1296143"/>
          </a:xfrm>
          <a:prstGeom prst="rect">
            <a:avLst/>
          </a:prstGeom>
          <a:noFill/>
        </p:spPr>
        <p:txBody>
          <a:bodyPr vert="vert270" wrap="square" lIns="0" tIns="0" rIns="0" bIns="0" rtlCol="0">
            <a:spAutoFit/>
          </a:bodyPr>
          <a:lstStyle/>
          <a:p>
            <a:r>
              <a:rPr lang="en-US" sz="1150" dirty="0">
                <a:solidFill>
                  <a:schemeClr val="tx2"/>
                </a:solidFill>
              </a:rPr>
              <a:t>sibagrogroup.ru</a:t>
            </a:r>
            <a:endParaRPr lang="ru-RU" sz="1150" dirty="0">
              <a:solidFill>
                <a:schemeClr val="tx2"/>
              </a:solidFill>
            </a:endParaRPr>
          </a:p>
        </p:txBody>
      </p:sp>
      <p:sp>
        <p:nvSpPr>
          <p:cNvPr id="8" name="Текст 8"/>
          <p:cNvSpPr>
            <a:spLocks noGrp="1"/>
          </p:cNvSpPr>
          <p:nvPr>
            <p:ph type="body" sz="quarter" idx="14" hasCustomPrompt="1"/>
          </p:nvPr>
        </p:nvSpPr>
        <p:spPr>
          <a:xfrm>
            <a:off x="1241424" y="4973635"/>
            <a:ext cx="6481763" cy="1381104"/>
          </a:xfrm>
        </p:spPr>
        <p:txBody>
          <a:bodyPr lIns="0" tIns="0" rIns="0" bIns="0">
            <a:normAutofit/>
          </a:bodyPr>
          <a:lstStyle>
            <a:lvl1pPr marL="0" indent="0">
              <a:spcBef>
                <a:spcPts val="0"/>
              </a:spcBef>
              <a:buNone/>
              <a:defRPr sz="2600" b="1">
                <a:solidFill>
                  <a:schemeClr val="bg2"/>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endParaRPr lang="ru-RU" dirty="0"/>
          </a:p>
        </p:txBody>
      </p:sp>
      <p:sp>
        <p:nvSpPr>
          <p:cNvPr id="10" name="Текст 8"/>
          <p:cNvSpPr>
            <a:spLocks noGrp="1"/>
          </p:cNvSpPr>
          <p:nvPr>
            <p:ph type="body" sz="quarter" idx="15" hasCustomPrompt="1"/>
          </p:nvPr>
        </p:nvSpPr>
        <p:spPr>
          <a:xfrm>
            <a:off x="8688942" y="6542551"/>
            <a:ext cx="6481316" cy="5356225"/>
          </a:xfrm>
        </p:spPr>
        <p:txBody>
          <a:bodyPr lIns="0" tIns="0" rIns="0" bIns="0">
            <a:normAutofit/>
          </a:bodyPr>
          <a:lstStyle>
            <a:lvl1pPr marL="271463" indent="-271463">
              <a:spcBef>
                <a:spcPts val="0"/>
              </a:spcBef>
              <a:buFont typeface="Arial" panose="020B0604020202020204" pitchFamily="34" charset="0"/>
              <a:buChar char="•"/>
              <a:defRPr sz="20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endParaRPr lang="ru-RU" dirty="0"/>
          </a:p>
          <a:p>
            <a:pPr lvl="0"/>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a:t>
            </a:r>
            <a:endParaRPr lang="ru-RU" dirty="0"/>
          </a:p>
        </p:txBody>
      </p:sp>
      <p:sp>
        <p:nvSpPr>
          <p:cNvPr id="11" name="Текст 8"/>
          <p:cNvSpPr>
            <a:spLocks noGrp="1"/>
          </p:cNvSpPr>
          <p:nvPr>
            <p:ph type="body" sz="quarter" idx="16" hasCustomPrompt="1"/>
          </p:nvPr>
        </p:nvSpPr>
        <p:spPr>
          <a:xfrm>
            <a:off x="8688941" y="4974098"/>
            <a:ext cx="6481763" cy="1381104"/>
          </a:xfrm>
        </p:spPr>
        <p:txBody>
          <a:bodyPr lIns="0" tIns="0" rIns="0" bIns="0">
            <a:normAutofit/>
          </a:bodyPr>
          <a:lstStyle>
            <a:lvl1pPr marL="0" indent="0">
              <a:spcBef>
                <a:spcPts val="0"/>
              </a:spcBef>
              <a:buNone/>
              <a:defRPr sz="2600" b="1">
                <a:solidFill>
                  <a:schemeClr val="bg2"/>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endParaRPr lang="ru-RU" dirty="0"/>
          </a:p>
        </p:txBody>
      </p:sp>
      <p:sp>
        <p:nvSpPr>
          <p:cNvPr id="12" name="Текст 8"/>
          <p:cNvSpPr>
            <a:spLocks noGrp="1"/>
          </p:cNvSpPr>
          <p:nvPr>
            <p:ph type="body" sz="quarter" idx="17" hasCustomPrompt="1"/>
          </p:nvPr>
        </p:nvSpPr>
        <p:spPr>
          <a:xfrm>
            <a:off x="16198477" y="6530976"/>
            <a:ext cx="6481316" cy="5356225"/>
          </a:xfrm>
        </p:spPr>
        <p:txBody>
          <a:bodyPr lIns="0" tIns="0" rIns="0" bIns="0">
            <a:normAutofit/>
          </a:bodyPr>
          <a:lstStyle>
            <a:lvl1pPr marL="271463" indent="-271463">
              <a:spcBef>
                <a:spcPts val="0"/>
              </a:spcBef>
              <a:buFont typeface="Arial" panose="020B0604020202020204" pitchFamily="34" charset="0"/>
              <a:buChar char="•"/>
              <a:defRPr sz="20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endParaRPr lang="ru-RU" dirty="0"/>
          </a:p>
          <a:p>
            <a:pPr lvl="0"/>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a:t>
            </a:r>
            <a:endParaRPr lang="ru-RU" dirty="0"/>
          </a:p>
        </p:txBody>
      </p:sp>
      <p:sp>
        <p:nvSpPr>
          <p:cNvPr id="14" name="Текст 8"/>
          <p:cNvSpPr>
            <a:spLocks noGrp="1"/>
          </p:cNvSpPr>
          <p:nvPr>
            <p:ph type="body" sz="quarter" idx="18" hasCustomPrompt="1"/>
          </p:nvPr>
        </p:nvSpPr>
        <p:spPr>
          <a:xfrm>
            <a:off x="16198476" y="4962523"/>
            <a:ext cx="6481763" cy="1381104"/>
          </a:xfrm>
        </p:spPr>
        <p:txBody>
          <a:bodyPr lIns="0" tIns="0" rIns="0" bIns="0">
            <a:normAutofit/>
          </a:bodyPr>
          <a:lstStyle>
            <a:lvl1pPr marL="0" indent="0">
              <a:spcBef>
                <a:spcPts val="0"/>
              </a:spcBef>
              <a:buNone/>
              <a:defRPr sz="2600" b="1">
                <a:solidFill>
                  <a:schemeClr val="bg2"/>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endParaRPr lang="ru-RU" dirty="0"/>
          </a:p>
        </p:txBody>
      </p:sp>
    </p:spTree>
    <p:extLst>
      <p:ext uri="{BB962C8B-B14F-4D97-AF65-F5344CB8AC3E}">
        <p14:creationId xmlns:p14="http://schemas.microsoft.com/office/powerpoint/2010/main" val="280040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Диаграммы и тек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1211536" y="12907466"/>
            <a:ext cx="6511205" cy="212719"/>
          </a:xfrm>
        </p:spPr>
        <p:txBody>
          <a:bodyPr lIns="0" tIns="0" rIns="0" bIns="0" anchor="t" anchorCtr="0"/>
          <a:lstStyle>
            <a:lvl1pPr algn="l">
              <a:defRPr sz="1000" b="1" cap="all" baseline="0">
                <a:solidFill>
                  <a:schemeClr val="bg2"/>
                </a:solidFill>
              </a:defRPr>
            </a:lvl1pPr>
          </a:lstStyle>
          <a:p>
            <a:r>
              <a:rPr lang="ru-RU"/>
              <a:t>ОБЩЕЕ НАЗВАНИЕ ПРЕЗЕНТАЦИИ</a:t>
            </a:r>
            <a:endParaRPr lang="ru-RU" dirty="0"/>
          </a:p>
        </p:txBody>
      </p:sp>
      <p:sp>
        <p:nvSpPr>
          <p:cNvPr id="6" name="Номер слайда 5"/>
          <p:cNvSpPr>
            <a:spLocks noGrp="1"/>
          </p:cNvSpPr>
          <p:nvPr>
            <p:ph type="sldNum" sz="quarter" idx="12"/>
          </p:nvPr>
        </p:nvSpPr>
        <p:spPr>
          <a:xfrm>
            <a:off x="22268357" y="12597876"/>
            <a:ext cx="1753164" cy="730250"/>
          </a:xfrm>
        </p:spPr>
        <p:txBody>
          <a:bodyPr/>
          <a:lstStyle>
            <a:lvl1pPr>
              <a:defRPr sz="1300" b="1">
                <a:solidFill>
                  <a:schemeClr val="bg2"/>
                </a:solidFill>
              </a:defRPr>
            </a:lvl1pPr>
          </a:lstStyle>
          <a:p>
            <a:fld id="{6541C265-2E6C-46E0-BE69-B8FD4AAAE49D}" type="slidenum">
              <a:rPr lang="ru-RU" smtClean="0"/>
              <a:pPr/>
              <a:t>‹#›</a:t>
            </a:fld>
            <a:endParaRPr lang="ru-RU" dirty="0"/>
          </a:p>
        </p:txBody>
      </p:sp>
      <p:sp>
        <p:nvSpPr>
          <p:cNvPr id="7" name="Заголовок 1"/>
          <p:cNvSpPr>
            <a:spLocks noGrp="1"/>
          </p:cNvSpPr>
          <p:nvPr>
            <p:ph type="ctrTitle" hasCustomPrompt="1"/>
          </p:nvPr>
        </p:nvSpPr>
        <p:spPr>
          <a:xfrm>
            <a:off x="1224490" y="2777801"/>
            <a:ext cx="10687050" cy="1704729"/>
          </a:xfrm>
        </p:spPr>
        <p:txBody>
          <a:bodyPr lIns="0" tIns="0" rIns="0" bIns="0" anchor="t" anchorCtr="0">
            <a:normAutofit/>
          </a:bodyPr>
          <a:lstStyle>
            <a:lvl1pPr algn="l">
              <a:defRPr sz="4500" b="1" cap="all" baseline="0">
                <a:solidFill>
                  <a:schemeClr val="bg2"/>
                </a:solidFill>
              </a:defRPr>
            </a:lvl1pPr>
          </a:lstStyle>
          <a:p>
            <a:r>
              <a:rPr lang="ru-RU" dirty="0"/>
              <a:t>ЗАГОЛОВОК РАЗДЕЛА В ОДНУ ИЛИ ДВЕ СТРОКИ</a:t>
            </a:r>
          </a:p>
        </p:txBody>
      </p:sp>
      <p:sp>
        <p:nvSpPr>
          <p:cNvPr id="9" name="Текст 8"/>
          <p:cNvSpPr>
            <a:spLocks noGrp="1"/>
          </p:cNvSpPr>
          <p:nvPr>
            <p:ph type="body" sz="quarter" idx="13" hasCustomPrompt="1"/>
          </p:nvPr>
        </p:nvSpPr>
        <p:spPr>
          <a:xfrm>
            <a:off x="16219488" y="4973635"/>
            <a:ext cx="6985000" cy="3109296"/>
          </a:xfrm>
        </p:spPr>
        <p:txBody>
          <a:bodyPr lIns="0" tIns="0" rIns="0" bIns="0">
            <a:normAutofit/>
          </a:bodyPr>
          <a:lstStyle>
            <a:lvl1pPr marL="0" indent="0">
              <a:spcBef>
                <a:spcPts val="0"/>
              </a:spcBef>
              <a:buNone/>
              <a:defRPr sz="20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a:t>
            </a:r>
            <a:endParaRPr lang="ru-RU" dirty="0"/>
          </a:p>
        </p:txBody>
      </p:sp>
      <p:sp>
        <p:nvSpPr>
          <p:cNvPr id="13" name="TextBox 12">
            <a:hlinkClick r:id="rId3"/>
          </p:cNvPr>
          <p:cNvSpPr txBox="1"/>
          <p:nvPr userDrawn="1"/>
        </p:nvSpPr>
        <p:spPr>
          <a:xfrm>
            <a:off x="23778522" y="253106"/>
            <a:ext cx="176972" cy="1296143"/>
          </a:xfrm>
          <a:prstGeom prst="rect">
            <a:avLst/>
          </a:prstGeom>
          <a:noFill/>
        </p:spPr>
        <p:txBody>
          <a:bodyPr vert="vert270" wrap="square" lIns="0" tIns="0" rIns="0" bIns="0" rtlCol="0">
            <a:spAutoFit/>
          </a:bodyPr>
          <a:lstStyle/>
          <a:p>
            <a:r>
              <a:rPr lang="en-US" sz="1150" dirty="0">
                <a:solidFill>
                  <a:schemeClr val="tx2"/>
                </a:solidFill>
              </a:rPr>
              <a:t>sibagrogroup.ru</a:t>
            </a:r>
            <a:endParaRPr lang="ru-RU" sz="1150" dirty="0">
              <a:solidFill>
                <a:schemeClr val="tx2"/>
              </a:solidFill>
            </a:endParaRPr>
          </a:p>
        </p:txBody>
      </p:sp>
    </p:spTree>
    <p:extLst>
      <p:ext uri="{BB962C8B-B14F-4D97-AF65-F5344CB8AC3E}">
        <p14:creationId xmlns:p14="http://schemas.microsoft.com/office/powerpoint/2010/main" val="10508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139825" y="4892746"/>
            <a:ext cx="11839500" cy="2038056"/>
          </a:xfrm>
        </p:spPr>
        <p:txBody>
          <a:bodyPr lIns="0" tIns="0" rIns="0" bIns="0" anchor="t" anchorCtr="0">
            <a:normAutofit/>
          </a:bodyPr>
          <a:lstStyle>
            <a:lvl1pPr algn="l">
              <a:defRPr sz="6000" b="1" cap="all" baseline="0">
                <a:solidFill>
                  <a:schemeClr val="bg1"/>
                </a:solidFill>
              </a:defRPr>
            </a:lvl1pPr>
          </a:lstStyle>
          <a:p>
            <a:r>
              <a:rPr lang="ru-RU" dirty="0"/>
              <a:t>СПАСИБО</a:t>
            </a:r>
            <a:br>
              <a:rPr lang="ru-RU" dirty="0"/>
            </a:br>
            <a:r>
              <a:rPr lang="ru-RU" dirty="0"/>
              <a:t>ЗА ВНИМАНИЕ!</a:t>
            </a:r>
          </a:p>
        </p:txBody>
      </p:sp>
      <p:sp>
        <p:nvSpPr>
          <p:cNvPr id="3" name="Подзаголовок 2"/>
          <p:cNvSpPr>
            <a:spLocks noGrp="1"/>
          </p:cNvSpPr>
          <p:nvPr>
            <p:ph type="subTitle" idx="1" hasCustomPrompt="1"/>
          </p:nvPr>
        </p:nvSpPr>
        <p:spPr>
          <a:xfrm>
            <a:off x="1173634" y="11539315"/>
            <a:ext cx="11272366" cy="1511524"/>
          </a:xfrm>
        </p:spPr>
        <p:txBody>
          <a:bodyPr lIns="0" tIns="0" rIns="0" bIns="0">
            <a:normAutofit/>
          </a:bodyPr>
          <a:lstStyle>
            <a:lvl1pPr marL="0" indent="0" algn="l">
              <a:spcBef>
                <a:spcPts val="0"/>
              </a:spcBef>
              <a:buNone/>
              <a:defRPr sz="2300" b="1">
                <a:solidFill>
                  <a:schemeClr val="bg1"/>
                </a:solidFill>
              </a:defRPr>
            </a:lvl1pPr>
            <a:lvl2pPr marL="1088319" indent="0" algn="ctr">
              <a:buNone/>
              <a:defRPr>
                <a:solidFill>
                  <a:schemeClr val="tx1">
                    <a:tint val="75000"/>
                  </a:schemeClr>
                </a:solidFill>
              </a:defRPr>
            </a:lvl2pPr>
            <a:lvl3pPr marL="2176638" indent="0" algn="ctr">
              <a:buNone/>
              <a:defRPr>
                <a:solidFill>
                  <a:schemeClr val="tx1">
                    <a:tint val="75000"/>
                  </a:schemeClr>
                </a:solidFill>
              </a:defRPr>
            </a:lvl3pPr>
            <a:lvl4pPr marL="3264957" indent="0" algn="ctr">
              <a:buNone/>
              <a:defRPr>
                <a:solidFill>
                  <a:schemeClr val="tx1">
                    <a:tint val="75000"/>
                  </a:schemeClr>
                </a:solidFill>
              </a:defRPr>
            </a:lvl4pPr>
            <a:lvl5pPr marL="4353276" indent="0" algn="ctr">
              <a:buNone/>
              <a:defRPr>
                <a:solidFill>
                  <a:schemeClr val="tx1">
                    <a:tint val="75000"/>
                  </a:schemeClr>
                </a:solidFill>
              </a:defRPr>
            </a:lvl5pPr>
            <a:lvl6pPr marL="5441594" indent="0" algn="ctr">
              <a:buNone/>
              <a:defRPr>
                <a:solidFill>
                  <a:schemeClr val="tx1">
                    <a:tint val="75000"/>
                  </a:schemeClr>
                </a:solidFill>
              </a:defRPr>
            </a:lvl6pPr>
            <a:lvl7pPr marL="6529913" indent="0" algn="ctr">
              <a:buNone/>
              <a:defRPr>
                <a:solidFill>
                  <a:schemeClr val="tx1">
                    <a:tint val="75000"/>
                  </a:schemeClr>
                </a:solidFill>
              </a:defRPr>
            </a:lvl7pPr>
            <a:lvl8pPr marL="7618232" indent="0" algn="ctr">
              <a:buNone/>
              <a:defRPr>
                <a:solidFill>
                  <a:schemeClr val="tx1">
                    <a:tint val="75000"/>
                  </a:schemeClr>
                </a:solidFill>
              </a:defRPr>
            </a:lvl8pPr>
            <a:lvl9pPr marL="8706551" indent="0" algn="ctr">
              <a:buNone/>
              <a:defRPr>
                <a:solidFill>
                  <a:schemeClr val="tx1">
                    <a:tint val="75000"/>
                  </a:schemeClr>
                </a:solidFill>
              </a:defRPr>
            </a:lvl9pPr>
          </a:lstStyle>
          <a:p>
            <a:r>
              <a:rPr lang="ru-RU" dirty="0"/>
              <a:t>Контакты:</a:t>
            </a:r>
          </a:p>
        </p:txBody>
      </p:sp>
    </p:spTree>
    <p:extLst>
      <p:ext uri="{BB962C8B-B14F-4D97-AF65-F5344CB8AC3E}">
        <p14:creationId xmlns:p14="http://schemas.microsoft.com/office/powerpoint/2010/main" val="1598518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Таблиц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1211536" y="12907466"/>
            <a:ext cx="6511205" cy="212719"/>
          </a:xfrm>
        </p:spPr>
        <p:txBody>
          <a:bodyPr lIns="0" tIns="0" rIns="0" bIns="0" anchor="t" anchorCtr="0"/>
          <a:lstStyle>
            <a:lvl1pPr algn="l">
              <a:defRPr sz="1000" b="1" cap="all" baseline="0">
                <a:solidFill>
                  <a:schemeClr val="bg2"/>
                </a:solidFill>
              </a:defRPr>
            </a:lvl1pPr>
          </a:lstStyle>
          <a:p>
            <a:r>
              <a:rPr lang="ru-RU"/>
              <a:t>ОБЩЕЕ НАЗВАНИЕ ПРЕЗЕНТАЦИИ</a:t>
            </a:r>
            <a:endParaRPr lang="ru-RU" dirty="0"/>
          </a:p>
        </p:txBody>
      </p:sp>
      <p:sp>
        <p:nvSpPr>
          <p:cNvPr id="6" name="Номер слайда 5"/>
          <p:cNvSpPr>
            <a:spLocks noGrp="1"/>
          </p:cNvSpPr>
          <p:nvPr>
            <p:ph type="sldNum" sz="quarter" idx="12"/>
          </p:nvPr>
        </p:nvSpPr>
        <p:spPr>
          <a:xfrm>
            <a:off x="22268357" y="12597876"/>
            <a:ext cx="1753164" cy="730250"/>
          </a:xfrm>
        </p:spPr>
        <p:txBody>
          <a:bodyPr/>
          <a:lstStyle>
            <a:lvl1pPr>
              <a:defRPr sz="1300" b="1">
                <a:solidFill>
                  <a:schemeClr val="bg2"/>
                </a:solidFill>
              </a:defRPr>
            </a:lvl1pPr>
          </a:lstStyle>
          <a:p>
            <a:fld id="{6541C265-2E6C-46E0-BE69-B8FD4AAAE49D}" type="slidenum">
              <a:rPr lang="ru-RU" smtClean="0"/>
              <a:pPr/>
              <a:t>‹#›</a:t>
            </a:fld>
            <a:endParaRPr lang="ru-RU" dirty="0"/>
          </a:p>
        </p:txBody>
      </p:sp>
      <p:sp>
        <p:nvSpPr>
          <p:cNvPr id="13" name="TextBox 12">
            <a:hlinkClick r:id="rId3"/>
          </p:cNvPr>
          <p:cNvSpPr txBox="1"/>
          <p:nvPr userDrawn="1"/>
        </p:nvSpPr>
        <p:spPr>
          <a:xfrm>
            <a:off x="23778522" y="253106"/>
            <a:ext cx="176972" cy="1296143"/>
          </a:xfrm>
          <a:prstGeom prst="rect">
            <a:avLst/>
          </a:prstGeom>
          <a:noFill/>
        </p:spPr>
        <p:txBody>
          <a:bodyPr vert="vert270" wrap="square" lIns="0" tIns="0" rIns="0" bIns="0" rtlCol="0">
            <a:spAutoFit/>
          </a:bodyPr>
          <a:lstStyle/>
          <a:p>
            <a:r>
              <a:rPr lang="en-US" sz="1150" dirty="0">
                <a:solidFill>
                  <a:schemeClr val="tx2"/>
                </a:solidFill>
              </a:rPr>
              <a:t>sibagrogroup.ru</a:t>
            </a:r>
            <a:endParaRPr lang="ru-RU" sz="1150" dirty="0">
              <a:solidFill>
                <a:schemeClr val="tx2"/>
              </a:solidFill>
            </a:endParaRPr>
          </a:p>
        </p:txBody>
      </p:sp>
    </p:spTree>
    <p:extLst>
      <p:ext uri="{BB962C8B-B14F-4D97-AF65-F5344CB8AC3E}">
        <p14:creationId xmlns:p14="http://schemas.microsoft.com/office/powerpoint/2010/main" val="589393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139825" y="3631253"/>
            <a:ext cx="11839500" cy="3241154"/>
          </a:xfrm>
        </p:spPr>
        <p:txBody>
          <a:bodyPr lIns="0" tIns="0" rIns="0" bIns="0" anchor="t" anchorCtr="0">
            <a:normAutofit/>
          </a:bodyPr>
          <a:lstStyle>
            <a:lvl1pPr algn="l">
              <a:defRPr sz="6000" b="1" cap="all" baseline="0">
                <a:solidFill>
                  <a:schemeClr val="bg1"/>
                </a:solidFill>
              </a:defRPr>
            </a:lvl1pPr>
          </a:lstStyle>
          <a:p>
            <a:r>
              <a:rPr lang="ru-RU" dirty="0"/>
              <a:t>НАЗВАНИЕ ПРЕЗЕНТАЦИИ В ОДНУ, ДВЕ ИЛИ НЕСКОЛЬКО СТРОК </a:t>
            </a:r>
          </a:p>
        </p:txBody>
      </p:sp>
      <p:sp>
        <p:nvSpPr>
          <p:cNvPr id="3" name="Подзаголовок 2"/>
          <p:cNvSpPr>
            <a:spLocks noGrp="1"/>
          </p:cNvSpPr>
          <p:nvPr>
            <p:ph type="subTitle" idx="1" hasCustomPrompt="1"/>
          </p:nvPr>
        </p:nvSpPr>
        <p:spPr>
          <a:xfrm>
            <a:off x="1173634" y="7168034"/>
            <a:ext cx="9861475" cy="3435176"/>
          </a:xfrm>
        </p:spPr>
        <p:txBody>
          <a:bodyPr lIns="0" tIns="0" rIns="0" bIns="0">
            <a:normAutofit/>
          </a:bodyPr>
          <a:lstStyle>
            <a:lvl1pPr marL="0" indent="0" algn="l">
              <a:spcBef>
                <a:spcPts val="0"/>
              </a:spcBef>
              <a:buNone/>
              <a:defRPr sz="2700" b="1">
                <a:solidFill>
                  <a:schemeClr val="bg1"/>
                </a:solidFill>
              </a:defRPr>
            </a:lvl1pPr>
            <a:lvl2pPr marL="1088319" indent="0" algn="ctr">
              <a:buNone/>
              <a:defRPr>
                <a:solidFill>
                  <a:schemeClr val="tx1">
                    <a:tint val="75000"/>
                  </a:schemeClr>
                </a:solidFill>
              </a:defRPr>
            </a:lvl2pPr>
            <a:lvl3pPr marL="2176638" indent="0" algn="ctr">
              <a:buNone/>
              <a:defRPr>
                <a:solidFill>
                  <a:schemeClr val="tx1">
                    <a:tint val="75000"/>
                  </a:schemeClr>
                </a:solidFill>
              </a:defRPr>
            </a:lvl3pPr>
            <a:lvl4pPr marL="3264957" indent="0" algn="ctr">
              <a:buNone/>
              <a:defRPr>
                <a:solidFill>
                  <a:schemeClr val="tx1">
                    <a:tint val="75000"/>
                  </a:schemeClr>
                </a:solidFill>
              </a:defRPr>
            </a:lvl4pPr>
            <a:lvl5pPr marL="4353276" indent="0" algn="ctr">
              <a:buNone/>
              <a:defRPr>
                <a:solidFill>
                  <a:schemeClr val="tx1">
                    <a:tint val="75000"/>
                  </a:schemeClr>
                </a:solidFill>
              </a:defRPr>
            </a:lvl5pPr>
            <a:lvl6pPr marL="5441594" indent="0" algn="ctr">
              <a:buNone/>
              <a:defRPr>
                <a:solidFill>
                  <a:schemeClr val="tx1">
                    <a:tint val="75000"/>
                  </a:schemeClr>
                </a:solidFill>
              </a:defRPr>
            </a:lvl6pPr>
            <a:lvl7pPr marL="6529913" indent="0" algn="ctr">
              <a:buNone/>
              <a:defRPr>
                <a:solidFill>
                  <a:schemeClr val="tx1">
                    <a:tint val="75000"/>
                  </a:schemeClr>
                </a:solidFill>
              </a:defRPr>
            </a:lvl7pPr>
            <a:lvl8pPr marL="7618232" indent="0" algn="ctr">
              <a:buNone/>
              <a:defRPr>
                <a:solidFill>
                  <a:schemeClr val="tx1">
                    <a:tint val="75000"/>
                  </a:schemeClr>
                </a:solidFill>
              </a:defRPr>
            </a:lvl8pPr>
            <a:lvl9pPr marL="8706551" indent="0" algn="ctr">
              <a:buNone/>
              <a:defRPr>
                <a:solidFill>
                  <a:schemeClr val="tx1">
                    <a:tint val="75000"/>
                  </a:schemeClr>
                </a:solidFill>
              </a:defRPr>
            </a:lvl9pPr>
          </a:lstStyle>
          <a:p>
            <a:r>
              <a:rPr lang="ru-RU" dirty="0"/>
              <a:t>Подзаголовок</a:t>
            </a:r>
          </a:p>
          <a:p>
            <a:r>
              <a:rPr lang="ru-RU" dirty="0"/>
              <a:t>в несколько строк</a:t>
            </a:r>
          </a:p>
        </p:txBody>
      </p:sp>
      <p:sp>
        <p:nvSpPr>
          <p:cNvPr id="8" name="Текст 7"/>
          <p:cNvSpPr>
            <a:spLocks noGrp="1"/>
          </p:cNvSpPr>
          <p:nvPr>
            <p:ph type="body" sz="quarter" idx="13" hasCustomPrompt="1"/>
          </p:nvPr>
        </p:nvSpPr>
        <p:spPr>
          <a:xfrm>
            <a:off x="1190625" y="11788775"/>
            <a:ext cx="1491556" cy="542627"/>
          </a:xfrm>
        </p:spPr>
        <p:txBody>
          <a:bodyPr lIns="0" tIns="0" rIns="0" bIns="0">
            <a:normAutofit/>
          </a:bodyPr>
          <a:lstStyle>
            <a:lvl1pPr marL="0" indent="0">
              <a:buNone/>
              <a:defRPr sz="1300">
                <a:solidFill>
                  <a:schemeClr val="bg1"/>
                </a:solidFill>
              </a:defRPr>
            </a:lvl1pPr>
          </a:lstStyle>
          <a:p>
            <a:pPr lvl="0"/>
            <a:r>
              <a:rPr lang="ru-RU" dirty="0"/>
              <a:t>Москва, сентябрь</a:t>
            </a:r>
          </a:p>
        </p:txBody>
      </p:sp>
      <p:sp>
        <p:nvSpPr>
          <p:cNvPr id="9" name="Текст 7"/>
          <p:cNvSpPr>
            <a:spLocks noGrp="1"/>
          </p:cNvSpPr>
          <p:nvPr>
            <p:ph type="body" sz="quarter" idx="14" hasCustomPrompt="1"/>
          </p:nvPr>
        </p:nvSpPr>
        <p:spPr>
          <a:xfrm>
            <a:off x="1152526" y="12378010"/>
            <a:ext cx="1961704" cy="817488"/>
          </a:xfrm>
        </p:spPr>
        <p:txBody>
          <a:bodyPr lIns="0" tIns="0" rIns="0" bIns="0">
            <a:normAutofit/>
          </a:bodyPr>
          <a:lstStyle>
            <a:lvl1pPr marL="0" indent="0">
              <a:buNone/>
              <a:defRPr sz="5000">
                <a:solidFill>
                  <a:schemeClr val="tx2"/>
                </a:solidFill>
              </a:defRPr>
            </a:lvl1pPr>
          </a:lstStyle>
          <a:p>
            <a:pPr lvl="0"/>
            <a:r>
              <a:rPr lang="ru-RU" dirty="0"/>
              <a:t>2020</a:t>
            </a:r>
          </a:p>
        </p:txBody>
      </p:sp>
    </p:spTree>
    <p:extLst>
      <p:ext uri="{BB962C8B-B14F-4D97-AF65-F5344CB8AC3E}">
        <p14:creationId xmlns:p14="http://schemas.microsoft.com/office/powerpoint/2010/main" val="2529960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139825" y="4892746"/>
            <a:ext cx="11839500" cy="2038056"/>
          </a:xfrm>
        </p:spPr>
        <p:txBody>
          <a:bodyPr lIns="0" tIns="0" rIns="0" bIns="0" anchor="t" anchorCtr="0">
            <a:normAutofit/>
          </a:bodyPr>
          <a:lstStyle>
            <a:lvl1pPr algn="l">
              <a:defRPr sz="6000" b="1" cap="all" baseline="0">
                <a:solidFill>
                  <a:schemeClr val="bg1"/>
                </a:solidFill>
              </a:defRPr>
            </a:lvl1pPr>
          </a:lstStyle>
          <a:p>
            <a:r>
              <a:rPr lang="ru-RU" dirty="0"/>
              <a:t>СПАСИБО</a:t>
            </a:r>
            <a:br>
              <a:rPr lang="ru-RU" dirty="0"/>
            </a:br>
            <a:r>
              <a:rPr lang="ru-RU" dirty="0"/>
              <a:t>ЗА ВНИМАНИЕ!</a:t>
            </a:r>
          </a:p>
        </p:txBody>
      </p:sp>
      <p:sp>
        <p:nvSpPr>
          <p:cNvPr id="3" name="Подзаголовок 2"/>
          <p:cNvSpPr>
            <a:spLocks noGrp="1"/>
          </p:cNvSpPr>
          <p:nvPr>
            <p:ph type="subTitle" idx="1" hasCustomPrompt="1"/>
          </p:nvPr>
        </p:nvSpPr>
        <p:spPr>
          <a:xfrm>
            <a:off x="1173634" y="11539315"/>
            <a:ext cx="11272366" cy="1511524"/>
          </a:xfrm>
        </p:spPr>
        <p:txBody>
          <a:bodyPr lIns="0" tIns="0" rIns="0" bIns="0">
            <a:normAutofit/>
          </a:bodyPr>
          <a:lstStyle>
            <a:lvl1pPr marL="0" indent="0" algn="l">
              <a:spcBef>
                <a:spcPts val="0"/>
              </a:spcBef>
              <a:buNone/>
              <a:defRPr sz="2300" b="1">
                <a:solidFill>
                  <a:schemeClr val="bg1"/>
                </a:solidFill>
              </a:defRPr>
            </a:lvl1pPr>
            <a:lvl2pPr marL="1088319" indent="0" algn="ctr">
              <a:buNone/>
              <a:defRPr>
                <a:solidFill>
                  <a:schemeClr val="tx1">
                    <a:tint val="75000"/>
                  </a:schemeClr>
                </a:solidFill>
              </a:defRPr>
            </a:lvl2pPr>
            <a:lvl3pPr marL="2176638" indent="0" algn="ctr">
              <a:buNone/>
              <a:defRPr>
                <a:solidFill>
                  <a:schemeClr val="tx1">
                    <a:tint val="75000"/>
                  </a:schemeClr>
                </a:solidFill>
              </a:defRPr>
            </a:lvl3pPr>
            <a:lvl4pPr marL="3264957" indent="0" algn="ctr">
              <a:buNone/>
              <a:defRPr>
                <a:solidFill>
                  <a:schemeClr val="tx1">
                    <a:tint val="75000"/>
                  </a:schemeClr>
                </a:solidFill>
              </a:defRPr>
            </a:lvl4pPr>
            <a:lvl5pPr marL="4353276" indent="0" algn="ctr">
              <a:buNone/>
              <a:defRPr>
                <a:solidFill>
                  <a:schemeClr val="tx1">
                    <a:tint val="75000"/>
                  </a:schemeClr>
                </a:solidFill>
              </a:defRPr>
            </a:lvl5pPr>
            <a:lvl6pPr marL="5441594" indent="0" algn="ctr">
              <a:buNone/>
              <a:defRPr>
                <a:solidFill>
                  <a:schemeClr val="tx1">
                    <a:tint val="75000"/>
                  </a:schemeClr>
                </a:solidFill>
              </a:defRPr>
            </a:lvl6pPr>
            <a:lvl7pPr marL="6529913" indent="0" algn="ctr">
              <a:buNone/>
              <a:defRPr>
                <a:solidFill>
                  <a:schemeClr val="tx1">
                    <a:tint val="75000"/>
                  </a:schemeClr>
                </a:solidFill>
              </a:defRPr>
            </a:lvl7pPr>
            <a:lvl8pPr marL="7618232" indent="0" algn="ctr">
              <a:buNone/>
              <a:defRPr>
                <a:solidFill>
                  <a:schemeClr val="tx1">
                    <a:tint val="75000"/>
                  </a:schemeClr>
                </a:solidFill>
              </a:defRPr>
            </a:lvl8pPr>
            <a:lvl9pPr marL="8706551" indent="0" algn="ctr">
              <a:buNone/>
              <a:defRPr>
                <a:solidFill>
                  <a:schemeClr val="tx1">
                    <a:tint val="75000"/>
                  </a:schemeClr>
                </a:solidFill>
              </a:defRPr>
            </a:lvl9pPr>
          </a:lstStyle>
          <a:p>
            <a:r>
              <a:rPr lang="ru-RU" dirty="0"/>
              <a:t>Контакты:</a:t>
            </a:r>
          </a:p>
        </p:txBody>
      </p:sp>
    </p:spTree>
    <p:extLst>
      <p:ext uri="{BB962C8B-B14F-4D97-AF65-F5344CB8AC3E}">
        <p14:creationId xmlns:p14="http://schemas.microsoft.com/office/powerpoint/2010/main" val="402000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Разделительный слайд с фото">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152525" y="12376800"/>
            <a:ext cx="1962000" cy="817200"/>
          </a:xfrm>
          <a:prstGeom prst="rect">
            <a:avLst/>
          </a:prstGeom>
        </p:spPr>
        <p:txBody>
          <a:bodyPr lIns="0" tIns="0" rIns="0" bIns="0"/>
          <a:lstStyle>
            <a:lvl1pPr algn="l">
              <a:defRPr sz="5000">
                <a:solidFill>
                  <a:schemeClr val="tx2"/>
                </a:solidFill>
              </a:defRPr>
            </a:lvl1pPr>
          </a:lstStyle>
          <a:p>
            <a:fld id="{7098571C-1873-4209-AFE6-86717CF49473}" type="slidenum">
              <a:rPr lang="ru-RU" smtClean="0"/>
              <a:pPr/>
              <a:t>‹#›</a:t>
            </a:fld>
            <a:endParaRPr lang="ru-RU" dirty="0"/>
          </a:p>
        </p:txBody>
      </p:sp>
      <p:sp>
        <p:nvSpPr>
          <p:cNvPr id="7" name="Заголовок 1"/>
          <p:cNvSpPr>
            <a:spLocks noGrp="1"/>
          </p:cNvSpPr>
          <p:nvPr>
            <p:ph type="ctrTitle" hasCustomPrompt="1"/>
          </p:nvPr>
        </p:nvSpPr>
        <p:spPr>
          <a:xfrm>
            <a:off x="1139825" y="1727955"/>
            <a:ext cx="11839500" cy="3241154"/>
          </a:xfrm>
        </p:spPr>
        <p:txBody>
          <a:bodyPr lIns="0" tIns="0" rIns="0" bIns="0" anchor="t" anchorCtr="0">
            <a:normAutofit/>
          </a:bodyPr>
          <a:lstStyle>
            <a:lvl1pPr algn="l">
              <a:defRPr sz="6000" b="1" cap="all" baseline="0">
                <a:solidFill>
                  <a:schemeClr val="bg1"/>
                </a:solidFill>
              </a:defRPr>
            </a:lvl1pPr>
          </a:lstStyle>
          <a:p>
            <a:r>
              <a:rPr lang="ru-RU" dirty="0"/>
              <a:t>НАЗВАНИЕ ПРЕЗЕНТАЦИИ В ОДНУ, ДВЕ ИЛИ НЕСКОЛЬКО СТРОК </a:t>
            </a:r>
          </a:p>
        </p:txBody>
      </p:sp>
    </p:spTree>
    <p:extLst>
      <p:ext uri="{BB962C8B-B14F-4D97-AF65-F5344CB8AC3E}">
        <p14:creationId xmlns:p14="http://schemas.microsoft.com/office/powerpoint/2010/main" val="383281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Раздел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ctrTitle" hasCustomPrompt="1"/>
          </p:nvPr>
        </p:nvSpPr>
        <p:spPr>
          <a:xfrm>
            <a:off x="1139825" y="1727955"/>
            <a:ext cx="11839500" cy="3241154"/>
          </a:xfrm>
        </p:spPr>
        <p:txBody>
          <a:bodyPr lIns="0" tIns="0" rIns="0" bIns="0" anchor="t" anchorCtr="0">
            <a:normAutofit/>
          </a:bodyPr>
          <a:lstStyle>
            <a:lvl1pPr algn="l">
              <a:defRPr sz="6000" b="1" cap="all" baseline="0">
                <a:solidFill>
                  <a:schemeClr val="bg1"/>
                </a:solidFill>
              </a:defRPr>
            </a:lvl1pPr>
          </a:lstStyle>
          <a:p>
            <a:r>
              <a:rPr lang="ru-RU" dirty="0"/>
              <a:t>НАЗВАНИЕ ПРЕЗЕНТАЦИИ В ОДНУ, ДВЕ ИЛИ НЕСКОЛЬКО СТРОК </a:t>
            </a:r>
          </a:p>
        </p:txBody>
      </p:sp>
    </p:spTree>
    <p:extLst>
      <p:ext uri="{BB962C8B-B14F-4D97-AF65-F5344CB8AC3E}">
        <p14:creationId xmlns:p14="http://schemas.microsoft.com/office/powerpoint/2010/main" val="339624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Раздел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a:spLocks noGrp="1"/>
          </p:cNvSpPr>
          <p:nvPr>
            <p:ph type="ctrTitle" hasCustomPrompt="1"/>
          </p:nvPr>
        </p:nvSpPr>
        <p:spPr>
          <a:xfrm>
            <a:off x="1139825" y="1727955"/>
            <a:ext cx="11839500" cy="3241154"/>
          </a:xfrm>
        </p:spPr>
        <p:txBody>
          <a:bodyPr lIns="0" tIns="0" rIns="0" bIns="0" anchor="t" anchorCtr="0">
            <a:normAutofit/>
          </a:bodyPr>
          <a:lstStyle>
            <a:lvl1pPr algn="l">
              <a:defRPr sz="6000" b="1" cap="all" baseline="0">
                <a:solidFill>
                  <a:schemeClr val="bg1"/>
                </a:solidFill>
              </a:defRPr>
            </a:lvl1pPr>
          </a:lstStyle>
          <a:p>
            <a:r>
              <a:rPr lang="ru-RU" dirty="0"/>
              <a:t>НАЗВАНИЕ ПРЕЗЕНТАЦИИ В ОДНУ, ДВЕ ИЛИ НЕСКОЛЬКО СТРОК </a:t>
            </a:r>
          </a:p>
        </p:txBody>
      </p:sp>
    </p:spTree>
    <p:extLst>
      <p:ext uri="{BB962C8B-B14F-4D97-AF65-F5344CB8AC3E}">
        <p14:creationId xmlns:p14="http://schemas.microsoft.com/office/powerpoint/2010/main" val="224832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Раздел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a:spLocks noGrp="1"/>
          </p:cNvSpPr>
          <p:nvPr>
            <p:ph type="ctrTitle" hasCustomPrompt="1"/>
          </p:nvPr>
        </p:nvSpPr>
        <p:spPr>
          <a:xfrm>
            <a:off x="1139825" y="1727955"/>
            <a:ext cx="11839500" cy="3241154"/>
          </a:xfrm>
        </p:spPr>
        <p:txBody>
          <a:bodyPr lIns="0" tIns="0" rIns="0" bIns="0" anchor="t" anchorCtr="0">
            <a:normAutofit/>
          </a:bodyPr>
          <a:lstStyle>
            <a:lvl1pPr algn="l">
              <a:defRPr sz="6000" b="1" cap="all" baseline="0">
                <a:solidFill>
                  <a:schemeClr val="bg1"/>
                </a:solidFill>
              </a:defRPr>
            </a:lvl1pPr>
          </a:lstStyle>
          <a:p>
            <a:r>
              <a:rPr lang="ru-RU" dirty="0"/>
              <a:t>НАЗВАНИЕ ПРЕЗЕНТАЦИИ В ОДНУ, ДВЕ ИЛИ НЕСКОЛЬКО СТРОК </a:t>
            </a:r>
          </a:p>
        </p:txBody>
      </p:sp>
    </p:spTree>
    <p:extLst>
      <p:ext uri="{BB962C8B-B14F-4D97-AF65-F5344CB8AC3E}">
        <p14:creationId xmlns:p14="http://schemas.microsoft.com/office/powerpoint/2010/main" val="183039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аздел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a:spLocks noGrp="1"/>
          </p:cNvSpPr>
          <p:nvPr>
            <p:ph type="ctrTitle" hasCustomPrompt="1"/>
          </p:nvPr>
        </p:nvSpPr>
        <p:spPr>
          <a:xfrm>
            <a:off x="1139825" y="1727955"/>
            <a:ext cx="11839500" cy="3241154"/>
          </a:xfrm>
        </p:spPr>
        <p:txBody>
          <a:bodyPr lIns="0" tIns="0" rIns="0" bIns="0" anchor="t" anchorCtr="0">
            <a:normAutofit/>
          </a:bodyPr>
          <a:lstStyle>
            <a:lvl1pPr algn="l">
              <a:defRPr sz="6000" b="1" cap="all" baseline="0">
                <a:solidFill>
                  <a:schemeClr val="bg1"/>
                </a:solidFill>
              </a:defRPr>
            </a:lvl1pPr>
          </a:lstStyle>
          <a:p>
            <a:r>
              <a:rPr lang="ru-RU" dirty="0"/>
              <a:t>НАЗВАНИЕ ПРЕЗЕНТАЦИИ В ОДНУ, ДВЕ ИЛИ НЕСКОЛЬКО СТРОК </a:t>
            </a:r>
          </a:p>
        </p:txBody>
      </p:sp>
    </p:spTree>
    <p:extLst>
      <p:ext uri="{BB962C8B-B14F-4D97-AF65-F5344CB8AC3E}">
        <p14:creationId xmlns:p14="http://schemas.microsoft.com/office/powerpoint/2010/main" val="302587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Раздел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a:spLocks noGrp="1"/>
          </p:cNvSpPr>
          <p:nvPr>
            <p:ph type="ctrTitle" hasCustomPrompt="1"/>
          </p:nvPr>
        </p:nvSpPr>
        <p:spPr>
          <a:xfrm>
            <a:off x="1139825" y="1727955"/>
            <a:ext cx="11839500" cy="3241154"/>
          </a:xfrm>
        </p:spPr>
        <p:txBody>
          <a:bodyPr lIns="0" tIns="0" rIns="0" bIns="0" anchor="t" anchorCtr="0">
            <a:normAutofit/>
          </a:bodyPr>
          <a:lstStyle>
            <a:lvl1pPr algn="l">
              <a:defRPr sz="6000" b="1" cap="all" baseline="0">
                <a:solidFill>
                  <a:schemeClr val="bg1"/>
                </a:solidFill>
              </a:defRPr>
            </a:lvl1pPr>
          </a:lstStyle>
          <a:p>
            <a:r>
              <a:rPr lang="ru-RU" dirty="0"/>
              <a:t>НАЗВАНИЕ ПРЕЗЕНТАЦИИ В ОДНУ, ДВЕ ИЛИ НЕСКОЛЬКО СТРОК </a:t>
            </a:r>
          </a:p>
        </p:txBody>
      </p:sp>
    </p:spTree>
    <p:extLst>
      <p:ext uri="{BB962C8B-B14F-4D97-AF65-F5344CB8AC3E}">
        <p14:creationId xmlns:p14="http://schemas.microsoft.com/office/powerpoint/2010/main" val="3923769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Раздел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a:spLocks noGrp="1"/>
          </p:cNvSpPr>
          <p:nvPr>
            <p:ph type="ctrTitle" hasCustomPrompt="1"/>
          </p:nvPr>
        </p:nvSpPr>
        <p:spPr>
          <a:xfrm>
            <a:off x="1139825" y="1727955"/>
            <a:ext cx="11839500" cy="3241154"/>
          </a:xfrm>
        </p:spPr>
        <p:txBody>
          <a:bodyPr lIns="0" tIns="0" rIns="0" bIns="0" anchor="t" anchorCtr="0">
            <a:normAutofit/>
          </a:bodyPr>
          <a:lstStyle>
            <a:lvl1pPr algn="l">
              <a:defRPr sz="6000" b="1" cap="all" baseline="0">
                <a:solidFill>
                  <a:schemeClr val="bg1"/>
                </a:solidFill>
              </a:defRPr>
            </a:lvl1pPr>
          </a:lstStyle>
          <a:p>
            <a:r>
              <a:rPr lang="ru-RU" dirty="0"/>
              <a:t>НАЗВАНИЕ ПРЕЗЕНТАЦИИ В ОДНУ, ДВЕ ИЛИ НЕСКОЛЬКО СТРОК </a:t>
            </a:r>
          </a:p>
        </p:txBody>
      </p:sp>
    </p:spTree>
    <p:extLst>
      <p:ext uri="{BB962C8B-B14F-4D97-AF65-F5344CB8AC3E}">
        <p14:creationId xmlns:p14="http://schemas.microsoft.com/office/powerpoint/2010/main" val="331594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8724" y="549339"/>
            <a:ext cx="21937028" cy="2286265"/>
          </a:xfrm>
          <a:prstGeom prst="rect">
            <a:avLst/>
          </a:prstGeom>
        </p:spPr>
        <p:txBody>
          <a:bodyPr vert="horz" lIns="217664" tIns="108832" rIns="217664" bIns="108832" rtlCol="0" anchor="ctr">
            <a:normAutofit/>
          </a:bodyPr>
          <a:lstStyle/>
          <a:p>
            <a:r>
              <a:rPr lang="ru-RU"/>
              <a:t>Образец заголовка</a:t>
            </a:r>
          </a:p>
        </p:txBody>
      </p:sp>
      <p:sp>
        <p:nvSpPr>
          <p:cNvPr id="3" name="Текст 2"/>
          <p:cNvSpPr>
            <a:spLocks noGrp="1"/>
          </p:cNvSpPr>
          <p:nvPr>
            <p:ph type="body" idx="1"/>
          </p:nvPr>
        </p:nvSpPr>
        <p:spPr>
          <a:xfrm>
            <a:off x="1218724" y="3200772"/>
            <a:ext cx="21937028" cy="9052974"/>
          </a:xfrm>
          <a:prstGeom prst="rect">
            <a:avLst/>
          </a:prstGeom>
        </p:spPr>
        <p:txBody>
          <a:bodyPr vert="horz" lIns="217664" tIns="108832" rIns="217664" bIns="108832"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478743483"/>
      </p:ext>
    </p:extLst>
  </p:cSld>
  <p:clrMap bg1="lt1" tx1="dk1" bg2="lt2" tx2="dk2" accent1="accent1" accent2="accent2" accent3="accent3" accent4="accent4" accent5="accent5" accent6="accent6" hlink="hlink" folHlink="folHlink"/>
  <p:sldLayoutIdLst>
    <p:sldLayoutId id="2147483649" r:id="rId1"/>
    <p:sldLayoutId id="214748368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93" r:id="rId13"/>
  </p:sldLayoutIdLst>
  <p:hf hdr="0" dt="0"/>
  <p:txStyles>
    <p:titleStyle>
      <a:lvl1pPr algn="ctr" defTabSz="2176638" rtl="0" eaLnBrk="1" latinLnBrk="0" hangingPunct="1">
        <a:spcBef>
          <a:spcPct val="0"/>
        </a:spcBef>
        <a:buNone/>
        <a:defRPr sz="10500" kern="1200">
          <a:solidFill>
            <a:schemeClr val="tx1"/>
          </a:solidFill>
          <a:latin typeface="+mj-lt"/>
          <a:ea typeface="+mj-ea"/>
          <a:cs typeface="+mj-cs"/>
        </a:defRPr>
      </a:lvl1pPr>
    </p:titleStyle>
    <p:bodyStyle>
      <a:lvl1pPr marL="816239" indent="-816239" algn="l" defTabSz="2176638"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8518" indent="-680199" algn="l" defTabSz="2176638"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20797" indent="-544159" algn="l" defTabSz="2176638"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09116" indent="-544159" algn="l" defTabSz="217663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7435" indent="-544159" algn="l" defTabSz="217663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5754" indent="-544159" algn="l" defTabSz="217663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4073" indent="-544159" algn="l" defTabSz="217663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2392" indent="-544159" algn="l" defTabSz="217663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50710" indent="-544159" algn="l" defTabSz="217663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ru-RU"/>
      </a:defPPr>
      <a:lvl1pPr marL="0" algn="l" defTabSz="2176638" rtl="0" eaLnBrk="1" latinLnBrk="0" hangingPunct="1">
        <a:defRPr sz="4300" kern="1200">
          <a:solidFill>
            <a:schemeClr val="tx1"/>
          </a:solidFill>
          <a:latin typeface="+mn-lt"/>
          <a:ea typeface="+mn-ea"/>
          <a:cs typeface="+mn-cs"/>
        </a:defRPr>
      </a:lvl1pPr>
      <a:lvl2pPr marL="1088319" algn="l" defTabSz="2176638" rtl="0" eaLnBrk="1" latinLnBrk="0" hangingPunct="1">
        <a:defRPr sz="4300" kern="1200">
          <a:solidFill>
            <a:schemeClr val="tx1"/>
          </a:solidFill>
          <a:latin typeface="+mn-lt"/>
          <a:ea typeface="+mn-ea"/>
          <a:cs typeface="+mn-cs"/>
        </a:defRPr>
      </a:lvl2pPr>
      <a:lvl3pPr marL="2176638" algn="l" defTabSz="2176638" rtl="0" eaLnBrk="1" latinLnBrk="0" hangingPunct="1">
        <a:defRPr sz="4300" kern="1200">
          <a:solidFill>
            <a:schemeClr val="tx1"/>
          </a:solidFill>
          <a:latin typeface="+mn-lt"/>
          <a:ea typeface="+mn-ea"/>
          <a:cs typeface="+mn-cs"/>
        </a:defRPr>
      </a:lvl3pPr>
      <a:lvl4pPr marL="3264957" algn="l" defTabSz="2176638" rtl="0" eaLnBrk="1" latinLnBrk="0" hangingPunct="1">
        <a:defRPr sz="4300" kern="1200">
          <a:solidFill>
            <a:schemeClr val="tx1"/>
          </a:solidFill>
          <a:latin typeface="+mn-lt"/>
          <a:ea typeface="+mn-ea"/>
          <a:cs typeface="+mn-cs"/>
        </a:defRPr>
      </a:lvl4pPr>
      <a:lvl5pPr marL="4353276" algn="l" defTabSz="2176638" rtl="0" eaLnBrk="1" latinLnBrk="0" hangingPunct="1">
        <a:defRPr sz="4300" kern="1200">
          <a:solidFill>
            <a:schemeClr val="tx1"/>
          </a:solidFill>
          <a:latin typeface="+mn-lt"/>
          <a:ea typeface="+mn-ea"/>
          <a:cs typeface="+mn-cs"/>
        </a:defRPr>
      </a:lvl5pPr>
      <a:lvl6pPr marL="5441594" algn="l" defTabSz="2176638" rtl="0" eaLnBrk="1" latinLnBrk="0" hangingPunct="1">
        <a:defRPr sz="4300" kern="1200">
          <a:solidFill>
            <a:schemeClr val="tx1"/>
          </a:solidFill>
          <a:latin typeface="+mn-lt"/>
          <a:ea typeface="+mn-ea"/>
          <a:cs typeface="+mn-cs"/>
        </a:defRPr>
      </a:lvl6pPr>
      <a:lvl7pPr marL="6529913" algn="l" defTabSz="2176638" rtl="0" eaLnBrk="1" latinLnBrk="0" hangingPunct="1">
        <a:defRPr sz="4300" kern="1200">
          <a:solidFill>
            <a:schemeClr val="tx1"/>
          </a:solidFill>
          <a:latin typeface="+mn-lt"/>
          <a:ea typeface="+mn-ea"/>
          <a:cs typeface="+mn-cs"/>
        </a:defRPr>
      </a:lvl7pPr>
      <a:lvl8pPr marL="7618232" algn="l" defTabSz="2176638" rtl="0" eaLnBrk="1" latinLnBrk="0" hangingPunct="1">
        <a:defRPr sz="4300" kern="1200">
          <a:solidFill>
            <a:schemeClr val="tx1"/>
          </a:solidFill>
          <a:latin typeface="+mn-lt"/>
          <a:ea typeface="+mn-ea"/>
          <a:cs typeface="+mn-cs"/>
        </a:defRPr>
      </a:lvl8pPr>
      <a:lvl9pPr marL="8706551" algn="l" defTabSz="2176638"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549275"/>
            <a:ext cx="21936075" cy="2286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1219200" y="3200400"/>
            <a:ext cx="21936075" cy="90535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1219200" y="12714288"/>
            <a:ext cx="5686425" cy="73025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8328025" y="12714288"/>
            <a:ext cx="7718425"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ОБЩЕЕ НАЗВАНИЕ ПРЕЗЕНТАЦИИ</a:t>
            </a:r>
          </a:p>
        </p:txBody>
      </p:sp>
      <p:sp>
        <p:nvSpPr>
          <p:cNvPr id="6" name="Номер слайда 5"/>
          <p:cNvSpPr>
            <a:spLocks noGrp="1"/>
          </p:cNvSpPr>
          <p:nvPr>
            <p:ph type="sldNum" sz="quarter" idx="4"/>
          </p:nvPr>
        </p:nvSpPr>
        <p:spPr>
          <a:xfrm>
            <a:off x="17468850" y="12714288"/>
            <a:ext cx="5686425"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6541C265-2E6C-46E0-BE69-B8FD4AAAE49D}" type="slidenum">
              <a:rPr lang="ru-RU" smtClean="0"/>
              <a:t>‹#›</a:t>
            </a:fld>
            <a:endParaRPr lang="ru-RU"/>
          </a:p>
        </p:txBody>
      </p:sp>
    </p:spTree>
    <p:extLst>
      <p:ext uri="{BB962C8B-B14F-4D97-AF65-F5344CB8AC3E}">
        <p14:creationId xmlns:p14="http://schemas.microsoft.com/office/powerpoint/2010/main" val="1704620693"/>
      </p:ext>
    </p:extLst>
  </p:cSld>
  <p:clrMap bg1="lt1" tx1="dk1" bg2="lt2" tx2="dk2" accent1="accent1" accent2="accent2" accent3="accent3" accent4="accent4" accent5="accent5" accent6="accent6" hlink="hlink" folHlink="folHlink"/>
  <p:sldLayoutIdLst>
    <p:sldLayoutId id="2147483672" r:id="rId1"/>
    <p:sldLayoutId id="2147483683" r:id="rId2"/>
    <p:sldLayoutId id="2147483684" r:id="rId3"/>
    <p:sldLayoutId id="2147483685" r:id="rId4"/>
    <p:sldLayoutId id="2147483686" r:id="rId5"/>
    <p:sldLayoutId id="2147483687" r:id="rId6"/>
    <p:sldLayoutId id="2147483688"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8724" y="549339"/>
            <a:ext cx="21937028" cy="2286265"/>
          </a:xfrm>
          <a:prstGeom prst="rect">
            <a:avLst/>
          </a:prstGeom>
        </p:spPr>
        <p:txBody>
          <a:bodyPr vert="horz" lIns="217664" tIns="108832" rIns="217664" bIns="108832" rtlCol="0" anchor="ctr">
            <a:normAutofit/>
          </a:bodyPr>
          <a:lstStyle/>
          <a:p>
            <a:r>
              <a:rPr lang="ru-RU"/>
              <a:t>Образец заголовка</a:t>
            </a:r>
          </a:p>
        </p:txBody>
      </p:sp>
      <p:sp>
        <p:nvSpPr>
          <p:cNvPr id="3" name="Текст 2"/>
          <p:cNvSpPr>
            <a:spLocks noGrp="1"/>
          </p:cNvSpPr>
          <p:nvPr>
            <p:ph type="body" idx="1"/>
          </p:nvPr>
        </p:nvSpPr>
        <p:spPr>
          <a:xfrm>
            <a:off x="1218724" y="3200772"/>
            <a:ext cx="21937028" cy="9052974"/>
          </a:xfrm>
          <a:prstGeom prst="rect">
            <a:avLst/>
          </a:prstGeom>
        </p:spPr>
        <p:txBody>
          <a:bodyPr vert="horz" lIns="217664" tIns="108832" rIns="217664" bIns="108832"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461157139"/>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dt="0"/>
  <p:txStyles>
    <p:titleStyle>
      <a:lvl1pPr algn="ctr" defTabSz="2176638" rtl="0" eaLnBrk="1" latinLnBrk="0" hangingPunct="1">
        <a:spcBef>
          <a:spcPct val="0"/>
        </a:spcBef>
        <a:buNone/>
        <a:defRPr sz="10500" kern="1200">
          <a:solidFill>
            <a:schemeClr val="tx1"/>
          </a:solidFill>
          <a:latin typeface="+mj-lt"/>
          <a:ea typeface="+mj-ea"/>
          <a:cs typeface="+mj-cs"/>
        </a:defRPr>
      </a:lvl1pPr>
    </p:titleStyle>
    <p:bodyStyle>
      <a:lvl1pPr marL="816239" indent="-816239" algn="l" defTabSz="2176638"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8518" indent="-680199" algn="l" defTabSz="2176638"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20797" indent="-544159" algn="l" defTabSz="2176638"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09116" indent="-544159" algn="l" defTabSz="217663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7435" indent="-544159" algn="l" defTabSz="217663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5754" indent="-544159" algn="l" defTabSz="217663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4073" indent="-544159" algn="l" defTabSz="217663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2392" indent="-544159" algn="l" defTabSz="217663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50710" indent="-544159" algn="l" defTabSz="217663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ru-RU"/>
      </a:defPPr>
      <a:lvl1pPr marL="0" algn="l" defTabSz="2176638" rtl="0" eaLnBrk="1" latinLnBrk="0" hangingPunct="1">
        <a:defRPr sz="4300" kern="1200">
          <a:solidFill>
            <a:schemeClr val="tx1"/>
          </a:solidFill>
          <a:latin typeface="+mn-lt"/>
          <a:ea typeface="+mn-ea"/>
          <a:cs typeface="+mn-cs"/>
        </a:defRPr>
      </a:lvl1pPr>
      <a:lvl2pPr marL="1088319" algn="l" defTabSz="2176638" rtl="0" eaLnBrk="1" latinLnBrk="0" hangingPunct="1">
        <a:defRPr sz="4300" kern="1200">
          <a:solidFill>
            <a:schemeClr val="tx1"/>
          </a:solidFill>
          <a:latin typeface="+mn-lt"/>
          <a:ea typeface="+mn-ea"/>
          <a:cs typeface="+mn-cs"/>
        </a:defRPr>
      </a:lvl2pPr>
      <a:lvl3pPr marL="2176638" algn="l" defTabSz="2176638" rtl="0" eaLnBrk="1" latinLnBrk="0" hangingPunct="1">
        <a:defRPr sz="4300" kern="1200">
          <a:solidFill>
            <a:schemeClr val="tx1"/>
          </a:solidFill>
          <a:latin typeface="+mn-lt"/>
          <a:ea typeface="+mn-ea"/>
          <a:cs typeface="+mn-cs"/>
        </a:defRPr>
      </a:lvl3pPr>
      <a:lvl4pPr marL="3264957" algn="l" defTabSz="2176638" rtl="0" eaLnBrk="1" latinLnBrk="0" hangingPunct="1">
        <a:defRPr sz="4300" kern="1200">
          <a:solidFill>
            <a:schemeClr val="tx1"/>
          </a:solidFill>
          <a:latin typeface="+mn-lt"/>
          <a:ea typeface="+mn-ea"/>
          <a:cs typeface="+mn-cs"/>
        </a:defRPr>
      </a:lvl4pPr>
      <a:lvl5pPr marL="4353276" algn="l" defTabSz="2176638" rtl="0" eaLnBrk="1" latinLnBrk="0" hangingPunct="1">
        <a:defRPr sz="4300" kern="1200">
          <a:solidFill>
            <a:schemeClr val="tx1"/>
          </a:solidFill>
          <a:latin typeface="+mn-lt"/>
          <a:ea typeface="+mn-ea"/>
          <a:cs typeface="+mn-cs"/>
        </a:defRPr>
      </a:lvl5pPr>
      <a:lvl6pPr marL="5441594" algn="l" defTabSz="2176638" rtl="0" eaLnBrk="1" latinLnBrk="0" hangingPunct="1">
        <a:defRPr sz="4300" kern="1200">
          <a:solidFill>
            <a:schemeClr val="tx1"/>
          </a:solidFill>
          <a:latin typeface="+mn-lt"/>
          <a:ea typeface="+mn-ea"/>
          <a:cs typeface="+mn-cs"/>
        </a:defRPr>
      </a:lvl6pPr>
      <a:lvl7pPr marL="6529913" algn="l" defTabSz="2176638" rtl="0" eaLnBrk="1" latinLnBrk="0" hangingPunct="1">
        <a:defRPr sz="4300" kern="1200">
          <a:solidFill>
            <a:schemeClr val="tx1"/>
          </a:solidFill>
          <a:latin typeface="+mn-lt"/>
          <a:ea typeface="+mn-ea"/>
          <a:cs typeface="+mn-cs"/>
        </a:defRPr>
      </a:lvl7pPr>
      <a:lvl8pPr marL="7618232" algn="l" defTabSz="2176638" rtl="0" eaLnBrk="1" latinLnBrk="0" hangingPunct="1">
        <a:defRPr sz="4300" kern="1200">
          <a:solidFill>
            <a:schemeClr val="tx1"/>
          </a:solidFill>
          <a:latin typeface="+mn-lt"/>
          <a:ea typeface="+mn-ea"/>
          <a:cs typeface="+mn-cs"/>
        </a:defRPr>
      </a:lvl8pPr>
      <a:lvl9pPr marL="8706551" algn="l" defTabSz="217663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25.jfi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3.svg"/><Relationship Id="rId7"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7.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jpeg"/><Relationship Id="rId7" Type="http://schemas.openxmlformats.org/officeDocument/2006/relationships/image" Target="../media/image30.sv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8.svg"/><Relationship Id="rId4" Type="http://schemas.openxmlformats.org/officeDocument/2006/relationships/image" Target="../media/image20.png"/><Relationship Id="rId9" Type="http://schemas.openxmlformats.org/officeDocument/2006/relationships/image" Target="../media/image32.sv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g"/><Relationship Id="rId7" Type="http://schemas.openxmlformats.org/officeDocument/2006/relationships/image" Target="../media/image30.jfif"/><Relationship Id="rId2" Type="http://schemas.openxmlformats.org/officeDocument/2006/relationships/image" Target="../media/image25.jfif"/><Relationship Id="rId1" Type="http://schemas.openxmlformats.org/officeDocument/2006/relationships/slideLayout" Target="../slideLayouts/slideLayout17.xml"/><Relationship Id="rId6" Type="http://schemas.openxmlformats.org/officeDocument/2006/relationships/image" Target="../media/image29.jpg"/><Relationship Id="rId5" Type="http://schemas.openxmlformats.org/officeDocument/2006/relationships/image" Target="../media/image28.jfif"/><Relationship Id="rId4" Type="http://schemas.openxmlformats.org/officeDocument/2006/relationships/image" Target="../media/image27.jfif"/><Relationship Id="rId9" Type="http://schemas.openxmlformats.org/officeDocument/2006/relationships/image" Target="../media/image32.jfif"/></Relationships>
</file>

<file path=ppt/slides/_rels/slide7.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image" Target="../media/image32.jfif"/><Relationship Id="rId1" Type="http://schemas.openxmlformats.org/officeDocument/2006/relationships/slideLayout" Target="../slideLayouts/slideLayout17.xml"/><Relationship Id="rId5" Type="http://schemas.openxmlformats.org/officeDocument/2006/relationships/image" Target="../media/image35.jfif"/><Relationship Id="rId4" Type="http://schemas.openxmlformats.org/officeDocument/2006/relationships/image" Target="../media/image34.jf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6.jfif"/><Relationship Id="rId1" Type="http://schemas.openxmlformats.org/officeDocument/2006/relationships/slideLayout" Target="../slideLayouts/slideLayout15.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ctrTitle"/>
          </p:nvPr>
        </p:nvSpPr>
        <p:spPr>
          <a:xfrm>
            <a:off x="1152525" y="2754338"/>
            <a:ext cx="11826799" cy="4118069"/>
          </a:xfrm>
        </p:spPr>
        <p:txBody>
          <a:bodyPr>
            <a:normAutofit fontScale="90000"/>
          </a:bodyPr>
          <a:lstStyle/>
          <a:p>
            <a:r>
              <a:rPr lang="ru-RU" sz="6000" b="1" kern="0" dirty="0">
                <a:latin typeface="Times New Roman" panose="02020603050405020304" pitchFamily="18" charset="0"/>
                <a:ea typeface="Roboto"/>
                <a:cs typeface="Times New Roman" panose="02020603050405020304" pitchFamily="18" charset="0"/>
                <a:sym typeface="Roboto"/>
              </a:rPr>
              <a:t>проектная документация  «</a:t>
            </a:r>
            <a:r>
              <a:rPr lang="ru-RU" sz="6000" b="1" kern="0" dirty="0">
                <a:latin typeface="Times New Roman" panose="02020603050405020304" pitchFamily="18" charset="0"/>
                <a:ea typeface="Roboto"/>
                <a:cs typeface="Times New Roman" panose="02020603050405020304" pitchFamily="18" charset="0"/>
              </a:rPr>
              <a:t>Камышловский район (Ферма 1)»</a:t>
            </a:r>
            <a:r>
              <a:rPr lang="ru-RU" sz="6000" b="1" kern="0" dirty="0">
                <a:latin typeface="Times New Roman" panose="02020603050405020304" pitchFamily="18" charset="0"/>
                <a:ea typeface="Roboto"/>
                <a:cs typeface="Times New Roman" panose="02020603050405020304" pitchFamily="18" charset="0"/>
                <a:sym typeface="Roboto"/>
              </a:rPr>
              <a:t/>
            </a:r>
            <a:br>
              <a:rPr lang="ru-RU" sz="6000" b="1" kern="0" dirty="0">
                <a:latin typeface="Times New Roman" panose="02020603050405020304" pitchFamily="18" charset="0"/>
                <a:ea typeface="Roboto"/>
                <a:cs typeface="Times New Roman" panose="02020603050405020304" pitchFamily="18" charset="0"/>
                <a:sym typeface="Roboto"/>
              </a:rPr>
            </a:br>
            <a:endParaRPr lang="ru-RU" dirty="0"/>
          </a:p>
        </p:txBody>
      </p:sp>
      <p:sp>
        <p:nvSpPr>
          <p:cNvPr id="17" name="Подзаголовок 16"/>
          <p:cNvSpPr>
            <a:spLocks noGrp="1"/>
          </p:cNvSpPr>
          <p:nvPr>
            <p:ph type="subTitle" idx="1"/>
          </p:nvPr>
        </p:nvSpPr>
        <p:spPr/>
        <p:txBody>
          <a:bodyPr/>
          <a:lstStyle/>
          <a:p>
            <a:r>
              <a:rPr lang="ru-RU" dirty="0"/>
              <a:t>Общественные обсуждения </a:t>
            </a:r>
          </a:p>
        </p:txBody>
      </p:sp>
      <p:sp>
        <p:nvSpPr>
          <p:cNvPr id="18" name="Текст 17"/>
          <p:cNvSpPr>
            <a:spLocks noGrp="1"/>
          </p:cNvSpPr>
          <p:nvPr>
            <p:ph type="body" sz="quarter" idx="13"/>
          </p:nvPr>
        </p:nvSpPr>
        <p:spPr/>
        <p:txBody>
          <a:bodyPr>
            <a:normAutofit fontScale="92500"/>
          </a:bodyPr>
          <a:lstStyle/>
          <a:p>
            <a:r>
              <a:rPr lang="ru-RU" sz="2800" dirty="0"/>
              <a:t>Октябрь </a:t>
            </a:r>
          </a:p>
        </p:txBody>
      </p:sp>
      <p:sp>
        <p:nvSpPr>
          <p:cNvPr id="19" name="Текст 18"/>
          <p:cNvSpPr>
            <a:spLocks noGrp="1"/>
          </p:cNvSpPr>
          <p:nvPr>
            <p:ph type="body" sz="quarter" idx="14"/>
          </p:nvPr>
        </p:nvSpPr>
        <p:spPr/>
        <p:txBody>
          <a:bodyPr/>
          <a:lstStyle/>
          <a:p>
            <a:r>
              <a:rPr lang="ru-RU" dirty="0"/>
              <a:t>2024</a:t>
            </a:r>
          </a:p>
        </p:txBody>
      </p:sp>
    </p:spTree>
    <p:extLst>
      <p:ext uri="{BB962C8B-B14F-4D97-AF65-F5344CB8AC3E}">
        <p14:creationId xmlns:p14="http://schemas.microsoft.com/office/powerpoint/2010/main" val="3331721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ECFC51D-79F8-AF99-30FB-B9FFC0836837}"/>
            </a:ext>
          </a:extLst>
        </p:cNvPr>
        <p:cNvGrpSpPr/>
        <p:nvPr/>
      </p:nvGrpSpPr>
      <p:grpSpPr>
        <a:xfrm>
          <a:off x="0" y="0"/>
          <a:ext cx="0" cy="0"/>
          <a:chOff x="0" y="0"/>
          <a:chExt cx="0" cy="0"/>
        </a:xfrm>
      </p:grpSpPr>
      <p:sp>
        <p:nvSpPr>
          <p:cNvPr id="17" name="Нижний колонтитул 16">
            <a:extLst>
              <a:ext uri="{FF2B5EF4-FFF2-40B4-BE49-F238E27FC236}">
                <a16:creationId xmlns="" xmlns:a16="http://schemas.microsoft.com/office/drawing/2014/main" id="{4CE19646-B997-B243-60ED-F458C0EAE864}"/>
              </a:ext>
            </a:extLst>
          </p:cNvPr>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18" name="Номер слайда 17">
            <a:extLst>
              <a:ext uri="{FF2B5EF4-FFF2-40B4-BE49-F238E27FC236}">
                <a16:creationId xmlns="" xmlns:a16="http://schemas.microsoft.com/office/drawing/2014/main" id="{68F523EB-C5F3-2401-4AA1-2FFBF2680593}"/>
              </a:ext>
            </a:extLst>
          </p:cNvPr>
          <p:cNvSpPr>
            <a:spLocks noGrp="1"/>
          </p:cNvSpPr>
          <p:nvPr>
            <p:ph type="sldNum" sz="quarter" idx="12"/>
          </p:nvPr>
        </p:nvSpPr>
        <p:spPr/>
        <p:txBody>
          <a:bodyPr/>
          <a:lstStyle/>
          <a:p>
            <a:fld id="{6541C265-2E6C-46E0-BE69-B8FD4AAAE49D}" type="slidenum">
              <a:rPr lang="ru-RU" smtClean="0"/>
              <a:pPr/>
              <a:t>10</a:t>
            </a:fld>
            <a:endParaRPr lang="ru-RU" dirty="0"/>
          </a:p>
        </p:txBody>
      </p:sp>
      <p:sp>
        <p:nvSpPr>
          <p:cNvPr id="2" name="Заголовок 1">
            <a:extLst>
              <a:ext uri="{FF2B5EF4-FFF2-40B4-BE49-F238E27FC236}">
                <a16:creationId xmlns="" xmlns:a16="http://schemas.microsoft.com/office/drawing/2014/main" id="{944794B3-4DEA-8A1B-CC93-F73EDC067279}"/>
              </a:ext>
            </a:extLst>
          </p:cNvPr>
          <p:cNvSpPr>
            <a:spLocks noGrp="1"/>
          </p:cNvSpPr>
          <p:nvPr>
            <p:ph type="ctrTitle"/>
          </p:nvPr>
        </p:nvSpPr>
        <p:spPr>
          <a:xfrm>
            <a:off x="233909" y="2106267"/>
            <a:ext cx="23978664" cy="576064"/>
          </a:xfrm>
        </p:spPr>
        <p:txBody>
          <a:bodyPr>
            <a:noAutofit/>
          </a:bodyPr>
          <a:lstStyle/>
          <a:p>
            <a:pPr algn="ctr"/>
            <a:r>
              <a:rPr lang="ru-RU" sz="3200" dirty="0"/>
              <a:t>Мероприятия по охране почв и земельных ресурсов </a:t>
            </a:r>
            <a:br>
              <a:rPr lang="ru-RU" sz="3200" dirty="0"/>
            </a:br>
            <a:endParaRPr lang="ru-RU" sz="3200" dirty="0"/>
          </a:p>
        </p:txBody>
      </p:sp>
      <p:sp>
        <p:nvSpPr>
          <p:cNvPr id="3" name="Текст 2">
            <a:extLst>
              <a:ext uri="{FF2B5EF4-FFF2-40B4-BE49-F238E27FC236}">
                <a16:creationId xmlns="" xmlns:a16="http://schemas.microsoft.com/office/drawing/2014/main" id="{923A5B29-80EB-0092-2380-49365D00C106}"/>
              </a:ext>
            </a:extLst>
          </p:cNvPr>
          <p:cNvSpPr>
            <a:spLocks noGrp="1"/>
          </p:cNvSpPr>
          <p:nvPr>
            <p:ph type="body" sz="quarter" idx="13"/>
          </p:nvPr>
        </p:nvSpPr>
        <p:spPr>
          <a:xfrm>
            <a:off x="733493" y="2898354"/>
            <a:ext cx="11021696" cy="9699522"/>
          </a:xfrm>
        </p:spPr>
        <p:txBody>
          <a:bodyPr>
            <a:normAutofit/>
          </a:bodyPr>
          <a:lstStyle/>
          <a:p>
            <a:pPr algn="just"/>
            <a:r>
              <a:rPr lang="ru-RU" sz="2000" i="1" dirty="0">
                <a:solidFill>
                  <a:schemeClr val="bg2"/>
                </a:solidFill>
              </a:rPr>
              <a:t>На стадии строительства </a:t>
            </a:r>
            <a:r>
              <a:rPr lang="ru-RU" sz="2000" dirty="0"/>
              <a:t>предусмотрены мероприятия по охране земельных ресурсов: </a:t>
            </a:r>
          </a:p>
          <a:p>
            <a:pPr algn="just"/>
            <a:endParaRPr lang="ru-RU" sz="2000" dirty="0"/>
          </a:p>
          <a:p>
            <a:pPr marL="342900" indent="-342900" algn="just">
              <a:buFont typeface="Arial" panose="020B0604020202020204" pitchFamily="34" charset="0"/>
              <a:buChar char="•"/>
            </a:pPr>
            <a:r>
              <a:rPr lang="ru-RU" sz="2000" dirty="0"/>
              <a:t>земляные работы необходимо проводить строго по проекту с минимально необходимым объёмом выемки грунта и нарушения его целостности; </a:t>
            </a:r>
          </a:p>
          <a:p>
            <a:pPr marL="342900" indent="-342900" algn="just">
              <a:buFont typeface="Arial" panose="020B0604020202020204" pitchFamily="34" charset="0"/>
              <a:buChar char="•"/>
            </a:pPr>
            <a:r>
              <a:rPr lang="ru-RU" sz="2000" dirty="0"/>
              <a:t>основные земляные работы, по возможности, проводить в безветренную погоду; </a:t>
            </a:r>
          </a:p>
          <a:p>
            <a:pPr marL="342900" indent="-342900" algn="just">
              <a:buFont typeface="Arial" panose="020B0604020202020204" pitchFamily="34" charset="0"/>
              <a:buChar char="•"/>
            </a:pPr>
            <a:r>
              <a:rPr lang="ru-RU" sz="2000" dirty="0"/>
              <a:t>не допускать не предусмотренные проектом перепланировки, изменения рельефа, перемещения грунтовых масс на участке; </a:t>
            </a:r>
          </a:p>
          <a:p>
            <a:pPr marL="342900" indent="-342900" algn="just">
              <a:buFont typeface="Arial" panose="020B0604020202020204" pitchFamily="34" charset="0"/>
              <a:buChar char="•"/>
            </a:pPr>
            <a:r>
              <a:rPr lang="ru-RU" sz="2000" dirty="0"/>
              <a:t>ведение работ строго в отведенных границах участка;</a:t>
            </a:r>
          </a:p>
          <a:p>
            <a:pPr marL="342900" indent="-342900" algn="just">
              <a:buFont typeface="Arial" panose="020B0604020202020204" pitchFamily="34" charset="0"/>
              <a:buChar char="•"/>
            </a:pPr>
            <a:r>
              <a:rPr lang="ru-RU" sz="2000" dirty="0"/>
              <a:t>своевременная организованная уборка и вывоз отходов; </a:t>
            </a:r>
          </a:p>
          <a:p>
            <a:pPr marL="342900" indent="-342900" algn="just">
              <a:buFont typeface="Arial" panose="020B0604020202020204" pitchFamily="34" charset="0"/>
              <a:buChar char="•"/>
            </a:pPr>
            <a:r>
              <a:rPr lang="ru-RU" sz="2000" dirty="0"/>
              <a:t>при возникновении аварийной ситуации на объектах оперативная локализация участка разлива технологической жидкости, зачистка загрязненного грунта и почв; </a:t>
            </a:r>
          </a:p>
          <a:p>
            <a:pPr marL="342900" indent="-342900" algn="just">
              <a:buFont typeface="Arial" panose="020B0604020202020204" pitchFamily="34" charset="0"/>
              <a:buChar char="•"/>
            </a:pPr>
            <a:r>
              <a:rPr lang="ru-RU" sz="2000" dirty="0"/>
              <a:t>благоустройство территории, включающее устройство тротуаров и проездов;</a:t>
            </a:r>
          </a:p>
          <a:p>
            <a:pPr marL="342900" indent="-342900" algn="just">
              <a:buFont typeface="Arial" panose="020B0604020202020204" pitchFamily="34" charset="0"/>
              <a:buChar char="•"/>
            </a:pPr>
            <a:r>
              <a:rPr lang="ru-RU" sz="2000" dirty="0"/>
              <a:t>применение технически исправных машин и механизмов, с отрегулированной топливной арматурой, исключающей потери ГСМ;</a:t>
            </a:r>
          </a:p>
          <a:p>
            <a:pPr marL="342900" indent="-342900" algn="just">
              <a:buFont typeface="Arial" panose="020B0604020202020204" pitchFamily="34" charset="0"/>
              <a:buChar char="•"/>
            </a:pPr>
            <a:r>
              <a:rPr lang="ru-RU" sz="2000" dirty="0"/>
              <a:t>размещение строительных материалов и стоянки техники на площадках с твердым покрытием;</a:t>
            </a:r>
          </a:p>
          <a:p>
            <a:pPr marL="342900" indent="-342900" algn="just">
              <a:buFont typeface="Arial" panose="020B0604020202020204" pitchFamily="34" charset="0"/>
              <a:buChar char="•"/>
            </a:pPr>
            <a:r>
              <a:rPr lang="ru-RU" sz="2000" dirty="0"/>
              <a:t>предотвращение поступления производственных, хозяйственно-бытовых сточных вод и поверхностного стока на рельеф местности;</a:t>
            </a:r>
          </a:p>
          <a:p>
            <a:pPr marL="342900" indent="-342900" algn="just">
              <a:buFont typeface="Arial" panose="020B0604020202020204" pitchFamily="34" charset="0"/>
              <a:buChar char="•"/>
            </a:pPr>
            <a:r>
              <a:rPr lang="ru-RU" sz="2000" dirty="0"/>
              <a:t>своевременный вывоз и передача накопленных отходов специализированному предприятию, имеющему лицензию на сбор, использование, обезвреживание, транспортировку, размещение отходов I-IV классов опасности;</a:t>
            </a:r>
          </a:p>
          <a:p>
            <a:pPr marL="342900" indent="-342900" algn="just">
              <a:buFont typeface="Arial" panose="020B0604020202020204" pitchFamily="34" charset="0"/>
              <a:buChar char="•"/>
            </a:pPr>
            <a:r>
              <a:rPr lang="ru-RU" sz="2000" dirty="0"/>
              <a:t>благоустройство территории.</a:t>
            </a:r>
          </a:p>
        </p:txBody>
      </p:sp>
      <p:sp>
        <p:nvSpPr>
          <p:cNvPr id="8" name="TextBox 7">
            <a:extLst>
              <a:ext uri="{FF2B5EF4-FFF2-40B4-BE49-F238E27FC236}">
                <a16:creationId xmlns="" xmlns:a16="http://schemas.microsoft.com/office/drawing/2014/main" id="{9247A3C9-F1D2-182D-6FD4-4DFDF13770A0}"/>
              </a:ext>
            </a:extLst>
          </p:cNvPr>
          <p:cNvSpPr txBox="1"/>
          <p:nvPr/>
        </p:nvSpPr>
        <p:spPr>
          <a:xfrm>
            <a:off x="8704564" y="12893372"/>
            <a:ext cx="9170685" cy="153888"/>
          </a:xfrm>
          <a:prstGeom prst="rect">
            <a:avLst/>
          </a:prstGeom>
          <a:noFill/>
        </p:spPr>
        <p:txBody>
          <a:bodyPr wrap="square" lIns="0" tIns="0" rIns="0" bIns="0" rtlCol="0">
            <a:spAutoFit/>
          </a:bodyPr>
          <a:lstStyle/>
          <a:p>
            <a:r>
              <a:rPr lang="ru-RU" sz="1000" b="1" cap="all" dirty="0">
                <a:solidFill>
                  <a:schemeClr val="bg2"/>
                </a:solidFill>
              </a:rPr>
              <a:t>Оценка воздействия на почвы и земельные ресурсы на этапе строительства и эксплуатации объектов</a:t>
            </a:r>
          </a:p>
        </p:txBody>
      </p:sp>
      <p:sp>
        <p:nvSpPr>
          <p:cNvPr id="5" name="Текст 2">
            <a:extLst>
              <a:ext uri="{FF2B5EF4-FFF2-40B4-BE49-F238E27FC236}">
                <a16:creationId xmlns="" xmlns:a16="http://schemas.microsoft.com/office/drawing/2014/main" id="{0148EE6E-EB46-DDA7-B233-4D85A0138782}"/>
              </a:ext>
            </a:extLst>
          </p:cNvPr>
          <p:cNvSpPr txBox="1">
            <a:spLocks/>
          </p:cNvSpPr>
          <p:nvPr/>
        </p:nvSpPr>
        <p:spPr>
          <a:xfrm>
            <a:off x="12394315" y="2911804"/>
            <a:ext cx="11246668" cy="4955102"/>
          </a:xfrm>
          <a:prstGeom prst="rect">
            <a:avLst/>
          </a:prstGeom>
        </p:spPr>
        <p:txBody>
          <a:bodyPr vert="horz" lIns="0" tIns="0" rIns="0" bIns="0" rtlCol="0">
            <a:normAutofit/>
          </a:bodyPr>
          <a:lstStyle>
            <a:lvl1pPr marL="0" indent="0" algn="l" defTabSz="914400" rtl="0" eaLnBrk="1" latinLnBrk="0" hangingPunct="1">
              <a:spcBef>
                <a:spcPts val="0"/>
              </a:spcBef>
              <a:buFont typeface="Arial" panose="020B0604020202020204" pitchFamily="34" charset="0"/>
              <a:buNone/>
              <a:defRPr sz="3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ru-RU" sz="2000" i="1" dirty="0">
                <a:solidFill>
                  <a:schemeClr val="bg2"/>
                </a:solidFill>
              </a:rPr>
              <a:t>На стадии эксплуатации </a:t>
            </a:r>
            <a:r>
              <a:rPr lang="ru-RU" sz="2000" dirty="0"/>
              <a:t>предусмотрены мероприятия по охране почвенного покрова:</a:t>
            </a:r>
          </a:p>
          <a:p>
            <a:pPr algn="just"/>
            <a:endParaRPr lang="ru-RU" sz="2000" dirty="0"/>
          </a:p>
          <a:p>
            <a:pPr marL="342900" indent="-342900" algn="just">
              <a:buFont typeface="Arial" panose="020B0604020202020204" pitchFamily="34" charset="0"/>
              <a:buChar char="•"/>
            </a:pPr>
            <a:r>
              <a:rPr lang="ru-RU" sz="2000" dirty="0"/>
              <a:t>предотвращение поступления производственных, хозяйственно-бытовых сточных вод и поверхностного стока на рельеф местности;</a:t>
            </a:r>
          </a:p>
          <a:p>
            <a:pPr marL="342900" indent="-342900" algn="just">
              <a:buFont typeface="Arial" panose="020B0604020202020204" pitchFamily="34" charset="0"/>
              <a:buChar char="•"/>
            </a:pPr>
            <a:r>
              <a:rPr lang="ru-RU" sz="2000" dirty="0"/>
              <a:t>движение автотранспорта только по запроектированным дорогам;</a:t>
            </a:r>
          </a:p>
          <a:p>
            <a:pPr marL="342900" indent="-342900" algn="just">
              <a:buFont typeface="Arial" panose="020B0604020202020204" pitchFamily="34" charset="0"/>
              <a:buChar char="•"/>
            </a:pPr>
            <a:r>
              <a:rPr lang="ru-RU" sz="2000" dirty="0"/>
              <a:t>своевременный вывоз и передача накопленных отходов специализированному предприятию, имеющему лицензию на сбор, использование, обезвреживание, транспортировку, размещение отходов I-IV классов опасности;</a:t>
            </a:r>
          </a:p>
          <a:p>
            <a:pPr marL="342900" indent="-342900" algn="just">
              <a:buFont typeface="Arial" panose="020B0604020202020204" pitchFamily="34" charset="0"/>
              <a:buChar char="•"/>
            </a:pPr>
            <a:r>
              <a:rPr lang="ru-RU" sz="2000" dirty="0"/>
              <a:t>контроль герметичности лагун и трубопроводов;</a:t>
            </a:r>
          </a:p>
          <a:p>
            <a:pPr marL="342900" indent="-342900" algn="just">
              <a:buFont typeface="Arial" panose="020B0604020202020204" pitchFamily="34" charset="0"/>
              <a:buChar char="•"/>
            </a:pPr>
            <a:r>
              <a:rPr lang="ru-RU" sz="2000" dirty="0"/>
              <a:t>при возникновении аварийной ситуации на объектах оперативная локализация участка разлива технологической жидкости, зачистка загрязненного грунта и почв.</a:t>
            </a:r>
          </a:p>
        </p:txBody>
      </p:sp>
      <p:cxnSp>
        <p:nvCxnSpPr>
          <p:cNvPr id="20" name="Прямая соединительная линия 19">
            <a:extLst>
              <a:ext uri="{FF2B5EF4-FFF2-40B4-BE49-F238E27FC236}">
                <a16:creationId xmlns="" xmlns:a16="http://schemas.microsoft.com/office/drawing/2014/main" id="{F13D7A1D-EF9A-D289-FA5E-A22ED3AABB5F}"/>
              </a:ext>
            </a:extLst>
          </p:cNvPr>
          <p:cNvCxnSpPr>
            <a:cxnSpLocks/>
          </p:cNvCxnSpPr>
          <p:nvPr/>
        </p:nvCxnSpPr>
        <p:spPr>
          <a:xfrm>
            <a:off x="12115229" y="2977620"/>
            <a:ext cx="0" cy="67614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010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BBEA144-8C03-3AF2-1D1F-79EBDF2F6DC6}"/>
            </a:ext>
          </a:extLst>
        </p:cNvPr>
        <p:cNvGrpSpPr/>
        <p:nvPr/>
      </p:nvGrpSpPr>
      <p:grpSpPr>
        <a:xfrm>
          <a:off x="0" y="0"/>
          <a:ext cx="0" cy="0"/>
          <a:chOff x="0" y="0"/>
          <a:chExt cx="0" cy="0"/>
        </a:xfrm>
      </p:grpSpPr>
      <p:sp>
        <p:nvSpPr>
          <p:cNvPr id="17" name="Нижний колонтитул 16">
            <a:extLst>
              <a:ext uri="{FF2B5EF4-FFF2-40B4-BE49-F238E27FC236}">
                <a16:creationId xmlns="" xmlns:a16="http://schemas.microsoft.com/office/drawing/2014/main" id="{4C2971CE-9FD8-1148-C539-F74C0089C9FC}"/>
              </a:ext>
            </a:extLst>
          </p:cNvPr>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18" name="Номер слайда 17">
            <a:extLst>
              <a:ext uri="{FF2B5EF4-FFF2-40B4-BE49-F238E27FC236}">
                <a16:creationId xmlns="" xmlns:a16="http://schemas.microsoft.com/office/drawing/2014/main" id="{4368910A-ADEB-8128-270C-6C7A09108DEB}"/>
              </a:ext>
            </a:extLst>
          </p:cNvPr>
          <p:cNvSpPr>
            <a:spLocks noGrp="1"/>
          </p:cNvSpPr>
          <p:nvPr>
            <p:ph type="sldNum" sz="quarter" idx="12"/>
          </p:nvPr>
        </p:nvSpPr>
        <p:spPr/>
        <p:txBody>
          <a:bodyPr/>
          <a:lstStyle/>
          <a:p>
            <a:fld id="{6541C265-2E6C-46E0-BE69-B8FD4AAAE49D}" type="slidenum">
              <a:rPr lang="ru-RU" smtClean="0"/>
              <a:pPr/>
              <a:t>11</a:t>
            </a:fld>
            <a:endParaRPr lang="ru-RU" dirty="0"/>
          </a:p>
        </p:txBody>
      </p:sp>
      <p:sp>
        <p:nvSpPr>
          <p:cNvPr id="2" name="Заголовок 1">
            <a:extLst>
              <a:ext uri="{FF2B5EF4-FFF2-40B4-BE49-F238E27FC236}">
                <a16:creationId xmlns="" xmlns:a16="http://schemas.microsoft.com/office/drawing/2014/main" id="{46D6A42F-CE70-A238-C050-9567C87F122A}"/>
              </a:ext>
            </a:extLst>
          </p:cNvPr>
          <p:cNvSpPr>
            <a:spLocks noGrp="1"/>
          </p:cNvSpPr>
          <p:nvPr>
            <p:ph type="ctrTitle"/>
          </p:nvPr>
        </p:nvSpPr>
        <p:spPr>
          <a:xfrm>
            <a:off x="1224489" y="2777801"/>
            <a:ext cx="22412019" cy="1403247"/>
          </a:xfrm>
        </p:spPr>
        <p:txBody>
          <a:bodyPr>
            <a:normAutofit/>
          </a:bodyPr>
          <a:lstStyle/>
          <a:p>
            <a:r>
              <a:rPr lang="ru-RU" dirty="0"/>
              <a:t>Оценка воздействия на геологическую среду, подземные воды</a:t>
            </a:r>
          </a:p>
        </p:txBody>
      </p:sp>
      <p:sp>
        <p:nvSpPr>
          <p:cNvPr id="3" name="Текст 2">
            <a:extLst>
              <a:ext uri="{FF2B5EF4-FFF2-40B4-BE49-F238E27FC236}">
                <a16:creationId xmlns="" xmlns:a16="http://schemas.microsoft.com/office/drawing/2014/main" id="{7F741823-B27B-AFD5-B108-ED917FA3EB12}"/>
              </a:ext>
            </a:extLst>
          </p:cNvPr>
          <p:cNvSpPr>
            <a:spLocks noGrp="1"/>
          </p:cNvSpPr>
          <p:nvPr>
            <p:ph type="body" sz="quarter" idx="13"/>
          </p:nvPr>
        </p:nvSpPr>
        <p:spPr>
          <a:xfrm>
            <a:off x="4770413" y="4326016"/>
            <a:ext cx="18866095" cy="3986290"/>
          </a:xfrm>
        </p:spPr>
        <p:txBody>
          <a:bodyPr>
            <a:normAutofit fontScale="55000" lnSpcReduction="20000"/>
          </a:bodyPr>
          <a:lstStyle/>
          <a:p>
            <a:pPr algn="just"/>
            <a:r>
              <a:rPr lang="ru-RU" sz="4400" i="1" dirty="0">
                <a:solidFill>
                  <a:schemeClr val="bg2"/>
                </a:solidFill>
              </a:rPr>
              <a:t>Воздействие на геологическую среду при строительстве</a:t>
            </a:r>
          </a:p>
          <a:p>
            <a:pPr algn="just"/>
            <a:r>
              <a:rPr lang="ru-RU" sz="4400" dirty="0"/>
              <a:t>Основными видами воздействия на земельные ресурсы при строительстве будут следующие:</a:t>
            </a:r>
          </a:p>
          <a:p>
            <a:pPr marL="571500" indent="-571500" algn="just">
              <a:buFont typeface="Arial" panose="020B0604020202020204" pitchFamily="34" charset="0"/>
              <a:buChar char="•"/>
            </a:pPr>
            <a:r>
              <a:rPr lang="ru-RU" sz="4400" dirty="0"/>
              <a:t>отчуждение территории под размещение объектов инфраструктуры в границах землеотвода;</a:t>
            </a:r>
          </a:p>
          <a:p>
            <a:pPr marL="571500" indent="-571500" algn="just">
              <a:buFont typeface="Arial" panose="020B0604020202020204" pitchFamily="34" charset="0"/>
              <a:buChar char="•"/>
            </a:pPr>
            <a:r>
              <a:rPr lang="ru-RU" sz="4400" dirty="0"/>
              <a:t>изменение рельефа в результате выполнения земляных, в т. ч. планировочных, работ;</a:t>
            </a:r>
          </a:p>
          <a:p>
            <a:pPr marL="571500" indent="-571500" algn="just">
              <a:buFont typeface="Arial" panose="020B0604020202020204" pitchFamily="34" charset="0"/>
              <a:buChar char="•"/>
            </a:pPr>
            <a:r>
              <a:rPr lang="ru-RU" sz="4400" dirty="0"/>
              <a:t>увеличение и перераспределение нагрузок на грунты оснований от веса сооружений и отвалов грунта;</a:t>
            </a:r>
          </a:p>
          <a:p>
            <a:pPr marL="571500" indent="-571500" algn="just">
              <a:buFont typeface="Arial" panose="020B0604020202020204" pitchFamily="34" charset="0"/>
              <a:buChar char="•"/>
            </a:pPr>
            <a:r>
              <a:rPr lang="ru-RU" sz="4400" dirty="0"/>
              <a:t>изменение условий поверхностного стока и, как следствие, гидрогеологических характеристик территории;</a:t>
            </a:r>
          </a:p>
          <a:p>
            <a:pPr marL="571500" indent="-571500" algn="just">
              <a:buFont typeface="Arial" panose="020B0604020202020204" pitchFamily="34" charset="0"/>
              <a:buChar char="•"/>
            </a:pPr>
            <a:r>
              <a:rPr lang="ru-RU" sz="4400" dirty="0"/>
              <a:t>загрязнение грунтов веществами, оседающими из выбросов в атмосферный воздух;</a:t>
            </a:r>
          </a:p>
          <a:p>
            <a:pPr marL="571500" indent="-571500" algn="just">
              <a:buFont typeface="Arial" panose="020B0604020202020204" pitchFamily="34" charset="0"/>
              <a:buChar char="•"/>
            </a:pPr>
            <a:r>
              <a:rPr lang="ru-RU" sz="4400" dirty="0"/>
              <a:t>инфильтрация атмосферных осадков в поровые пространства почвогрунта.</a:t>
            </a:r>
          </a:p>
          <a:p>
            <a:pPr algn="just"/>
            <a:endParaRPr lang="ru-RU" sz="4400" dirty="0"/>
          </a:p>
          <a:p>
            <a:pPr algn="just"/>
            <a:r>
              <a:rPr lang="ru-RU" sz="4400" dirty="0"/>
              <a:t>Основные источниками воздействия на геологическую среду в период строительства можно разделить на прямые (землеройные машины и механизмы, по ГОСТ Р ИСО 6165-2010, п. 1-2 3-9 ГОСТ ISO/TR 12603-2014) и косвенные (машины и оборудование строительные, не связанные с земляными работами, по </a:t>
            </a:r>
            <a:r>
              <a:rPr lang="ru-RU" sz="4400" dirty="0" err="1"/>
              <a:t>пп</a:t>
            </a:r>
            <a:r>
              <a:rPr lang="ru-RU" sz="4400" dirty="0"/>
              <a:t>. 3-9 ГОСТ ISO/TR 12603-2014; площадки для хранения строительных материалов и накопления отходов).</a:t>
            </a:r>
          </a:p>
          <a:p>
            <a:endParaRPr lang="ru-RU" dirty="0"/>
          </a:p>
        </p:txBody>
      </p:sp>
      <p:sp>
        <p:nvSpPr>
          <p:cNvPr id="8" name="TextBox 7">
            <a:extLst>
              <a:ext uri="{FF2B5EF4-FFF2-40B4-BE49-F238E27FC236}">
                <a16:creationId xmlns="" xmlns:a16="http://schemas.microsoft.com/office/drawing/2014/main" id="{69B32F73-0CA8-2114-3C93-4F572B23DC1E}"/>
              </a:ext>
            </a:extLst>
          </p:cNvPr>
          <p:cNvSpPr txBox="1"/>
          <p:nvPr/>
        </p:nvSpPr>
        <p:spPr>
          <a:xfrm>
            <a:off x="8704564" y="12893372"/>
            <a:ext cx="9170685" cy="157466"/>
          </a:xfrm>
          <a:prstGeom prst="rect">
            <a:avLst/>
          </a:prstGeom>
          <a:noFill/>
        </p:spPr>
        <p:txBody>
          <a:bodyPr wrap="square" lIns="0" tIns="0" rIns="0" bIns="0" rtlCol="0">
            <a:spAutoFit/>
          </a:bodyPr>
          <a:lstStyle/>
          <a:p>
            <a:r>
              <a:rPr lang="ru-RU" sz="1000" b="1" cap="all" dirty="0">
                <a:solidFill>
                  <a:schemeClr val="bg2"/>
                </a:solidFill>
              </a:rPr>
              <a:t>Оценка воздействия на геологическую среду, подземные воды</a:t>
            </a:r>
          </a:p>
        </p:txBody>
      </p:sp>
      <p:sp>
        <p:nvSpPr>
          <p:cNvPr id="7" name="Текст 2">
            <a:extLst>
              <a:ext uri="{FF2B5EF4-FFF2-40B4-BE49-F238E27FC236}">
                <a16:creationId xmlns="" xmlns:a16="http://schemas.microsoft.com/office/drawing/2014/main" id="{C06E6DFD-6A3D-C15B-ED66-9AAD783DBC95}"/>
              </a:ext>
            </a:extLst>
          </p:cNvPr>
          <p:cNvSpPr txBox="1">
            <a:spLocks/>
          </p:cNvSpPr>
          <p:nvPr/>
        </p:nvSpPr>
        <p:spPr>
          <a:xfrm>
            <a:off x="4770415" y="8539871"/>
            <a:ext cx="18866094" cy="2207355"/>
          </a:xfrm>
          <a:prstGeom prst="rect">
            <a:avLst/>
          </a:prstGeom>
        </p:spPr>
        <p:txBody>
          <a:bodyPr vert="horz" lIns="0" tIns="0" rIns="0" bIns="0" rtlCol="0">
            <a:normAutofit/>
          </a:bodyPr>
          <a:lstStyle>
            <a:lvl1pPr marL="0" indent="0" algn="l" defTabSz="914400" rtl="0" eaLnBrk="1" latinLnBrk="0" hangingPunct="1">
              <a:spcBef>
                <a:spcPts val="0"/>
              </a:spcBef>
              <a:buFont typeface="Arial" panose="020B0604020202020204" pitchFamily="34" charset="0"/>
              <a:buNone/>
              <a:defRPr sz="3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ru-RU" sz="2400" i="1" dirty="0">
                <a:solidFill>
                  <a:schemeClr val="bg2"/>
                </a:solidFill>
              </a:rPr>
              <a:t>Основные источниками воздействия на геологическую среду в период эксплуатации </a:t>
            </a:r>
            <a:r>
              <a:rPr lang="ru-RU" sz="2400" dirty="0"/>
              <a:t>можно разделить на прямые (очистные сооружения, площадки накопления) и косвенные (технологические механизмы и грузовой транспорт, автопогрузчики).</a:t>
            </a:r>
          </a:p>
          <a:p>
            <a:pPr algn="just"/>
            <a:r>
              <a:rPr lang="ru-RU" sz="2400" dirty="0"/>
              <a:t>При производстве работ воздействие на земельные ресурсы перейдет в категорию устойчивого постоянного физико-механического воздействия.</a:t>
            </a:r>
          </a:p>
        </p:txBody>
      </p:sp>
      <p:sp>
        <p:nvSpPr>
          <p:cNvPr id="13" name="TextBox 12">
            <a:extLst>
              <a:ext uri="{FF2B5EF4-FFF2-40B4-BE49-F238E27FC236}">
                <a16:creationId xmlns="" xmlns:a16="http://schemas.microsoft.com/office/drawing/2014/main" id="{FF8B0A3F-69B3-B467-57E4-D0E0220BB61F}"/>
              </a:ext>
            </a:extLst>
          </p:cNvPr>
          <p:cNvSpPr txBox="1"/>
          <p:nvPr/>
        </p:nvSpPr>
        <p:spPr>
          <a:xfrm>
            <a:off x="737965" y="11539314"/>
            <a:ext cx="22898543" cy="830997"/>
          </a:xfrm>
          <a:prstGeom prst="rect">
            <a:avLst/>
          </a:prstGeom>
          <a:noFill/>
        </p:spPr>
        <p:txBody>
          <a:bodyPr wrap="square">
            <a:spAutoFit/>
          </a:bodyPr>
          <a:lstStyle/>
          <a:p>
            <a:pPr algn="just"/>
            <a:r>
              <a:rPr lang="ru-RU" sz="2400" dirty="0"/>
              <a:t>При штатной эксплуатации воздействие на геологическую среду техногенно-преобразованного участка с искусственно образованным рельефом ожидается минимальным.</a:t>
            </a:r>
          </a:p>
        </p:txBody>
      </p:sp>
      <p:pic>
        <p:nvPicPr>
          <p:cNvPr id="4" name="Picture 4">
            <a:extLst>
              <a:ext uri="{FF2B5EF4-FFF2-40B4-BE49-F238E27FC236}">
                <a16:creationId xmlns="" xmlns:a16="http://schemas.microsoft.com/office/drawing/2014/main" id="{C5A50897-D73E-0652-9A6E-42A7B22AC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72" r="10672"/>
          <a:stretch/>
        </p:blipFill>
        <p:spPr bwMode="auto">
          <a:xfrm>
            <a:off x="1433152" y="5056987"/>
            <a:ext cx="2308324" cy="2308324"/>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8AB49152-393E-B423-A56C-0930D0F32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235" r="28235"/>
          <a:stretch/>
        </p:blipFill>
        <p:spPr bwMode="auto">
          <a:xfrm>
            <a:off x="1433153" y="8500020"/>
            <a:ext cx="2308323" cy="230832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269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5D1C587-8086-76B3-47B5-11A07DDBED90}"/>
            </a:ext>
          </a:extLst>
        </p:cNvPr>
        <p:cNvGrpSpPr/>
        <p:nvPr/>
      </p:nvGrpSpPr>
      <p:grpSpPr>
        <a:xfrm>
          <a:off x="0" y="0"/>
          <a:ext cx="0" cy="0"/>
          <a:chOff x="0" y="0"/>
          <a:chExt cx="0" cy="0"/>
        </a:xfrm>
      </p:grpSpPr>
      <p:sp>
        <p:nvSpPr>
          <p:cNvPr id="17" name="Нижний колонтитул 16">
            <a:extLst>
              <a:ext uri="{FF2B5EF4-FFF2-40B4-BE49-F238E27FC236}">
                <a16:creationId xmlns="" xmlns:a16="http://schemas.microsoft.com/office/drawing/2014/main" id="{EFEA2EFF-2181-A4F5-A018-CDFF70F56AC9}"/>
              </a:ext>
            </a:extLst>
          </p:cNvPr>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18" name="Номер слайда 17">
            <a:extLst>
              <a:ext uri="{FF2B5EF4-FFF2-40B4-BE49-F238E27FC236}">
                <a16:creationId xmlns="" xmlns:a16="http://schemas.microsoft.com/office/drawing/2014/main" id="{D60DB4C8-B01E-44B9-91E8-FCD62B75026C}"/>
              </a:ext>
            </a:extLst>
          </p:cNvPr>
          <p:cNvSpPr>
            <a:spLocks noGrp="1"/>
          </p:cNvSpPr>
          <p:nvPr>
            <p:ph type="sldNum" sz="quarter" idx="12"/>
          </p:nvPr>
        </p:nvSpPr>
        <p:spPr/>
        <p:txBody>
          <a:bodyPr/>
          <a:lstStyle/>
          <a:p>
            <a:fld id="{6541C265-2E6C-46E0-BE69-B8FD4AAAE49D}" type="slidenum">
              <a:rPr lang="ru-RU" smtClean="0"/>
              <a:pPr/>
              <a:t>12</a:t>
            </a:fld>
            <a:endParaRPr lang="ru-RU" dirty="0"/>
          </a:p>
        </p:txBody>
      </p:sp>
      <p:sp>
        <p:nvSpPr>
          <p:cNvPr id="2" name="Заголовок 1">
            <a:extLst>
              <a:ext uri="{FF2B5EF4-FFF2-40B4-BE49-F238E27FC236}">
                <a16:creationId xmlns="" xmlns:a16="http://schemas.microsoft.com/office/drawing/2014/main" id="{A5FEEE5A-6174-324D-E913-6913DDA0A768}"/>
              </a:ext>
            </a:extLst>
          </p:cNvPr>
          <p:cNvSpPr>
            <a:spLocks noGrp="1"/>
          </p:cNvSpPr>
          <p:nvPr>
            <p:ph type="ctrTitle"/>
          </p:nvPr>
        </p:nvSpPr>
        <p:spPr>
          <a:xfrm>
            <a:off x="233909" y="2106267"/>
            <a:ext cx="23978664" cy="576064"/>
          </a:xfrm>
        </p:spPr>
        <p:txBody>
          <a:bodyPr>
            <a:noAutofit/>
          </a:bodyPr>
          <a:lstStyle/>
          <a:p>
            <a:pPr algn="ctr"/>
            <a:r>
              <a:rPr lang="ru-RU" sz="3200" dirty="0"/>
              <a:t>Мероприятия по охране геологической среды, подземных вод </a:t>
            </a:r>
          </a:p>
        </p:txBody>
      </p:sp>
      <p:sp>
        <p:nvSpPr>
          <p:cNvPr id="3" name="Текст 2">
            <a:extLst>
              <a:ext uri="{FF2B5EF4-FFF2-40B4-BE49-F238E27FC236}">
                <a16:creationId xmlns="" xmlns:a16="http://schemas.microsoft.com/office/drawing/2014/main" id="{B6E5CD9F-2CBA-86F2-29BD-B65D54E2B247}"/>
              </a:ext>
            </a:extLst>
          </p:cNvPr>
          <p:cNvSpPr>
            <a:spLocks noGrp="1"/>
          </p:cNvSpPr>
          <p:nvPr>
            <p:ph type="body" sz="quarter" idx="13"/>
          </p:nvPr>
        </p:nvSpPr>
        <p:spPr>
          <a:xfrm>
            <a:off x="733493" y="2898354"/>
            <a:ext cx="11021696" cy="7416824"/>
          </a:xfrm>
        </p:spPr>
        <p:txBody>
          <a:bodyPr>
            <a:normAutofit/>
          </a:bodyPr>
          <a:lstStyle/>
          <a:p>
            <a:pPr algn="just"/>
            <a:r>
              <a:rPr lang="ru-RU" sz="2000" i="1" dirty="0">
                <a:solidFill>
                  <a:schemeClr val="bg2"/>
                </a:solidFill>
              </a:rPr>
              <a:t>Во время проведения строительных работ проектом предусмотрены следующие мероприятия:</a:t>
            </a:r>
          </a:p>
          <a:p>
            <a:pPr algn="just"/>
            <a:endParaRPr lang="ru-RU" sz="2000" i="1" dirty="0">
              <a:solidFill>
                <a:schemeClr val="tx2"/>
              </a:solidFill>
            </a:endParaRPr>
          </a:p>
          <a:p>
            <a:pPr marL="342900" indent="-342900" algn="just">
              <a:buFont typeface="Arial" panose="020B0604020202020204" pitchFamily="34" charset="0"/>
              <a:buChar char="•"/>
            </a:pPr>
            <a:r>
              <a:rPr lang="ru-RU" sz="2000" dirty="0"/>
              <a:t>земляные работы необходимо проводить строго по проекту с минимально необходимым объёмом выемки грунта и нарушения его целостности; </a:t>
            </a:r>
          </a:p>
          <a:p>
            <a:pPr marL="342900" indent="-342900" algn="just">
              <a:buFont typeface="Arial" panose="020B0604020202020204" pitchFamily="34" charset="0"/>
              <a:buChar char="•"/>
            </a:pPr>
            <a:r>
              <a:rPr lang="ru-RU" sz="2000" dirty="0"/>
              <a:t>основные земляные работы, по возможности, проводить в безветренную погоду; </a:t>
            </a:r>
          </a:p>
          <a:p>
            <a:pPr marL="342900" indent="-342900" algn="just">
              <a:buFont typeface="Arial" panose="020B0604020202020204" pitchFamily="34" charset="0"/>
              <a:buChar char="•"/>
            </a:pPr>
            <a:r>
              <a:rPr lang="ru-RU" sz="2000" dirty="0"/>
              <a:t>не допускать не предусмотренные проектом перепланировки, изменения рельефа, перемещения грунтовых масс на участке; </a:t>
            </a:r>
          </a:p>
          <a:p>
            <a:pPr marL="342900" indent="-342900" algn="just">
              <a:buFont typeface="Arial" panose="020B0604020202020204" pitchFamily="34" charset="0"/>
              <a:buChar char="•"/>
            </a:pPr>
            <a:r>
              <a:rPr lang="ru-RU" sz="2000" dirty="0"/>
              <a:t>гидроизоляционные работы выполняются в соответствии с проектными решениями; </a:t>
            </a:r>
          </a:p>
          <a:p>
            <a:pPr marL="342900" indent="-342900" algn="just">
              <a:buFont typeface="Arial" panose="020B0604020202020204" pitchFamily="34" charset="0"/>
              <a:buChar char="•"/>
            </a:pPr>
            <a:r>
              <a:rPr lang="ru-RU" sz="2000" dirty="0"/>
              <a:t>на строительной площадке должны быть предусмотрены в достаточном количестве средства для оперативного сбора и удаления загрязненного грунта (в случае разлива топлива, лакокрасочных материалов и пр.); </a:t>
            </a:r>
          </a:p>
          <a:p>
            <a:pPr marL="342900" indent="-342900" algn="just">
              <a:buFont typeface="Arial" panose="020B0604020202020204" pitchFamily="34" charset="0"/>
              <a:buChar char="•"/>
            </a:pPr>
            <a:r>
              <a:rPr lang="ru-RU" sz="2000" dirty="0"/>
              <a:t>для предотвращения утечек в грунт через стыки напорных инженерных коммуникаций, после окончания монтажа - проводится неразрушающий контроль сварных соединений; </a:t>
            </a:r>
          </a:p>
          <a:p>
            <a:pPr marL="342900" indent="-342900" algn="just">
              <a:buFont typeface="Arial" panose="020B0604020202020204" pitchFamily="34" charset="0"/>
              <a:buChar char="•"/>
            </a:pPr>
            <a:r>
              <a:rPr lang="ru-RU" sz="2000" dirty="0"/>
              <a:t>предотвращение поступления производственных, хозяйственно-бытовых сточных вод и поверхностного стока на рельеф местности;</a:t>
            </a:r>
          </a:p>
          <a:p>
            <a:pPr marL="342900" indent="-342900" algn="just">
              <a:buFont typeface="Arial" panose="020B0604020202020204" pitchFamily="34" charset="0"/>
              <a:buChar char="•"/>
            </a:pPr>
            <a:r>
              <a:rPr lang="ru-RU" sz="2000" dirty="0"/>
              <a:t>своевременный вывоз и передача накопленных отходов специализированному предприятию, имеющему лицензию на сбор, использование, обезвреживание, транспортировку, размещение отходов I-IV классов опасности.</a:t>
            </a:r>
          </a:p>
        </p:txBody>
      </p:sp>
      <p:sp>
        <p:nvSpPr>
          <p:cNvPr id="8" name="TextBox 7">
            <a:extLst>
              <a:ext uri="{FF2B5EF4-FFF2-40B4-BE49-F238E27FC236}">
                <a16:creationId xmlns="" xmlns:a16="http://schemas.microsoft.com/office/drawing/2014/main" id="{7F44FA2E-1585-2F81-4781-5C699E2F6878}"/>
              </a:ext>
            </a:extLst>
          </p:cNvPr>
          <p:cNvSpPr txBox="1"/>
          <p:nvPr/>
        </p:nvSpPr>
        <p:spPr>
          <a:xfrm>
            <a:off x="8704564" y="12893372"/>
            <a:ext cx="9170685" cy="153888"/>
          </a:xfrm>
          <a:prstGeom prst="rect">
            <a:avLst/>
          </a:prstGeom>
          <a:noFill/>
        </p:spPr>
        <p:txBody>
          <a:bodyPr wrap="square" lIns="0" tIns="0" rIns="0" bIns="0" rtlCol="0">
            <a:spAutoFit/>
          </a:bodyPr>
          <a:lstStyle/>
          <a:p>
            <a:r>
              <a:rPr lang="ru-RU" sz="1000" b="1" cap="all" dirty="0">
                <a:solidFill>
                  <a:schemeClr val="bg2"/>
                </a:solidFill>
              </a:rPr>
              <a:t>Оценка воздействия на геологическую среду, подземные воды</a:t>
            </a:r>
          </a:p>
        </p:txBody>
      </p:sp>
      <p:sp>
        <p:nvSpPr>
          <p:cNvPr id="5" name="Текст 2">
            <a:extLst>
              <a:ext uri="{FF2B5EF4-FFF2-40B4-BE49-F238E27FC236}">
                <a16:creationId xmlns="" xmlns:a16="http://schemas.microsoft.com/office/drawing/2014/main" id="{BCF2AEC0-C141-CFB0-1D61-C998891C9504}"/>
              </a:ext>
            </a:extLst>
          </p:cNvPr>
          <p:cNvSpPr txBox="1">
            <a:spLocks/>
          </p:cNvSpPr>
          <p:nvPr/>
        </p:nvSpPr>
        <p:spPr>
          <a:xfrm>
            <a:off x="12394315" y="2911804"/>
            <a:ext cx="11246668" cy="6323254"/>
          </a:xfrm>
          <a:prstGeom prst="rect">
            <a:avLst/>
          </a:prstGeom>
        </p:spPr>
        <p:txBody>
          <a:bodyPr vert="horz" lIns="0" tIns="0" rIns="0" bIns="0" rtlCol="0">
            <a:normAutofit/>
          </a:bodyPr>
          <a:lstStyle>
            <a:lvl1pPr marL="0" indent="0" algn="l" defTabSz="914400" rtl="0" eaLnBrk="1" latinLnBrk="0" hangingPunct="1">
              <a:spcBef>
                <a:spcPts val="0"/>
              </a:spcBef>
              <a:buFont typeface="Arial" panose="020B0604020202020204" pitchFamily="34" charset="0"/>
              <a:buNone/>
              <a:defRPr sz="3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ru-RU" sz="2000" i="1" dirty="0">
                <a:solidFill>
                  <a:schemeClr val="bg2"/>
                </a:solidFill>
              </a:rPr>
              <a:t>Дополнительно на этапе эксплуатации необходимо выполнить следующие мероприятия:</a:t>
            </a:r>
          </a:p>
          <a:p>
            <a:pPr algn="just"/>
            <a:endParaRPr lang="ru-RU" sz="2000" i="1" dirty="0">
              <a:solidFill>
                <a:schemeClr val="tx2"/>
              </a:solidFill>
            </a:endParaRPr>
          </a:p>
          <a:p>
            <a:pPr marL="342900" indent="-342900" algn="just">
              <a:buFont typeface="Arial" panose="020B0604020202020204" pitchFamily="34" charset="0"/>
              <a:buChar char="•"/>
            </a:pPr>
            <a:r>
              <a:rPr lang="ru-RU" sz="2000" dirty="0"/>
              <a:t>предотвращение поступления производственных, хозяйственно-бытовых сточных вод и поверхностного стока на рельеф местности;</a:t>
            </a:r>
          </a:p>
          <a:p>
            <a:pPr marL="342900" indent="-342900" algn="just">
              <a:buFont typeface="Arial" panose="020B0604020202020204" pitchFamily="34" charset="0"/>
              <a:buChar char="•"/>
            </a:pPr>
            <a:r>
              <a:rPr lang="ru-RU" sz="2000" dirty="0"/>
              <a:t>движение автотранспорта только по запроектированным дорогам;</a:t>
            </a:r>
          </a:p>
          <a:p>
            <a:pPr marL="342900" indent="-342900" algn="just">
              <a:buFont typeface="Arial" panose="020B0604020202020204" pitchFamily="34" charset="0"/>
              <a:buChar char="•"/>
            </a:pPr>
            <a:r>
              <a:rPr lang="ru-RU" sz="2000" dirty="0"/>
              <a:t>своевременный вывоз и передача накопленных отходов специализированному предприятию, имеющему лицензию на сбор, использование, обезвреживание, транспортировку, размещение отходов I-IV классов опасности;</a:t>
            </a:r>
          </a:p>
          <a:p>
            <a:pPr marL="342900" indent="-342900" algn="just">
              <a:buFont typeface="Arial" panose="020B0604020202020204" pitchFamily="34" charset="0"/>
              <a:buChar char="•"/>
            </a:pPr>
            <a:r>
              <a:rPr lang="ru-RU" sz="2000" dirty="0"/>
              <a:t>контроль герметичности лагун и трубопроводов;</a:t>
            </a:r>
          </a:p>
          <a:p>
            <a:pPr marL="342900" indent="-342900" algn="just">
              <a:buFont typeface="Arial" panose="020B0604020202020204" pitchFamily="34" charset="0"/>
              <a:buChar char="•"/>
            </a:pPr>
            <a:r>
              <a:rPr lang="ru-RU" sz="2000" dirty="0"/>
              <a:t>при возникновении аварийной ситуации на объектах оперативная локализация участка разлива технологической жидкости, зачистка загрязненного грунта и почв; </a:t>
            </a:r>
          </a:p>
          <a:p>
            <a:pPr marL="342900" indent="-342900" algn="just">
              <a:buFont typeface="Arial" panose="020B0604020202020204" pitchFamily="34" charset="0"/>
              <a:buChar char="•"/>
            </a:pPr>
            <a:r>
              <a:rPr lang="ru-RU" sz="2000" dirty="0"/>
              <a:t>в зимний период – своевременное осуществление уборки и вывоза снега. Складирование его на газонах запрещается;</a:t>
            </a:r>
          </a:p>
          <a:p>
            <a:pPr marL="342900" indent="-342900" algn="just">
              <a:buFont typeface="Arial" panose="020B0604020202020204" pitchFamily="34" charset="0"/>
              <a:buChar char="•"/>
            </a:pPr>
            <a:r>
              <a:rPr lang="ru-RU" sz="2000" dirty="0"/>
              <a:t>использовать антигололедные материалы, не разрушающие сооружение и не оказывающие отрицательные воздействия на окружающую среду;</a:t>
            </a:r>
          </a:p>
          <a:p>
            <a:pPr marL="342900" indent="-342900" algn="just">
              <a:buFont typeface="Arial" panose="020B0604020202020204" pitchFamily="34" charset="0"/>
              <a:buChar char="•"/>
            </a:pPr>
            <a:r>
              <a:rPr lang="ru-RU" sz="2000" dirty="0"/>
              <a:t>не допускать застоя воды и образования льда на твердых покрытиях;</a:t>
            </a:r>
          </a:p>
          <a:p>
            <a:pPr marL="342900" indent="-342900" algn="just">
              <a:buFont typeface="Arial" panose="020B0604020202020204" pitchFamily="34" charset="0"/>
              <a:buChar char="•"/>
            </a:pPr>
            <a:r>
              <a:rPr lang="ru-RU" sz="2000" dirty="0"/>
              <a:t>производить после весеннего паводка очистку водоотводных и водопропускных сооружений.</a:t>
            </a:r>
          </a:p>
        </p:txBody>
      </p:sp>
      <p:cxnSp>
        <p:nvCxnSpPr>
          <p:cNvPr id="20" name="Прямая соединительная линия 19">
            <a:extLst>
              <a:ext uri="{FF2B5EF4-FFF2-40B4-BE49-F238E27FC236}">
                <a16:creationId xmlns="" xmlns:a16="http://schemas.microsoft.com/office/drawing/2014/main" id="{D5E50879-D0B7-D694-FFBE-8B8E39C7771F}"/>
              </a:ext>
            </a:extLst>
          </p:cNvPr>
          <p:cNvCxnSpPr>
            <a:cxnSpLocks/>
          </p:cNvCxnSpPr>
          <p:nvPr/>
        </p:nvCxnSpPr>
        <p:spPr>
          <a:xfrm>
            <a:off x="12115229" y="2977620"/>
            <a:ext cx="0" cy="67614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20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96ACE3E-5468-9DE5-D2BF-88F05674E691}"/>
            </a:ext>
          </a:extLst>
        </p:cNvPr>
        <p:cNvGrpSpPr/>
        <p:nvPr/>
      </p:nvGrpSpPr>
      <p:grpSpPr>
        <a:xfrm>
          <a:off x="0" y="0"/>
          <a:ext cx="0" cy="0"/>
          <a:chOff x="0" y="0"/>
          <a:chExt cx="0" cy="0"/>
        </a:xfrm>
      </p:grpSpPr>
      <p:sp>
        <p:nvSpPr>
          <p:cNvPr id="17" name="Нижний колонтитул 16">
            <a:extLst>
              <a:ext uri="{FF2B5EF4-FFF2-40B4-BE49-F238E27FC236}">
                <a16:creationId xmlns="" xmlns:a16="http://schemas.microsoft.com/office/drawing/2014/main" id="{347C2F66-AAD5-5E9E-4FD4-674D21BF3AB3}"/>
              </a:ext>
            </a:extLst>
          </p:cNvPr>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18" name="Номер слайда 17">
            <a:extLst>
              <a:ext uri="{FF2B5EF4-FFF2-40B4-BE49-F238E27FC236}">
                <a16:creationId xmlns="" xmlns:a16="http://schemas.microsoft.com/office/drawing/2014/main" id="{759DF5A8-2F2D-4638-4511-05ED9E8962EE}"/>
              </a:ext>
            </a:extLst>
          </p:cNvPr>
          <p:cNvSpPr>
            <a:spLocks noGrp="1"/>
          </p:cNvSpPr>
          <p:nvPr>
            <p:ph type="sldNum" sz="quarter" idx="12"/>
          </p:nvPr>
        </p:nvSpPr>
        <p:spPr/>
        <p:txBody>
          <a:bodyPr/>
          <a:lstStyle/>
          <a:p>
            <a:fld id="{6541C265-2E6C-46E0-BE69-B8FD4AAAE49D}" type="slidenum">
              <a:rPr lang="ru-RU" smtClean="0"/>
              <a:pPr/>
              <a:t>13</a:t>
            </a:fld>
            <a:endParaRPr lang="ru-RU" dirty="0"/>
          </a:p>
        </p:txBody>
      </p:sp>
      <p:sp>
        <p:nvSpPr>
          <p:cNvPr id="2" name="Заголовок 1">
            <a:extLst>
              <a:ext uri="{FF2B5EF4-FFF2-40B4-BE49-F238E27FC236}">
                <a16:creationId xmlns="" xmlns:a16="http://schemas.microsoft.com/office/drawing/2014/main" id="{1AB179A1-98B2-6502-B5AD-A8261126BFB6}"/>
              </a:ext>
            </a:extLst>
          </p:cNvPr>
          <p:cNvSpPr>
            <a:spLocks noGrp="1"/>
          </p:cNvSpPr>
          <p:nvPr>
            <p:ph type="ctrTitle"/>
          </p:nvPr>
        </p:nvSpPr>
        <p:spPr>
          <a:xfrm>
            <a:off x="1224489" y="2777801"/>
            <a:ext cx="22412019" cy="1403247"/>
          </a:xfrm>
        </p:spPr>
        <p:txBody>
          <a:bodyPr>
            <a:normAutofit/>
          </a:bodyPr>
          <a:lstStyle/>
          <a:p>
            <a:r>
              <a:rPr lang="ru-RU" dirty="0"/>
              <a:t>Оценка воздействия на поверхностные водные объекты и их водосборные площади </a:t>
            </a:r>
          </a:p>
        </p:txBody>
      </p:sp>
      <p:sp>
        <p:nvSpPr>
          <p:cNvPr id="3" name="Текст 2">
            <a:extLst>
              <a:ext uri="{FF2B5EF4-FFF2-40B4-BE49-F238E27FC236}">
                <a16:creationId xmlns="" xmlns:a16="http://schemas.microsoft.com/office/drawing/2014/main" id="{0D34AC07-485E-5E83-1862-E2D565524810}"/>
              </a:ext>
            </a:extLst>
          </p:cNvPr>
          <p:cNvSpPr>
            <a:spLocks noGrp="1"/>
          </p:cNvSpPr>
          <p:nvPr>
            <p:ph type="body" sz="quarter" idx="13"/>
          </p:nvPr>
        </p:nvSpPr>
        <p:spPr>
          <a:xfrm>
            <a:off x="737964" y="4326016"/>
            <a:ext cx="12313369" cy="3770266"/>
          </a:xfrm>
        </p:spPr>
        <p:txBody>
          <a:bodyPr>
            <a:normAutofit lnSpcReduction="10000"/>
          </a:bodyPr>
          <a:lstStyle/>
          <a:p>
            <a:pPr algn="just"/>
            <a:r>
              <a:rPr lang="ru-RU" sz="2400" dirty="0"/>
              <a:t>Вода на строительной площадке используется для производственных, санитарно-бытовых и противопожарных нужд.</a:t>
            </a:r>
          </a:p>
          <a:p>
            <a:pPr algn="just"/>
            <a:r>
              <a:rPr lang="ru-RU" sz="2400" dirty="0"/>
              <a:t>Все работающие на строительной площадке обеспечиваются доброкачественной питьевой водой, отвечающей требованиям действующих санитарных правил и нормативов.</a:t>
            </a:r>
          </a:p>
          <a:p>
            <a:pPr algn="just"/>
            <a:r>
              <a:rPr lang="ru-RU" sz="2400" dirty="0"/>
              <a:t>Питьевая вода – привозная, бутилированная, производственного изготовления.</a:t>
            </a:r>
          </a:p>
          <a:p>
            <a:pPr algn="just"/>
            <a:r>
              <a:rPr lang="ru-RU" sz="2400" dirty="0"/>
              <a:t>Проектом обеспечивается вывоз образующихся стоков и исключен сброс на рельеф всех видов стоков. </a:t>
            </a:r>
          </a:p>
          <a:p>
            <a:pPr algn="just"/>
            <a:r>
              <a:rPr lang="ru-RU" sz="2400" dirty="0">
                <a:solidFill>
                  <a:schemeClr val="bg2"/>
                </a:solidFill>
              </a:rPr>
              <a:t>Таким образом воздействие на поверхностные водные объекты не прогнозируется. </a:t>
            </a:r>
          </a:p>
          <a:p>
            <a:endParaRPr lang="ru-RU" dirty="0"/>
          </a:p>
        </p:txBody>
      </p:sp>
      <p:sp>
        <p:nvSpPr>
          <p:cNvPr id="8" name="TextBox 7">
            <a:extLst>
              <a:ext uri="{FF2B5EF4-FFF2-40B4-BE49-F238E27FC236}">
                <a16:creationId xmlns="" xmlns:a16="http://schemas.microsoft.com/office/drawing/2014/main" id="{BD26C04F-3234-2483-B7E8-3917799CF350}"/>
              </a:ext>
            </a:extLst>
          </p:cNvPr>
          <p:cNvSpPr txBox="1"/>
          <p:nvPr/>
        </p:nvSpPr>
        <p:spPr>
          <a:xfrm>
            <a:off x="8704564" y="12893372"/>
            <a:ext cx="9170685" cy="157466"/>
          </a:xfrm>
          <a:prstGeom prst="rect">
            <a:avLst/>
          </a:prstGeom>
          <a:noFill/>
        </p:spPr>
        <p:txBody>
          <a:bodyPr wrap="square" lIns="0" tIns="0" rIns="0" bIns="0" rtlCol="0">
            <a:spAutoFit/>
          </a:bodyPr>
          <a:lstStyle/>
          <a:p>
            <a:r>
              <a:rPr lang="ru-RU" sz="1000" b="1" cap="all" dirty="0">
                <a:solidFill>
                  <a:schemeClr val="bg2"/>
                </a:solidFill>
              </a:rPr>
              <a:t>Оценка воздействия на поверхностные водные объекты и их водосборные площади </a:t>
            </a:r>
          </a:p>
        </p:txBody>
      </p:sp>
      <p:sp>
        <p:nvSpPr>
          <p:cNvPr id="7" name="Текст 2">
            <a:extLst>
              <a:ext uri="{FF2B5EF4-FFF2-40B4-BE49-F238E27FC236}">
                <a16:creationId xmlns="" xmlns:a16="http://schemas.microsoft.com/office/drawing/2014/main" id="{32C9AD19-55AE-988F-ACE9-EB21F6E1DAB3}"/>
              </a:ext>
            </a:extLst>
          </p:cNvPr>
          <p:cNvSpPr txBox="1">
            <a:spLocks/>
          </p:cNvSpPr>
          <p:nvPr/>
        </p:nvSpPr>
        <p:spPr>
          <a:xfrm>
            <a:off x="737964" y="8539871"/>
            <a:ext cx="12313367" cy="3770266"/>
          </a:xfrm>
          <a:prstGeom prst="rect">
            <a:avLst/>
          </a:prstGeom>
        </p:spPr>
        <p:txBody>
          <a:bodyPr vert="horz" lIns="0" tIns="0" rIns="0" bIns="0" rtlCol="0">
            <a:normAutofit/>
          </a:bodyPr>
          <a:lstStyle>
            <a:lvl1pPr marL="0" indent="0" algn="l" defTabSz="914400" rtl="0" eaLnBrk="1" latinLnBrk="0" hangingPunct="1">
              <a:spcBef>
                <a:spcPts val="0"/>
              </a:spcBef>
              <a:buFont typeface="Arial" panose="020B0604020202020204" pitchFamily="34" charset="0"/>
              <a:buNone/>
              <a:defRPr sz="3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ru-RU" sz="2400" dirty="0"/>
              <a:t>Снабжение питьевой водой на этапе эксплуатации  здания </a:t>
            </a:r>
            <a:r>
              <a:rPr lang="ru-RU" sz="2400" dirty="0" err="1"/>
              <a:t>Племферма</a:t>
            </a:r>
            <a:r>
              <a:rPr lang="ru-RU" sz="2400" dirty="0"/>
              <a:t> будет осуществляться от существующей сети водоснабжения свинокомплекса Репродуктор, проходящей по центральной галереи. Существующие и проектируемые сети водоснабжения свиноводческого комплекса относятся к 1 категории по степени обеспеченности водой, т.к. согласно п.7.4 СП 31.13330 «Водоснабжение. Наружные сети и сооружения.</a:t>
            </a:r>
          </a:p>
          <a:p>
            <a:pPr algn="just"/>
            <a:r>
              <a:rPr lang="ru-RU" sz="2400" dirty="0"/>
              <a:t>Все стоки отводятся в существующую канализацию. </a:t>
            </a:r>
          </a:p>
          <a:p>
            <a:pPr algn="just"/>
            <a:r>
              <a:rPr lang="ru-RU" sz="2400" dirty="0">
                <a:solidFill>
                  <a:schemeClr val="bg2"/>
                </a:solidFill>
              </a:rPr>
              <a:t>Таким образом воздействие на поверхностные водные объекты не прогнозируется. </a:t>
            </a:r>
          </a:p>
        </p:txBody>
      </p:sp>
      <p:sp>
        <p:nvSpPr>
          <p:cNvPr id="11" name="TextBox 10">
            <a:extLst>
              <a:ext uri="{FF2B5EF4-FFF2-40B4-BE49-F238E27FC236}">
                <a16:creationId xmlns="" xmlns:a16="http://schemas.microsoft.com/office/drawing/2014/main" id="{C4326146-0AF6-285F-A778-D26387B07E15}"/>
              </a:ext>
            </a:extLst>
          </p:cNvPr>
          <p:cNvSpPr txBox="1"/>
          <p:nvPr/>
        </p:nvSpPr>
        <p:spPr>
          <a:xfrm>
            <a:off x="13627397" y="4294860"/>
            <a:ext cx="10225135" cy="400110"/>
          </a:xfrm>
          <a:prstGeom prst="rect">
            <a:avLst/>
          </a:prstGeom>
          <a:noFill/>
        </p:spPr>
        <p:txBody>
          <a:bodyPr wrap="square">
            <a:spAutoFit/>
          </a:bodyPr>
          <a:lstStyle/>
          <a:p>
            <a:pPr algn="r"/>
            <a:r>
              <a:rPr lang="ru-RU" sz="2000" dirty="0"/>
              <a:t>Таблица №1. Количественная характеристика сточных вод </a:t>
            </a:r>
          </a:p>
        </p:txBody>
      </p:sp>
      <p:graphicFrame>
        <p:nvGraphicFramePr>
          <p:cNvPr id="12" name="Таблица 11">
            <a:extLst>
              <a:ext uri="{FF2B5EF4-FFF2-40B4-BE49-F238E27FC236}">
                <a16:creationId xmlns="" xmlns:a16="http://schemas.microsoft.com/office/drawing/2014/main" id="{C5B128C1-D045-C170-D1BF-3268B58B40AF}"/>
              </a:ext>
            </a:extLst>
          </p:cNvPr>
          <p:cNvGraphicFramePr>
            <a:graphicFrameLocks noGrp="1"/>
          </p:cNvGraphicFramePr>
          <p:nvPr>
            <p:extLst>
              <p:ext uri="{D42A27DB-BD31-4B8C-83A1-F6EECF244321}">
                <p14:modId xmlns:p14="http://schemas.microsoft.com/office/powerpoint/2010/main" val="1323213975"/>
              </p:ext>
            </p:extLst>
          </p:nvPr>
        </p:nvGraphicFramePr>
        <p:xfrm>
          <a:off x="13915429" y="4986587"/>
          <a:ext cx="9937103" cy="6820354"/>
        </p:xfrm>
        <a:graphic>
          <a:graphicData uri="http://schemas.openxmlformats.org/drawingml/2006/table">
            <a:tbl>
              <a:tblPr firstRow="1" firstCol="1" bandRow="1"/>
              <a:tblGrid>
                <a:gridCol w="2187501">
                  <a:extLst>
                    <a:ext uri="{9D8B030D-6E8A-4147-A177-3AD203B41FA5}">
                      <a16:colId xmlns="" xmlns:a16="http://schemas.microsoft.com/office/drawing/2014/main" val="473877587"/>
                    </a:ext>
                  </a:extLst>
                </a:gridCol>
                <a:gridCol w="2465782">
                  <a:extLst>
                    <a:ext uri="{9D8B030D-6E8A-4147-A177-3AD203B41FA5}">
                      <a16:colId xmlns="" xmlns:a16="http://schemas.microsoft.com/office/drawing/2014/main" val="2916493082"/>
                    </a:ext>
                  </a:extLst>
                </a:gridCol>
                <a:gridCol w="3170291">
                  <a:extLst>
                    <a:ext uri="{9D8B030D-6E8A-4147-A177-3AD203B41FA5}">
                      <a16:colId xmlns="" xmlns:a16="http://schemas.microsoft.com/office/drawing/2014/main" val="1601951408"/>
                    </a:ext>
                  </a:extLst>
                </a:gridCol>
                <a:gridCol w="2113529">
                  <a:extLst>
                    <a:ext uri="{9D8B030D-6E8A-4147-A177-3AD203B41FA5}">
                      <a16:colId xmlns="" xmlns:a16="http://schemas.microsoft.com/office/drawing/2014/main" val="574203993"/>
                    </a:ext>
                  </a:extLst>
                </a:gridCol>
              </a:tblGrid>
              <a:tr h="1110296">
                <a:tc>
                  <a:txBody>
                    <a:bodyPr/>
                    <a:lstStyle/>
                    <a:p>
                      <a:pPr algn="ctr">
                        <a:lnSpc>
                          <a:spcPct val="115000"/>
                        </a:lnSpc>
                      </a:pPr>
                      <a:r>
                        <a:rPr lang="ru-RU" sz="1500" b="1" kern="0" dirty="0">
                          <a:solidFill>
                            <a:srgbClr val="000000"/>
                          </a:solidFill>
                          <a:effectLst/>
                          <a:latin typeface="Times New Roman" panose="02020603050405020304" pitchFamily="18" charset="0"/>
                          <a:ea typeface="Times New Roman" panose="02020603050405020304" pitchFamily="18" charset="0"/>
                        </a:rPr>
                        <a:t>Наименование сточных вод</a:t>
                      </a:r>
                      <a:endParaRPr lang="ru-RU" sz="1500" kern="50" dirty="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pPr>
                      <a:r>
                        <a:rPr lang="ru-RU" sz="1500" b="1" kern="0" dirty="0">
                          <a:solidFill>
                            <a:srgbClr val="000000"/>
                          </a:solidFill>
                          <a:effectLst/>
                          <a:latin typeface="Times New Roman" panose="02020603050405020304" pitchFamily="18" charset="0"/>
                          <a:ea typeface="Times New Roman" panose="02020603050405020304" pitchFamily="18" charset="0"/>
                        </a:rPr>
                        <a:t>Деятельность по обращению со сточными водами</a:t>
                      </a:r>
                      <a:endParaRPr lang="ru-RU" sz="1500" kern="50" dirty="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pPr>
                      <a:r>
                        <a:rPr lang="ru-RU" sz="1500" b="1" kern="0" dirty="0">
                          <a:solidFill>
                            <a:srgbClr val="000000"/>
                          </a:solidFill>
                          <a:effectLst/>
                          <a:latin typeface="Times New Roman" panose="02020603050405020304" pitchFamily="18" charset="0"/>
                          <a:ea typeface="Times New Roman" panose="02020603050405020304" pitchFamily="18" charset="0"/>
                        </a:rPr>
                        <a:t>Приоритетные показатели загрязнения сточных вод</a:t>
                      </a:r>
                      <a:endParaRPr lang="ru-RU" sz="1500" kern="50" dirty="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pPr>
                      <a:r>
                        <a:rPr lang="ru-RU" sz="1500" b="1" kern="0">
                          <a:solidFill>
                            <a:srgbClr val="000000"/>
                          </a:solidFill>
                          <a:effectLst/>
                          <a:latin typeface="Times New Roman" panose="02020603050405020304" pitchFamily="18" charset="0"/>
                          <a:ea typeface="Times New Roman" panose="02020603050405020304" pitchFamily="18" charset="0"/>
                        </a:rPr>
                        <a:t>Проектные показатели кон-ция до очистки,мг/л</a:t>
                      </a:r>
                      <a:endParaRPr lang="ru-RU" sz="1500" kern="50">
                        <a:effectLst/>
                        <a:latin typeface="Times New Roman" panose="02020603050405020304" pitchFamily="18" charset="0"/>
                        <a:ea typeface="Lucida Sans Unicode" panose="020B0602030504020204" pitchFamily="34" charset="0"/>
                      </a:endParaRPr>
                    </a:p>
                  </a:txBody>
                  <a:tcPr marL="123711" marR="123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3378856227"/>
                  </a:ext>
                </a:extLst>
              </a:tr>
              <a:tr h="260522">
                <a:tc rowSpan="3">
                  <a:txBody>
                    <a:bodyPr/>
                    <a:lstStyle/>
                    <a:p>
                      <a:pPr algn="ctr">
                        <a:lnSpc>
                          <a:spcPct val="115000"/>
                        </a:lnSpc>
                      </a:pPr>
                      <a:r>
                        <a:rPr lang="ru-RU" sz="1500" kern="0" dirty="0">
                          <a:solidFill>
                            <a:srgbClr val="000000"/>
                          </a:solidFill>
                          <a:effectLst/>
                          <a:latin typeface="Times New Roman" panose="02020603050405020304" pitchFamily="18" charset="0"/>
                          <a:ea typeface="Times New Roman" panose="02020603050405020304" pitchFamily="18" charset="0"/>
                        </a:rPr>
                        <a:t>поверхностный дождевой сток с территории строительной площадки</a:t>
                      </a:r>
                      <a:endParaRPr lang="ru-RU" sz="1500" kern="50" dirty="0">
                        <a:effectLst/>
                        <a:latin typeface="Times New Roman" panose="02020603050405020304" pitchFamily="18" charset="0"/>
                        <a:ea typeface="Lucida Sans Unicode" panose="020B0602030504020204" pitchFamily="34" charset="0"/>
                      </a:endParaRPr>
                    </a:p>
                  </a:txBody>
                  <a:tcPr marL="95089" marR="95089" marT="47544" marB="475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pPr>
                      <a:r>
                        <a:rPr lang="ru-RU" sz="1500" kern="0" dirty="0">
                          <a:solidFill>
                            <a:srgbClr val="000000"/>
                          </a:solidFill>
                          <a:effectLst/>
                          <a:latin typeface="Times New Roman" panose="02020603050405020304" pitchFamily="18" charset="0"/>
                          <a:ea typeface="Times New Roman" panose="02020603050405020304" pitchFamily="18" charset="0"/>
                        </a:rPr>
                        <a:t>Отводится в существующую канализацию на этапе эксплуатации/ Ввозятся на этапе строительства  </a:t>
                      </a:r>
                      <a:endParaRPr lang="ru-RU" sz="1500" kern="50" dirty="0">
                        <a:effectLst/>
                        <a:latin typeface="Times New Roman" panose="02020603050405020304" pitchFamily="18" charset="0"/>
                        <a:ea typeface="Lucida Sans Unicode" panose="020B0602030504020204" pitchFamily="34" charset="0"/>
                      </a:endParaRPr>
                    </a:p>
                  </a:txBody>
                  <a:tcPr marL="95089" marR="95089" marT="47544" marB="475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ru-RU" sz="1500" kern="0">
                          <a:solidFill>
                            <a:srgbClr val="000000"/>
                          </a:solidFill>
                          <a:effectLst/>
                          <a:latin typeface="Times New Roman" panose="02020603050405020304" pitchFamily="18" charset="0"/>
                          <a:ea typeface="Times New Roman" panose="02020603050405020304" pitchFamily="18" charset="0"/>
                        </a:rPr>
                        <a:t>БПК20 (БПКполн)</a:t>
                      </a:r>
                      <a:endParaRPr lang="ru-RU" sz="1500" kern="50">
                        <a:effectLst/>
                        <a:latin typeface="Times New Roman" panose="02020603050405020304" pitchFamily="18" charset="0"/>
                        <a:ea typeface="Lucida Sans Unicode" panose="020B0602030504020204" pitchFamily="34" charset="0"/>
                      </a:endParaRPr>
                    </a:p>
                  </a:txBody>
                  <a:tcPr marL="123711" marR="1237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ru-RU" sz="1500" kern="0">
                          <a:effectLst/>
                          <a:latin typeface="Times New Roman" panose="02020603050405020304" pitchFamily="18" charset="0"/>
                          <a:ea typeface="Times New Roman" panose="02020603050405020304" pitchFamily="18" charset="0"/>
                        </a:rPr>
                        <a:t>90</a:t>
                      </a:r>
                      <a:endParaRPr lang="ru-RU" sz="1500" kern="5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49808543"/>
                  </a:ext>
                </a:extLst>
              </a:tr>
              <a:tr h="260522">
                <a:tc vMerge="1">
                  <a:txBody>
                    <a:bodyPr/>
                    <a:lstStyle/>
                    <a:p>
                      <a:endParaRPr lang="ru-RU"/>
                    </a:p>
                  </a:txBody>
                  <a:tcPr/>
                </a:tc>
                <a:tc vMerge="1">
                  <a:txBody>
                    <a:bodyPr/>
                    <a:lstStyle/>
                    <a:p>
                      <a:endParaRPr lang="ru-RU"/>
                    </a:p>
                  </a:txBody>
                  <a:tcPr/>
                </a:tc>
                <a:tc>
                  <a:txBody>
                    <a:bodyPr/>
                    <a:lstStyle/>
                    <a:p>
                      <a:pPr algn="ctr">
                        <a:lnSpc>
                          <a:spcPct val="115000"/>
                        </a:lnSpc>
                      </a:pPr>
                      <a:r>
                        <a:rPr lang="ru-RU" sz="1500" kern="0">
                          <a:solidFill>
                            <a:srgbClr val="000000"/>
                          </a:solidFill>
                          <a:effectLst/>
                          <a:latin typeface="Times New Roman" panose="02020603050405020304" pitchFamily="18" charset="0"/>
                          <a:ea typeface="Times New Roman" panose="02020603050405020304" pitchFamily="18" charset="0"/>
                        </a:rPr>
                        <a:t>Взвешенные вещества</a:t>
                      </a:r>
                      <a:endParaRPr lang="ru-RU" sz="1500" kern="50">
                        <a:effectLst/>
                        <a:latin typeface="Times New Roman" panose="02020603050405020304" pitchFamily="18" charset="0"/>
                        <a:ea typeface="Lucida Sans Unicode" panose="020B0602030504020204" pitchFamily="34" charset="0"/>
                      </a:endParaRPr>
                    </a:p>
                  </a:txBody>
                  <a:tcPr marL="123711" marR="1237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ru-RU" sz="1500" kern="0">
                          <a:effectLst/>
                          <a:latin typeface="Times New Roman" panose="02020603050405020304" pitchFamily="18" charset="0"/>
                          <a:ea typeface="Times New Roman" panose="02020603050405020304" pitchFamily="18" charset="0"/>
                        </a:rPr>
                        <a:t>2000</a:t>
                      </a:r>
                      <a:endParaRPr lang="ru-RU" sz="1500" kern="5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6978887"/>
                  </a:ext>
                </a:extLst>
              </a:tr>
              <a:tr h="1051456">
                <a:tc vMerge="1">
                  <a:txBody>
                    <a:bodyPr/>
                    <a:lstStyle/>
                    <a:p>
                      <a:endParaRPr lang="ru-RU"/>
                    </a:p>
                  </a:txBody>
                  <a:tcPr/>
                </a:tc>
                <a:tc vMerge="1">
                  <a:txBody>
                    <a:bodyPr/>
                    <a:lstStyle/>
                    <a:p>
                      <a:endParaRPr lang="ru-RU"/>
                    </a:p>
                  </a:txBody>
                  <a:tcPr/>
                </a:tc>
                <a:tc>
                  <a:txBody>
                    <a:bodyPr/>
                    <a:lstStyle/>
                    <a:p>
                      <a:pPr algn="ctr">
                        <a:lnSpc>
                          <a:spcPct val="115000"/>
                        </a:lnSpc>
                      </a:pPr>
                      <a:r>
                        <a:rPr lang="ru-RU" sz="1500" kern="0">
                          <a:solidFill>
                            <a:srgbClr val="000000"/>
                          </a:solidFill>
                          <a:effectLst/>
                          <a:latin typeface="Times New Roman" panose="02020603050405020304" pitchFamily="18" charset="0"/>
                          <a:ea typeface="Times New Roman" panose="02020603050405020304" pitchFamily="18" charset="0"/>
                        </a:rPr>
                        <a:t>Нефтепродукты</a:t>
                      </a:r>
                      <a:endParaRPr lang="ru-RU" sz="1500" kern="50">
                        <a:effectLst/>
                        <a:latin typeface="Times New Roman" panose="02020603050405020304" pitchFamily="18" charset="0"/>
                        <a:ea typeface="Lucida Sans Unicode" panose="020B0602030504020204" pitchFamily="34" charset="0"/>
                      </a:endParaRPr>
                    </a:p>
                  </a:txBody>
                  <a:tcPr marL="123711" marR="1237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ru-RU" sz="1500" kern="0" dirty="0">
                          <a:effectLst/>
                          <a:latin typeface="Times New Roman" panose="02020603050405020304" pitchFamily="18" charset="0"/>
                          <a:ea typeface="Times New Roman" panose="02020603050405020304" pitchFamily="18" charset="0"/>
                        </a:rPr>
                        <a:t>18</a:t>
                      </a:r>
                      <a:endParaRPr lang="ru-RU" sz="1500" kern="50" dirty="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50825659"/>
                  </a:ext>
                </a:extLst>
              </a:tr>
              <a:tr h="260522">
                <a:tc rowSpan="3">
                  <a:txBody>
                    <a:bodyPr/>
                    <a:lstStyle/>
                    <a:p>
                      <a:pPr algn="ctr">
                        <a:lnSpc>
                          <a:spcPct val="115000"/>
                        </a:lnSpc>
                      </a:pPr>
                      <a:r>
                        <a:rPr lang="ru-RU" sz="1500" kern="0" dirty="0">
                          <a:solidFill>
                            <a:srgbClr val="000000"/>
                          </a:solidFill>
                          <a:effectLst/>
                          <a:latin typeface="Times New Roman" panose="02020603050405020304" pitchFamily="18" charset="0"/>
                          <a:ea typeface="Times New Roman" panose="02020603050405020304" pitchFamily="18" charset="0"/>
                        </a:rPr>
                        <a:t>поверхностный талый сток с территории строительной площадки</a:t>
                      </a:r>
                      <a:endParaRPr lang="ru-RU" sz="1500" kern="50" dirty="0">
                        <a:effectLst/>
                        <a:latin typeface="Times New Roman" panose="02020603050405020304" pitchFamily="18" charset="0"/>
                        <a:ea typeface="Lucida Sans Unicode" panose="020B0602030504020204" pitchFamily="34" charset="0"/>
                      </a:endParaRPr>
                    </a:p>
                  </a:txBody>
                  <a:tcPr marL="95089" marR="95089" marT="47544" marB="475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ru-RU"/>
                    </a:p>
                  </a:txBody>
                  <a:tcPr/>
                </a:tc>
                <a:tc>
                  <a:txBody>
                    <a:bodyPr/>
                    <a:lstStyle/>
                    <a:p>
                      <a:pPr algn="ctr">
                        <a:lnSpc>
                          <a:spcPct val="115000"/>
                        </a:lnSpc>
                      </a:pPr>
                      <a:r>
                        <a:rPr lang="ru-RU" sz="1500" kern="0">
                          <a:solidFill>
                            <a:srgbClr val="000000"/>
                          </a:solidFill>
                          <a:effectLst/>
                          <a:latin typeface="Times New Roman" panose="02020603050405020304" pitchFamily="18" charset="0"/>
                          <a:ea typeface="Times New Roman" panose="02020603050405020304" pitchFamily="18" charset="0"/>
                        </a:rPr>
                        <a:t>БПК20 (БПКполн)</a:t>
                      </a:r>
                      <a:endParaRPr lang="ru-RU" sz="1500" kern="50">
                        <a:effectLst/>
                        <a:latin typeface="Times New Roman" panose="02020603050405020304" pitchFamily="18" charset="0"/>
                        <a:ea typeface="Lucida Sans Unicode" panose="020B0602030504020204" pitchFamily="34" charset="0"/>
                      </a:endParaRPr>
                    </a:p>
                  </a:txBody>
                  <a:tcPr marL="123711" marR="1237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ru-RU" sz="1500" kern="0" dirty="0">
                          <a:effectLst/>
                          <a:latin typeface="Times New Roman" panose="02020603050405020304" pitchFamily="18" charset="0"/>
                          <a:ea typeface="Times New Roman" panose="02020603050405020304" pitchFamily="18" charset="0"/>
                        </a:rPr>
                        <a:t>150</a:t>
                      </a:r>
                      <a:endParaRPr lang="ru-RU" sz="1500" kern="50" dirty="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06000264"/>
                  </a:ext>
                </a:extLst>
              </a:tr>
              <a:tr h="260522">
                <a:tc vMerge="1">
                  <a:txBody>
                    <a:bodyPr/>
                    <a:lstStyle/>
                    <a:p>
                      <a:endParaRPr lang="ru-RU"/>
                    </a:p>
                  </a:txBody>
                  <a:tcPr/>
                </a:tc>
                <a:tc vMerge="1">
                  <a:txBody>
                    <a:bodyPr/>
                    <a:lstStyle/>
                    <a:p>
                      <a:endParaRPr lang="ru-RU"/>
                    </a:p>
                  </a:txBody>
                  <a:tcPr/>
                </a:tc>
                <a:tc>
                  <a:txBody>
                    <a:bodyPr/>
                    <a:lstStyle/>
                    <a:p>
                      <a:pPr algn="ctr">
                        <a:lnSpc>
                          <a:spcPct val="115000"/>
                        </a:lnSpc>
                      </a:pPr>
                      <a:r>
                        <a:rPr lang="ru-RU" sz="1500" kern="0">
                          <a:solidFill>
                            <a:srgbClr val="000000"/>
                          </a:solidFill>
                          <a:effectLst/>
                          <a:latin typeface="Times New Roman" panose="02020603050405020304" pitchFamily="18" charset="0"/>
                          <a:ea typeface="Times New Roman" panose="02020603050405020304" pitchFamily="18" charset="0"/>
                        </a:rPr>
                        <a:t>Взвешенные вещества</a:t>
                      </a:r>
                      <a:endParaRPr lang="ru-RU" sz="1500" kern="50">
                        <a:effectLst/>
                        <a:latin typeface="Times New Roman" panose="02020603050405020304" pitchFamily="18" charset="0"/>
                        <a:ea typeface="Lucida Sans Unicode" panose="020B0602030504020204" pitchFamily="34" charset="0"/>
                      </a:endParaRPr>
                    </a:p>
                  </a:txBody>
                  <a:tcPr marL="123711" marR="1237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ru-RU" sz="1500" kern="0">
                          <a:effectLst/>
                          <a:latin typeface="Times New Roman" panose="02020603050405020304" pitchFamily="18" charset="0"/>
                          <a:ea typeface="Times New Roman" panose="02020603050405020304" pitchFamily="18" charset="0"/>
                        </a:rPr>
                        <a:t>4000</a:t>
                      </a:r>
                      <a:endParaRPr lang="ru-RU" sz="1500" kern="5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37043758"/>
                  </a:ext>
                </a:extLst>
              </a:tr>
              <a:tr h="1051456">
                <a:tc vMerge="1">
                  <a:txBody>
                    <a:bodyPr/>
                    <a:lstStyle/>
                    <a:p>
                      <a:endParaRPr lang="ru-RU"/>
                    </a:p>
                  </a:txBody>
                  <a:tcPr/>
                </a:tc>
                <a:tc vMerge="1">
                  <a:txBody>
                    <a:bodyPr/>
                    <a:lstStyle/>
                    <a:p>
                      <a:endParaRPr lang="ru-RU"/>
                    </a:p>
                  </a:txBody>
                  <a:tcPr/>
                </a:tc>
                <a:tc>
                  <a:txBody>
                    <a:bodyPr/>
                    <a:lstStyle/>
                    <a:p>
                      <a:pPr algn="ctr">
                        <a:lnSpc>
                          <a:spcPct val="115000"/>
                        </a:lnSpc>
                      </a:pPr>
                      <a:r>
                        <a:rPr lang="ru-RU" sz="1500" kern="0" dirty="0">
                          <a:solidFill>
                            <a:srgbClr val="000000"/>
                          </a:solidFill>
                          <a:effectLst/>
                          <a:latin typeface="Times New Roman" panose="02020603050405020304" pitchFamily="18" charset="0"/>
                          <a:ea typeface="Times New Roman" panose="02020603050405020304" pitchFamily="18" charset="0"/>
                        </a:rPr>
                        <a:t>Нефтепродукты</a:t>
                      </a:r>
                      <a:endParaRPr lang="ru-RU" sz="1500" kern="50" dirty="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ru-RU" sz="1500" kern="0" dirty="0">
                          <a:effectLst/>
                          <a:latin typeface="Times New Roman" panose="02020603050405020304" pitchFamily="18" charset="0"/>
                          <a:ea typeface="Times New Roman" panose="02020603050405020304" pitchFamily="18" charset="0"/>
                        </a:rPr>
                        <a:t>25</a:t>
                      </a:r>
                      <a:endParaRPr lang="ru-RU" sz="1500" kern="50" dirty="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80444910"/>
                  </a:ext>
                </a:extLst>
              </a:tr>
              <a:tr h="283954">
                <a:tc rowSpan="9">
                  <a:txBody>
                    <a:bodyPr/>
                    <a:lstStyle/>
                    <a:p>
                      <a:pPr algn="ctr">
                        <a:lnSpc>
                          <a:spcPct val="115000"/>
                        </a:lnSpc>
                      </a:pPr>
                      <a:r>
                        <a:rPr lang="ru-RU" sz="1600" kern="0">
                          <a:solidFill>
                            <a:srgbClr val="000000"/>
                          </a:solidFill>
                          <a:effectLst/>
                          <a:latin typeface="Times New Roman" panose="02020603050405020304" pitchFamily="18" charset="0"/>
                          <a:ea typeface="Times New Roman" panose="02020603050405020304" pitchFamily="18" charset="0"/>
                        </a:rPr>
                        <a:t>хозяйственно-бытовые сточные воды</a:t>
                      </a:r>
                      <a:endParaRPr lang="ru-RU" sz="2200" kern="50">
                        <a:effectLst/>
                        <a:latin typeface="Times New Roman" panose="02020603050405020304" pitchFamily="18" charset="0"/>
                        <a:ea typeface="Lucida Sans Unicode" panose="020B0602030504020204" pitchFamily="34" charset="0"/>
                      </a:endParaRPr>
                    </a:p>
                  </a:txBody>
                  <a:tcPr marL="95089" marR="95089" marT="47544" marB="475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pPr>
                      <a:r>
                        <a:rPr lang="ru-RU" sz="1600" kern="0">
                          <a:solidFill>
                            <a:srgbClr val="000000"/>
                          </a:solidFill>
                          <a:effectLst/>
                          <a:latin typeface="Times New Roman" panose="02020603050405020304" pitchFamily="18" charset="0"/>
                          <a:ea typeface="Times New Roman" panose="02020603050405020304" pitchFamily="18" charset="0"/>
                        </a:rPr>
                        <a:t>Отводится в существующую канализацию/ Ввозятся на этапе строительства  </a:t>
                      </a:r>
                      <a:endParaRPr lang="ru-RU" sz="2200" kern="50">
                        <a:effectLst/>
                        <a:latin typeface="Times New Roman" panose="02020603050405020304" pitchFamily="18" charset="0"/>
                        <a:ea typeface="Lucida Sans Unicode" panose="020B0602030504020204" pitchFamily="34" charset="0"/>
                      </a:endParaRPr>
                    </a:p>
                  </a:txBody>
                  <a:tcPr marL="95089" marR="95089" marT="47544" marB="475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ru-RU" sz="1600" kern="0">
                          <a:effectLst/>
                          <a:latin typeface="Times New Roman" panose="02020603050405020304" pitchFamily="18" charset="0"/>
                          <a:ea typeface="Times New Roman" panose="02020603050405020304" pitchFamily="18" charset="0"/>
                        </a:rPr>
                        <a:t>БПК5</a:t>
                      </a:r>
                      <a:endParaRPr lang="ru-RU" sz="2200" kern="50">
                        <a:effectLst/>
                        <a:latin typeface="Times New Roman" panose="02020603050405020304" pitchFamily="18" charset="0"/>
                        <a:ea typeface="Lucida Sans Unicode" panose="020B0602030504020204" pitchFamily="34" charset="0"/>
                      </a:endParaRPr>
                    </a:p>
                  </a:txBody>
                  <a:tcPr marL="123711" marR="1237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ru-RU" sz="1600" kern="0">
                          <a:effectLst/>
                          <a:latin typeface="Times New Roman" panose="02020603050405020304" pitchFamily="18" charset="0"/>
                          <a:ea typeface="Times New Roman" panose="02020603050405020304" pitchFamily="18" charset="0"/>
                        </a:rPr>
                        <a:t>200</a:t>
                      </a:r>
                      <a:endParaRPr lang="ru-RU" sz="2200" kern="5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52953271"/>
                  </a:ext>
                </a:extLst>
              </a:tr>
              <a:tr h="283954">
                <a:tc vMerge="1">
                  <a:txBody>
                    <a:bodyPr/>
                    <a:lstStyle/>
                    <a:p>
                      <a:endParaRPr lang="ru-RU"/>
                    </a:p>
                  </a:txBody>
                  <a:tcPr/>
                </a:tc>
                <a:tc vMerge="1">
                  <a:txBody>
                    <a:bodyPr/>
                    <a:lstStyle/>
                    <a:p>
                      <a:endParaRPr lang="ru-RU"/>
                    </a:p>
                  </a:txBody>
                  <a:tcPr/>
                </a:tc>
                <a:tc>
                  <a:txBody>
                    <a:bodyPr/>
                    <a:lstStyle/>
                    <a:p>
                      <a:pPr algn="ctr">
                        <a:lnSpc>
                          <a:spcPct val="115000"/>
                        </a:lnSpc>
                      </a:pPr>
                      <a:r>
                        <a:rPr lang="ru-RU" sz="1600" kern="0">
                          <a:effectLst/>
                          <a:latin typeface="Times New Roman" panose="02020603050405020304" pitchFamily="18" charset="0"/>
                          <a:ea typeface="Times New Roman" panose="02020603050405020304" pitchFamily="18" charset="0"/>
                        </a:rPr>
                        <a:t>БПК20 (БПКполн)</a:t>
                      </a:r>
                      <a:endParaRPr lang="ru-RU" sz="2200" kern="50">
                        <a:effectLst/>
                        <a:latin typeface="Times New Roman" panose="02020603050405020304" pitchFamily="18" charset="0"/>
                        <a:ea typeface="Lucida Sans Unicode" panose="020B0602030504020204" pitchFamily="34" charset="0"/>
                      </a:endParaRPr>
                    </a:p>
                  </a:txBody>
                  <a:tcPr marL="123711" marR="1237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ru-RU" sz="1600" kern="0">
                          <a:effectLst/>
                          <a:latin typeface="Times New Roman" panose="02020603050405020304" pitchFamily="18" charset="0"/>
                          <a:ea typeface="Times New Roman" panose="02020603050405020304" pitchFamily="18" charset="0"/>
                        </a:rPr>
                        <a:t>280</a:t>
                      </a:r>
                      <a:endParaRPr lang="ru-RU" sz="2200" kern="5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28200439"/>
                  </a:ext>
                </a:extLst>
              </a:tr>
              <a:tr h="283954">
                <a:tc vMerge="1">
                  <a:txBody>
                    <a:bodyPr/>
                    <a:lstStyle/>
                    <a:p>
                      <a:endParaRPr lang="ru-RU"/>
                    </a:p>
                  </a:txBody>
                  <a:tcPr/>
                </a:tc>
                <a:tc vMerge="1">
                  <a:txBody>
                    <a:bodyPr/>
                    <a:lstStyle/>
                    <a:p>
                      <a:endParaRPr lang="ru-RU"/>
                    </a:p>
                  </a:txBody>
                  <a:tcPr/>
                </a:tc>
                <a:tc>
                  <a:txBody>
                    <a:bodyPr/>
                    <a:lstStyle/>
                    <a:p>
                      <a:pPr algn="ctr">
                        <a:lnSpc>
                          <a:spcPct val="115000"/>
                        </a:lnSpc>
                      </a:pPr>
                      <a:r>
                        <a:rPr lang="ru-RU" sz="1600" kern="0">
                          <a:effectLst/>
                          <a:latin typeface="Times New Roman" panose="02020603050405020304" pitchFamily="18" charset="0"/>
                          <a:ea typeface="Times New Roman" panose="02020603050405020304" pitchFamily="18" charset="0"/>
                        </a:rPr>
                        <a:t>Взвешенные вещества</a:t>
                      </a:r>
                      <a:endParaRPr lang="ru-RU" sz="2200" kern="50">
                        <a:effectLst/>
                        <a:latin typeface="Times New Roman" panose="02020603050405020304" pitchFamily="18" charset="0"/>
                        <a:ea typeface="Lucida Sans Unicode" panose="020B0602030504020204" pitchFamily="34" charset="0"/>
                      </a:endParaRPr>
                    </a:p>
                  </a:txBody>
                  <a:tcPr marL="123711" marR="1237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ru-RU" sz="1600" kern="0">
                          <a:effectLst/>
                          <a:latin typeface="Times New Roman" panose="02020603050405020304" pitchFamily="18" charset="0"/>
                          <a:ea typeface="Times New Roman" panose="02020603050405020304" pitchFamily="18" charset="0"/>
                        </a:rPr>
                        <a:t>250</a:t>
                      </a:r>
                      <a:endParaRPr lang="ru-RU" sz="2200" kern="5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93190332"/>
                  </a:ext>
                </a:extLst>
              </a:tr>
              <a:tr h="283954">
                <a:tc vMerge="1">
                  <a:txBody>
                    <a:bodyPr/>
                    <a:lstStyle/>
                    <a:p>
                      <a:endParaRPr lang="ru-RU"/>
                    </a:p>
                  </a:txBody>
                  <a:tcPr/>
                </a:tc>
                <a:tc vMerge="1">
                  <a:txBody>
                    <a:bodyPr/>
                    <a:lstStyle/>
                    <a:p>
                      <a:endParaRPr lang="ru-RU"/>
                    </a:p>
                  </a:txBody>
                  <a:tcPr/>
                </a:tc>
                <a:tc>
                  <a:txBody>
                    <a:bodyPr/>
                    <a:lstStyle/>
                    <a:p>
                      <a:pPr algn="ctr">
                        <a:lnSpc>
                          <a:spcPct val="115000"/>
                        </a:lnSpc>
                      </a:pPr>
                      <a:r>
                        <a:rPr lang="ru-RU" sz="1600" kern="0">
                          <a:effectLst/>
                          <a:latin typeface="Times New Roman" panose="02020603050405020304" pitchFamily="18" charset="0"/>
                          <a:ea typeface="Times New Roman" panose="02020603050405020304" pitchFamily="18" charset="0"/>
                        </a:rPr>
                        <a:t>Сухой остаток</a:t>
                      </a:r>
                      <a:endParaRPr lang="ru-RU" sz="2200" kern="50">
                        <a:effectLst/>
                        <a:latin typeface="Times New Roman" panose="02020603050405020304" pitchFamily="18" charset="0"/>
                        <a:ea typeface="Lucida Sans Unicode" panose="020B0602030504020204" pitchFamily="34" charset="0"/>
                      </a:endParaRPr>
                    </a:p>
                  </a:txBody>
                  <a:tcPr marL="123711" marR="1237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ru-RU" sz="1600" kern="0">
                          <a:effectLst/>
                          <a:latin typeface="Times New Roman" panose="02020603050405020304" pitchFamily="18" charset="0"/>
                          <a:ea typeface="Times New Roman" panose="02020603050405020304" pitchFamily="18" charset="0"/>
                        </a:rPr>
                        <a:t>800</a:t>
                      </a:r>
                      <a:endParaRPr lang="ru-RU" sz="2200" kern="5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436062589"/>
                  </a:ext>
                </a:extLst>
              </a:tr>
              <a:tr h="283954">
                <a:tc vMerge="1">
                  <a:txBody>
                    <a:bodyPr/>
                    <a:lstStyle/>
                    <a:p>
                      <a:endParaRPr lang="ru-RU"/>
                    </a:p>
                  </a:txBody>
                  <a:tcPr/>
                </a:tc>
                <a:tc vMerge="1">
                  <a:txBody>
                    <a:bodyPr/>
                    <a:lstStyle/>
                    <a:p>
                      <a:endParaRPr lang="ru-RU"/>
                    </a:p>
                  </a:txBody>
                  <a:tcPr/>
                </a:tc>
                <a:tc>
                  <a:txBody>
                    <a:bodyPr/>
                    <a:lstStyle/>
                    <a:p>
                      <a:pPr algn="ctr">
                        <a:lnSpc>
                          <a:spcPct val="115000"/>
                        </a:lnSpc>
                      </a:pPr>
                      <a:r>
                        <a:rPr lang="ru-RU" sz="1600" kern="0">
                          <a:effectLst/>
                          <a:latin typeface="Times New Roman" panose="02020603050405020304" pitchFamily="18" charset="0"/>
                          <a:ea typeface="Times New Roman" panose="02020603050405020304" pitchFamily="18" charset="0"/>
                        </a:rPr>
                        <a:t>Хлориды</a:t>
                      </a:r>
                      <a:endParaRPr lang="ru-RU" sz="2200" kern="50">
                        <a:effectLst/>
                        <a:latin typeface="Times New Roman" panose="02020603050405020304" pitchFamily="18" charset="0"/>
                        <a:ea typeface="Lucida Sans Unicode" panose="020B0602030504020204" pitchFamily="34" charset="0"/>
                      </a:endParaRPr>
                    </a:p>
                  </a:txBody>
                  <a:tcPr marL="123711" marR="1237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ru-RU" sz="1600" kern="0">
                          <a:effectLst/>
                          <a:latin typeface="Times New Roman" panose="02020603050405020304" pitchFamily="18" charset="0"/>
                          <a:ea typeface="Times New Roman" panose="02020603050405020304" pitchFamily="18" charset="0"/>
                        </a:rPr>
                        <a:t>35</a:t>
                      </a:r>
                      <a:endParaRPr lang="ru-RU" sz="2200" kern="5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99063913"/>
                  </a:ext>
                </a:extLst>
              </a:tr>
              <a:tr h="283954">
                <a:tc vMerge="1">
                  <a:txBody>
                    <a:bodyPr/>
                    <a:lstStyle/>
                    <a:p>
                      <a:endParaRPr lang="ru-RU"/>
                    </a:p>
                  </a:txBody>
                  <a:tcPr/>
                </a:tc>
                <a:tc vMerge="1">
                  <a:txBody>
                    <a:bodyPr/>
                    <a:lstStyle/>
                    <a:p>
                      <a:endParaRPr lang="ru-RU"/>
                    </a:p>
                  </a:txBody>
                  <a:tcPr/>
                </a:tc>
                <a:tc>
                  <a:txBody>
                    <a:bodyPr/>
                    <a:lstStyle/>
                    <a:p>
                      <a:pPr algn="ctr">
                        <a:lnSpc>
                          <a:spcPct val="115000"/>
                        </a:lnSpc>
                      </a:pPr>
                      <a:r>
                        <a:rPr lang="ru-RU" sz="1600" kern="0">
                          <a:effectLst/>
                          <a:latin typeface="Times New Roman" panose="02020603050405020304" pitchFamily="18" charset="0"/>
                          <a:ea typeface="Times New Roman" panose="02020603050405020304" pitchFamily="18" charset="0"/>
                        </a:rPr>
                        <a:t>Аммоний-ион</a:t>
                      </a:r>
                      <a:endParaRPr lang="ru-RU" sz="2200" kern="50">
                        <a:effectLst/>
                        <a:latin typeface="Times New Roman" panose="02020603050405020304" pitchFamily="18" charset="0"/>
                        <a:ea typeface="Lucida Sans Unicode" panose="020B0602030504020204" pitchFamily="34" charset="0"/>
                      </a:endParaRPr>
                    </a:p>
                  </a:txBody>
                  <a:tcPr marL="123711" marR="1237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ru-RU" sz="1600" kern="0">
                          <a:effectLst/>
                          <a:latin typeface="Times New Roman" panose="02020603050405020304" pitchFamily="18" charset="0"/>
                          <a:ea typeface="Times New Roman" panose="02020603050405020304" pitchFamily="18" charset="0"/>
                        </a:rPr>
                        <a:t>30</a:t>
                      </a:r>
                      <a:endParaRPr lang="ru-RU" sz="2200" kern="5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88574419"/>
                  </a:ext>
                </a:extLst>
              </a:tr>
              <a:tr h="283954">
                <a:tc vMerge="1">
                  <a:txBody>
                    <a:bodyPr/>
                    <a:lstStyle/>
                    <a:p>
                      <a:endParaRPr lang="ru-RU"/>
                    </a:p>
                  </a:txBody>
                  <a:tcPr/>
                </a:tc>
                <a:tc vMerge="1">
                  <a:txBody>
                    <a:bodyPr/>
                    <a:lstStyle/>
                    <a:p>
                      <a:endParaRPr lang="ru-RU"/>
                    </a:p>
                  </a:txBody>
                  <a:tcPr/>
                </a:tc>
                <a:tc>
                  <a:txBody>
                    <a:bodyPr/>
                    <a:lstStyle/>
                    <a:p>
                      <a:pPr algn="ctr">
                        <a:lnSpc>
                          <a:spcPct val="115000"/>
                        </a:lnSpc>
                      </a:pPr>
                      <a:r>
                        <a:rPr lang="ru-RU" sz="1600" kern="0">
                          <a:effectLst/>
                          <a:latin typeface="Times New Roman" panose="02020603050405020304" pitchFamily="18" charset="0"/>
                          <a:ea typeface="Times New Roman" panose="02020603050405020304" pitchFamily="18" charset="0"/>
                        </a:rPr>
                        <a:t>общий азот</a:t>
                      </a:r>
                      <a:endParaRPr lang="ru-RU" sz="2200" kern="50">
                        <a:effectLst/>
                        <a:latin typeface="Times New Roman" panose="02020603050405020304" pitchFamily="18" charset="0"/>
                        <a:ea typeface="Lucida Sans Unicode" panose="020B0602030504020204" pitchFamily="34" charset="0"/>
                      </a:endParaRPr>
                    </a:p>
                  </a:txBody>
                  <a:tcPr marL="123711" marR="1237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ru-RU" sz="1600" kern="0">
                          <a:effectLst/>
                          <a:latin typeface="Times New Roman" panose="02020603050405020304" pitchFamily="18" charset="0"/>
                          <a:ea typeface="Times New Roman" panose="02020603050405020304" pitchFamily="18" charset="0"/>
                        </a:rPr>
                        <a:t>45</a:t>
                      </a:r>
                      <a:endParaRPr lang="ru-RU" sz="2200" kern="5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243216903"/>
                  </a:ext>
                </a:extLst>
              </a:tr>
              <a:tr h="283954">
                <a:tc vMerge="1">
                  <a:txBody>
                    <a:bodyPr/>
                    <a:lstStyle/>
                    <a:p>
                      <a:endParaRPr lang="ru-RU"/>
                    </a:p>
                  </a:txBody>
                  <a:tcPr/>
                </a:tc>
                <a:tc vMerge="1">
                  <a:txBody>
                    <a:bodyPr/>
                    <a:lstStyle/>
                    <a:p>
                      <a:endParaRPr lang="ru-RU"/>
                    </a:p>
                  </a:txBody>
                  <a:tcPr/>
                </a:tc>
                <a:tc>
                  <a:txBody>
                    <a:bodyPr/>
                    <a:lstStyle/>
                    <a:p>
                      <a:pPr algn="ctr">
                        <a:lnSpc>
                          <a:spcPct val="115000"/>
                        </a:lnSpc>
                      </a:pPr>
                      <a:r>
                        <a:rPr lang="ru-RU" sz="1600" kern="0">
                          <a:effectLst/>
                          <a:latin typeface="Times New Roman" panose="02020603050405020304" pitchFamily="18" charset="0"/>
                          <a:ea typeface="Times New Roman" panose="02020603050405020304" pitchFamily="18" charset="0"/>
                        </a:rPr>
                        <a:t>Фосфаты (по Р)</a:t>
                      </a:r>
                      <a:endParaRPr lang="ru-RU" sz="2200" kern="50">
                        <a:effectLst/>
                        <a:latin typeface="Times New Roman" panose="02020603050405020304" pitchFamily="18" charset="0"/>
                        <a:ea typeface="Lucida Sans Unicode" panose="020B0602030504020204" pitchFamily="34" charset="0"/>
                      </a:endParaRPr>
                    </a:p>
                  </a:txBody>
                  <a:tcPr marL="123711" marR="1237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ru-RU" sz="1600" kern="0">
                          <a:effectLst/>
                          <a:latin typeface="Times New Roman" panose="02020603050405020304" pitchFamily="18" charset="0"/>
                          <a:ea typeface="Times New Roman" panose="02020603050405020304" pitchFamily="18" charset="0"/>
                        </a:rPr>
                        <a:t>15</a:t>
                      </a:r>
                      <a:endParaRPr lang="ru-RU" sz="2200" kern="5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499569170"/>
                  </a:ext>
                </a:extLst>
              </a:tr>
              <a:tr h="283954">
                <a:tc vMerge="1">
                  <a:txBody>
                    <a:bodyPr/>
                    <a:lstStyle/>
                    <a:p>
                      <a:endParaRPr lang="ru-RU"/>
                    </a:p>
                  </a:txBody>
                  <a:tcPr/>
                </a:tc>
                <a:tc vMerge="1">
                  <a:txBody>
                    <a:bodyPr/>
                    <a:lstStyle/>
                    <a:p>
                      <a:endParaRPr lang="ru-RU"/>
                    </a:p>
                  </a:txBody>
                  <a:tcPr/>
                </a:tc>
                <a:tc>
                  <a:txBody>
                    <a:bodyPr/>
                    <a:lstStyle/>
                    <a:p>
                      <a:pPr algn="ctr">
                        <a:lnSpc>
                          <a:spcPct val="115000"/>
                        </a:lnSpc>
                      </a:pPr>
                      <a:r>
                        <a:rPr lang="ru-RU" sz="1600" kern="0">
                          <a:effectLst/>
                          <a:latin typeface="Times New Roman" panose="02020603050405020304" pitchFamily="18" charset="0"/>
                          <a:ea typeface="Times New Roman" panose="02020603050405020304" pitchFamily="18" charset="0"/>
                        </a:rPr>
                        <a:t>СПАВ</a:t>
                      </a:r>
                      <a:endParaRPr lang="ru-RU" sz="2200" kern="50">
                        <a:effectLst/>
                        <a:latin typeface="Times New Roman" panose="02020603050405020304" pitchFamily="18" charset="0"/>
                        <a:ea typeface="Lucida Sans Unicode" panose="020B0602030504020204" pitchFamily="34" charset="0"/>
                      </a:endParaRPr>
                    </a:p>
                  </a:txBody>
                  <a:tcPr marL="123711" marR="1237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ru-RU" sz="1600" kern="0" dirty="0">
                          <a:effectLst/>
                          <a:latin typeface="Times New Roman" panose="02020603050405020304" pitchFamily="18" charset="0"/>
                          <a:ea typeface="Times New Roman" panose="02020603050405020304" pitchFamily="18" charset="0"/>
                        </a:rPr>
                        <a:t>10</a:t>
                      </a:r>
                      <a:endParaRPr lang="ru-RU" sz="2200" kern="50" dirty="0">
                        <a:effectLst/>
                        <a:latin typeface="Times New Roman" panose="02020603050405020304" pitchFamily="18" charset="0"/>
                        <a:ea typeface="Lucida Sans Unicode" panose="020B0602030504020204" pitchFamily="34" charset="0"/>
                      </a:endParaRPr>
                    </a:p>
                  </a:txBody>
                  <a:tcPr marL="123711" marR="123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01108633"/>
                  </a:ext>
                </a:extLst>
              </a:tr>
            </a:tbl>
          </a:graphicData>
        </a:graphic>
      </p:graphicFrame>
    </p:spTree>
    <p:extLst>
      <p:ext uri="{BB962C8B-B14F-4D97-AF65-F5344CB8AC3E}">
        <p14:creationId xmlns:p14="http://schemas.microsoft.com/office/powerpoint/2010/main" val="1874536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085E702-12E6-B84D-23A6-0E4A1C73D16D}"/>
            </a:ext>
          </a:extLst>
        </p:cNvPr>
        <p:cNvGrpSpPr/>
        <p:nvPr/>
      </p:nvGrpSpPr>
      <p:grpSpPr>
        <a:xfrm>
          <a:off x="0" y="0"/>
          <a:ext cx="0" cy="0"/>
          <a:chOff x="0" y="0"/>
          <a:chExt cx="0" cy="0"/>
        </a:xfrm>
      </p:grpSpPr>
      <p:sp>
        <p:nvSpPr>
          <p:cNvPr id="17" name="Нижний колонтитул 16">
            <a:extLst>
              <a:ext uri="{FF2B5EF4-FFF2-40B4-BE49-F238E27FC236}">
                <a16:creationId xmlns="" xmlns:a16="http://schemas.microsoft.com/office/drawing/2014/main" id="{DD369485-176A-FD2C-1621-B219A667D9F1}"/>
              </a:ext>
            </a:extLst>
          </p:cNvPr>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18" name="Номер слайда 17">
            <a:extLst>
              <a:ext uri="{FF2B5EF4-FFF2-40B4-BE49-F238E27FC236}">
                <a16:creationId xmlns="" xmlns:a16="http://schemas.microsoft.com/office/drawing/2014/main" id="{A3B5804F-94D5-EE69-DEA4-A4B5B6E052B3}"/>
              </a:ext>
            </a:extLst>
          </p:cNvPr>
          <p:cNvSpPr>
            <a:spLocks noGrp="1"/>
          </p:cNvSpPr>
          <p:nvPr>
            <p:ph type="sldNum" sz="quarter" idx="12"/>
          </p:nvPr>
        </p:nvSpPr>
        <p:spPr/>
        <p:txBody>
          <a:bodyPr/>
          <a:lstStyle/>
          <a:p>
            <a:fld id="{6541C265-2E6C-46E0-BE69-B8FD4AAAE49D}" type="slidenum">
              <a:rPr lang="ru-RU" smtClean="0"/>
              <a:pPr/>
              <a:t>14</a:t>
            </a:fld>
            <a:endParaRPr lang="ru-RU" dirty="0"/>
          </a:p>
        </p:txBody>
      </p:sp>
      <p:sp>
        <p:nvSpPr>
          <p:cNvPr id="2" name="Заголовок 1">
            <a:extLst>
              <a:ext uri="{FF2B5EF4-FFF2-40B4-BE49-F238E27FC236}">
                <a16:creationId xmlns="" xmlns:a16="http://schemas.microsoft.com/office/drawing/2014/main" id="{65C2CCA2-5246-1ACA-39E9-729A6B29D7CF}"/>
              </a:ext>
            </a:extLst>
          </p:cNvPr>
          <p:cNvSpPr>
            <a:spLocks noGrp="1"/>
          </p:cNvSpPr>
          <p:nvPr>
            <p:ph type="ctrTitle"/>
          </p:nvPr>
        </p:nvSpPr>
        <p:spPr>
          <a:xfrm>
            <a:off x="233909" y="2106267"/>
            <a:ext cx="23978664" cy="576064"/>
          </a:xfrm>
        </p:spPr>
        <p:txBody>
          <a:bodyPr>
            <a:noAutofit/>
          </a:bodyPr>
          <a:lstStyle/>
          <a:p>
            <a:pPr algn="ctr"/>
            <a:r>
              <a:rPr lang="ru-RU" sz="3200" dirty="0"/>
              <a:t>Мероприятия по охране поверхностных вод </a:t>
            </a:r>
          </a:p>
        </p:txBody>
      </p:sp>
      <p:sp>
        <p:nvSpPr>
          <p:cNvPr id="3" name="Текст 2">
            <a:extLst>
              <a:ext uri="{FF2B5EF4-FFF2-40B4-BE49-F238E27FC236}">
                <a16:creationId xmlns="" xmlns:a16="http://schemas.microsoft.com/office/drawing/2014/main" id="{775A3BD3-165F-194E-472B-90F34F21D2AF}"/>
              </a:ext>
            </a:extLst>
          </p:cNvPr>
          <p:cNvSpPr>
            <a:spLocks noGrp="1"/>
          </p:cNvSpPr>
          <p:nvPr>
            <p:ph type="body" sz="quarter" idx="13"/>
          </p:nvPr>
        </p:nvSpPr>
        <p:spPr>
          <a:xfrm>
            <a:off x="733493" y="2898354"/>
            <a:ext cx="11021696" cy="8568952"/>
          </a:xfrm>
        </p:spPr>
        <p:txBody>
          <a:bodyPr>
            <a:normAutofit/>
          </a:bodyPr>
          <a:lstStyle/>
          <a:p>
            <a:pPr algn="just"/>
            <a:r>
              <a:rPr lang="ru-RU" sz="2000" i="1" dirty="0">
                <a:solidFill>
                  <a:schemeClr val="bg2"/>
                </a:solidFill>
              </a:rPr>
              <a:t>В целях сокращения загрязнения поверхностных и подземных вод с территории проектируемого объекта в период строительства необходимо выполнять ряд мероприятий:</a:t>
            </a:r>
          </a:p>
          <a:p>
            <a:pPr algn="just"/>
            <a:endParaRPr lang="ru-RU" sz="2000" i="1" dirty="0">
              <a:solidFill>
                <a:schemeClr val="tx2"/>
              </a:solidFill>
            </a:endParaRPr>
          </a:p>
          <a:p>
            <a:pPr marL="342900" indent="-342900" algn="just">
              <a:buFont typeface="Arial" panose="020B0604020202020204" pitchFamily="34" charset="0"/>
              <a:buChar char="•"/>
            </a:pPr>
            <a:r>
              <a:rPr lang="ru-RU" sz="2000" dirty="0"/>
              <a:t>проведение всех строительных работ исключительно в пределах границы землеотвода;</a:t>
            </a:r>
          </a:p>
          <a:p>
            <a:pPr marL="342900" indent="-342900" algn="just">
              <a:buFont typeface="Arial" panose="020B0604020202020204" pitchFamily="34" charset="0"/>
              <a:buChar char="•"/>
            </a:pPr>
            <a:r>
              <a:rPr lang="ru-RU" sz="2000" dirty="0"/>
              <a:t>заправка техники осуществляется на специально-отведенной площадке с твердым покрытием (покрытие из ж/б плит с </a:t>
            </a:r>
            <a:r>
              <a:rPr lang="ru-RU" sz="2000" dirty="0" err="1"/>
              <a:t>замоноличиванием</a:t>
            </a:r>
            <a:r>
              <a:rPr lang="ru-RU" sz="2000" dirty="0"/>
              <a:t> швов, оборудованной герметичным приямком для сбора стоков) над герметичным поддоном (пролив ГСМ на водосборную площадь и далее в поверхностные водные объекты исключен);</a:t>
            </a:r>
          </a:p>
          <a:p>
            <a:pPr marL="342900" indent="-342900" algn="just">
              <a:buFont typeface="Arial" panose="020B0604020202020204" pitchFamily="34" charset="0"/>
              <a:buChar char="•"/>
            </a:pPr>
            <a:r>
              <a:rPr lang="ru-RU" sz="2000" dirty="0"/>
              <a:t>запрещается производить мойку техники и оборудования в границах площадки, за исключением использования мойки колес на въезде;</a:t>
            </a:r>
          </a:p>
          <a:p>
            <a:pPr marL="342900" indent="-342900" algn="just">
              <a:buFont typeface="Arial" panose="020B0604020202020204" pitchFamily="34" charset="0"/>
              <a:buChar char="•"/>
            </a:pPr>
            <a:r>
              <a:rPr lang="ru-RU" sz="2000" dirty="0"/>
              <a:t>предотвращение поступления производственных, хозяйственно-бытовых сточных вод и поверхностного стока на рельеф местности;</a:t>
            </a:r>
          </a:p>
          <a:p>
            <a:pPr marL="342900" indent="-342900" algn="just">
              <a:buFont typeface="Arial" panose="020B0604020202020204" pitchFamily="34" charset="0"/>
              <a:buChar char="•"/>
            </a:pPr>
            <a:r>
              <a:rPr lang="ru-RU" sz="2000" dirty="0"/>
              <a:t>строгое соблюдение принятой схемы водоснабжения и водоотведения;</a:t>
            </a:r>
          </a:p>
          <a:p>
            <a:pPr marL="342900" indent="-342900" algn="just">
              <a:buFont typeface="Arial" panose="020B0604020202020204" pitchFamily="34" charset="0"/>
              <a:buChar char="•"/>
            </a:pPr>
            <a:r>
              <a:rPr lang="ru-RU" sz="2000" dirty="0"/>
              <a:t>своевременный вывоз и передача накопленных отходов специализированному предприятию, имеющему лицензию на сбор, использование, обезвреживание, транспортировку, размещение отходов I-IV классов опасности.</a:t>
            </a:r>
          </a:p>
          <a:p>
            <a:pPr marL="342900" indent="-342900" algn="just">
              <a:buFont typeface="Arial" panose="020B0604020202020204" pitchFamily="34" charset="0"/>
              <a:buChar char="•"/>
            </a:pPr>
            <a:r>
              <a:rPr lang="ru-RU" sz="2000" dirty="0"/>
              <a:t>После окончания проведения работ временные здания и сооружения, временные дороги демонтируются, территория благоустраивается.</a:t>
            </a:r>
          </a:p>
          <a:p>
            <a:pPr marL="342900" indent="-342900" algn="just">
              <a:buFont typeface="Arial" panose="020B0604020202020204" pitchFamily="34" charset="0"/>
              <a:buChar char="•"/>
            </a:pPr>
            <a:r>
              <a:rPr lang="ru-RU" sz="2000" dirty="0"/>
              <a:t>Принятые технологические решения и предусмотренные проектом водоохранные мероприятия позволят свести к минимуму загрязнение поверхностных и подземных водных объектов в период проведения строительных работ.</a:t>
            </a:r>
          </a:p>
        </p:txBody>
      </p:sp>
      <p:sp>
        <p:nvSpPr>
          <p:cNvPr id="8" name="TextBox 7">
            <a:extLst>
              <a:ext uri="{FF2B5EF4-FFF2-40B4-BE49-F238E27FC236}">
                <a16:creationId xmlns="" xmlns:a16="http://schemas.microsoft.com/office/drawing/2014/main" id="{7E7CD2BA-3AA3-8543-3E4E-8CC57AB0E0E4}"/>
              </a:ext>
            </a:extLst>
          </p:cNvPr>
          <p:cNvSpPr txBox="1"/>
          <p:nvPr/>
        </p:nvSpPr>
        <p:spPr>
          <a:xfrm>
            <a:off x="8704564" y="12893372"/>
            <a:ext cx="9170685" cy="153888"/>
          </a:xfrm>
          <a:prstGeom prst="rect">
            <a:avLst/>
          </a:prstGeom>
          <a:noFill/>
        </p:spPr>
        <p:txBody>
          <a:bodyPr wrap="square" lIns="0" tIns="0" rIns="0" bIns="0" rtlCol="0">
            <a:spAutoFit/>
          </a:bodyPr>
          <a:lstStyle/>
          <a:p>
            <a:r>
              <a:rPr lang="ru-RU" sz="1000" b="1" cap="all" dirty="0">
                <a:solidFill>
                  <a:schemeClr val="bg2"/>
                </a:solidFill>
              </a:rPr>
              <a:t>Оценка воздействия на поверхностные водные объекты и их водосборные площади </a:t>
            </a:r>
          </a:p>
        </p:txBody>
      </p:sp>
      <p:sp>
        <p:nvSpPr>
          <p:cNvPr id="5" name="Текст 2">
            <a:extLst>
              <a:ext uri="{FF2B5EF4-FFF2-40B4-BE49-F238E27FC236}">
                <a16:creationId xmlns="" xmlns:a16="http://schemas.microsoft.com/office/drawing/2014/main" id="{FFEB7A55-9625-D531-73EE-2A3009E9324B}"/>
              </a:ext>
            </a:extLst>
          </p:cNvPr>
          <p:cNvSpPr txBox="1">
            <a:spLocks/>
          </p:cNvSpPr>
          <p:nvPr/>
        </p:nvSpPr>
        <p:spPr>
          <a:xfrm>
            <a:off x="12394315" y="2911804"/>
            <a:ext cx="11246668" cy="6323254"/>
          </a:xfrm>
          <a:prstGeom prst="rect">
            <a:avLst/>
          </a:prstGeom>
        </p:spPr>
        <p:txBody>
          <a:bodyPr vert="horz" lIns="0" tIns="0" rIns="0" bIns="0" rtlCol="0">
            <a:normAutofit/>
          </a:bodyPr>
          <a:lstStyle>
            <a:lvl1pPr marL="0" indent="0" algn="l" defTabSz="914400" rtl="0" eaLnBrk="1" latinLnBrk="0" hangingPunct="1">
              <a:spcBef>
                <a:spcPts val="0"/>
              </a:spcBef>
              <a:buFont typeface="Arial" panose="020B0604020202020204" pitchFamily="34" charset="0"/>
              <a:buNone/>
              <a:defRPr sz="3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ru-RU" sz="2000" i="1" dirty="0">
                <a:solidFill>
                  <a:schemeClr val="bg2"/>
                </a:solidFill>
              </a:rPr>
              <a:t>В период эксплуатации объектов также предусмотрены ряд мероприятий:</a:t>
            </a:r>
          </a:p>
          <a:p>
            <a:pPr algn="just"/>
            <a:endParaRPr lang="ru-RU" sz="2000" i="1" dirty="0">
              <a:solidFill>
                <a:schemeClr val="tx2"/>
              </a:solidFill>
            </a:endParaRPr>
          </a:p>
          <a:p>
            <a:pPr marL="342900" indent="-342900" algn="just">
              <a:buFont typeface="Arial" panose="020B0604020202020204" pitchFamily="34" charset="0"/>
              <a:buChar char="•"/>
            </a:pPr>
            <a:r>
              <a:rPr lang="ru-RU" sz="2000" dirty="0"/>
              <a:t>предотвращение поступления производственных, хозяйственно-бытовых сточных вод и поверхностного стока на рельеф местности;</a:t>
            </a:r>
          </a:p>
          <a:p>
            <a:pPr marL="342900" indent="-342900" algn="just">
              <a:buFont typeface="Arial" panose="020B0604020202020204" pitchFamily="34" charset="0"/>
              <a:buChar char="•"/>
            </a:pPr>
            <a:r>
              <a:rPr lang="ru-RU" sz="2000" dirty="0"/>
              <a:t>строгое соблюдение принятой схемы водоснабжения и водоотведения;</a:t>
            </a:r>
          </a:p>
          <a:p>
            <a:pPr marL="342900" indent="-342900" algn="just">
              <a:buFont typeface="Arial" panose="020B0604020202020204" pitchFamily="34" charset="0"/>
              <a:buChar char="•"/>
            </a:pPr>
            <a:r>
              <a:rPr lang="ru-RU" sz="2000" dirty="0"/>
              <a:t>своевременный вывоз и передача накопленных отходов специализированному предприятию, имеющему лицензию на сбор, использование, обезвреживание, транспортировку, размещение отходов I-IV классов опасности.</a:t>
            </a:r>
          </a:p>
        </p:txBody>
      </p:sp>
      <p:cxnSp>
        <p:nvCxnSpPr>
          <p:cNvPr id="20" name="Прямая соединительная линия 19">
            <a:extLst>
              <a:ext uri="{FF2B5EF4-FFF2-40B4-BE49-F238E27FC236}">
                <a16:creationId xmlns="" xmlns:a16="http://schemas.microsoft.com/office/drawing/2014/main" id="{30C4AFDF-ABE0-B4A4-AE49-2BC02B4695BD}"/>
              </a:ext>
            </a:extLst>
          </p:cNvPr>
          <p:cNvCxnSpPr>
            <a:cxnSpLocks/>
          </p:cNvCxnSpPr>
          <p:nvPr/>
        </p:nvCxnSpPr>
        <p:spPr>
          <a:xfrm>
            <a:off x="12115229" y="2977620"/>
            <a:ext cx="0" cy="762559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47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228352B-ECB5-E002-993A-4F50FBB61225}"/>
            </a:ext>
          </a:extLst>
        </p:cNvPr>
        <p:cNvGrpSpPr/>
        <p:nvPr/>
      </p:nvGrpSpPr>
      <p:grpSpPr>
        <a:xfrm>
          <a:off x="0" y="0"/>
          <a:ext cx="0" cy="0"/>
          <a:chOff x="0" y="0"/>
          <a:chExt cx="0" cy="0"/>
        </a:xfrm>
      </p:grpSpPr>
      <p:sp>
        <p:nvSpPr>
          <p:cNvPr id="17" name="Нижний колонтитул 16">
            <a:extLst>
              <a:ext uri="{FF2B5EF4-FFF2-40B4-BE49-F238E27FC236}">
                <a16:creationId xmlns="" xmlns:a16="http://schemas.microsoft.com/office/drawing/2014/main" id="{4786FEAB-0B1F-749A-CC83-C9452A37C699}"/>
              </a:ext>
            </a:extLst>
          </p:cNvPr>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18" name="Номер слайда 17">
            <a:extLst>
              <a:ext uri="{FF2B5EF4-FFF2-40B4-BE49-F238E27FC236}">
                <a16:creationId xmlns="" xmlns:a16="http://schemas.microsoft.com/office/drawing/2014/main" id="{60EEACF8-DC2D-B815-2C6D-41093D5938EC}"/>
              </a:ext>
            </a:extLst>
          </p:cNvPr>
          <p:cNvSpPr>
            <a:spLocks noGrp="1"/>
          </p:cNvSpPr>
          <p:nvPr>
            <p:ph type="sldNum" sz="quarter" idx="12"/>
          </p:nvPr>
        </p:nvSpPr>
        <p:spPr/>
        <p:txBody>
          <a:bodyPr/>
          <a:lstStyle/>
          <a:p>
            <a:fld id="{6541C265-2E6C-46E0-BE69-B8FD4AAAE49D}" type="slidenum">
              <a:rPr lang="ru-RU" smtClean="0"/>
              <a:pPr/>
              <a:t>15</a:t>
            </a:fld>
            <a:endParaRPr lang="ru-RU" dirty="0"/>
          </a:p>
        </p:txBody>
      </p:sp>
      <p:sp>
        <p:nvSpPr>
          <p:cNvPr id="2" name="Заголовок 1">
            <a:extLst>
              <a:ext uri="{FF2B5EF4-FFF2-40B4-BE49-F238E27FC236}">
                <a16:creationId xmlns="" xmlns:a16="http://schemas.microsoft.com/office/drawing/2014/main" id="{7C62CF84-B5C4-F149-5C82-C67F12EB4213}"/>
              </a:ext>
            </a:extLst>
          </p:cNvPr>
          <p:cNvSpPr>
            <a:spLocks noGrp="1"/>
          </p:cNvSpPr>
          <p:nvPr>
            <p:ph type="ctrTitle"/>
          </p:nvPr>
        </p:nvSpPr>
        <p:spPr>
          <a:xfrm>
            <a:off x="1224489" y="2777801"/>
            <a:ext cx="22412019" cy="1403247"/>
          </a:xfrm>
        </p:spPr>
        <p:txBody>
          <a:bodyPr>
            <a:normAutofit/>
          </a:bodyPr>
          <a:lstStyle/>
          <a:p>
            <a:r>
              <a:rPr lang="ru-RU" dirty="0"/>
              <a:t>Оценка воздействия на растительный и животный мир </a:t>
            </a:r>
          </a:p>
        </p:txBody>
      </p:sp>
      <p:sp>
        <p:nvSpPr>
          <p:cNvPr id="3" name="Текст 2">
            <a:extLst>
              <a:ext uri="{FF2B5EF4-FFF2-40B4-BE49-F238E27FC236}">
                <a16:creationId xmlns="" xmlns:a16="http://schemas.microsoft.com/office/drawing/2014/main" id="{868F81EA-3508-9664-A9E9-B73000FB4CC6}"/>
              </a:ext>
            </a:extLst>
          </p:cNvPr>
          <p:cNvSpPr>
            <a:spLocks noGrp="1"/>
          </p:cNvSpPr>
          <p:nvPr>
            <p:ph type="body" sz="quarter" idx="13"/>
          </p:nvPr>
        </p:nvSpPr>
        <p:spPr>
          <a:xfrm>
            <a:off x="737964" y="3978474"/>
            <a:ext cx="22898544" cy="8619402"/>
          </a:xfrm>
        </p:spPr>
        <p:txBody>
          <a:bodyPr>
            <a:normAutofit lnSpcReduction="10000"/>
          </a:bodyPr>
          <a:lstStyle/>
          <a:p>
            <a:pPr algn="just"/>
            <a:r>
              <a:rPr lang="ru-RU" sz="2400" dirty="0"/>
              <a:t>Основными, ожидаемыми или вероятными, факторами негативного воздействия проектируемого объекта на растительный и животный мир в период строительства будут являться:</a:t>
            </a:r>
          </a:p>
          <a:p>
            <a:pPr algn="just"/>
            <a:endParaRPr lang="ru-RU" sz="2400" dirty="0"/>
          </a:p>
          <a:p>
            <a:pPr marL="342900" indent="-342900" algn="just">
              <a:buFont typeface="Arial" panose="020B0604020202020204" pitchFamily="34" charset="0"/>
              <a:buChar char="•"/>
            </a:pPr>
            <a:r>
              <a:rPr lang="ru-RU" sz="2400" dirty="0"/>
              <a:t>ведение земляных работ с нарушением сложившейся геологической среды;</a:t>
            </a:r>
          </a:p>
          <a:p>
            <a:pPr marL="342900" indent="-342900" algn="just">
              <a:buFont typeface="Arial" panose="020B0604020202020204" pitchFamily="34" charset="0"/>
              <a:buChar char="•"/>
            </a:pPr>
            <a:r>
              <a:rPr lang="ru-RU" sz="2400" dirty="0"/>
              <a:t>загрязнение (в т. ч. запыление) атмосферного воздуха выбросами загрязняющих веществ при ведении строительно-монтажных работ;</a:t>
            </a:r>
          </a:p>
          <a:p>
            <a:pPr marL="342900" indent="-342900" algn="just">
              <a:buFont typeface="Arial" panose="020B0604020202020204" pitchFamily="34" charset="0"/>
              <a:buChar char="•"/>
            </a:pPr>
            <a:r>
              <a:rPr lang="ru-RU" sz="2400" dirty="0"/>
              <a:t>возможные проливы ГСМ и ЛКМ, просыпания материалов, используемых в строительстве, которые  могут оказать </a:t>
            </a:r>
            <a:r>
              <a:rPr lang="ru-RU" sz="2400" dirty="0" err="1"/>
              <a:t>фитотоксическое</a:t>
            </a:r>
            <a:r>
              <a:rPr lang="ru-RU" sz="2400" dirty="0"/>
              <a:t> воздействие;</a:t>
            </a:r>
          </a:p>
          <a:p>
            <a:pPr marL="342900" indent="-342900" algn="just">
              <a:buFont typeface="Arial" panose="020B0604020202020204" pitchFamily="34" charset="0"/>
              <a:buChar char="•"/>
            </a:pPr>
            <a:r>
              <a:rPr lang="ru-RU" sz="2400" dirty="0"/>
              <a:t>фактор беспокойства за счет повышенной акустической нагрузки при работе машин и механизмов, присутствия людей на ранее не подвергавшейся существенному антропогенному вмешательству территории;</a:t>
            </a:r>
          </a:p>
          <a:p>
            <a:pPr marL="342900" indent="-342900" algn="just">
              <a:buFont typeface="Arial" panose="020B0604020202020204" pitchFamily="34" charset="0"/>
              <a:buChar char="•"/>
            </a:pPr>
            <a:r>
              <a:rPr lang="ru-RU" sz="2400" dirty="0"/>
              <a:t>возможные травмирование и гибель отдельных позвоночных видов объектов животного мира при попадании на территорию строительных работ и взаимодействие с работающими машинами и механизмами;</a:t>
            </a:r>
          </a:p>
          <a:p>
            <a:pPr marL="342900" indent="-342900" algn="just">
              <a:buFont typeface="Arial" panose="020B0604020202020204" pitchFamily="34" charset="0"/>
              <a:buChar char="•"/>
            </a:pPr>
            <a:r>
              <a:rPr lang="ru-RU" sz="2400" dirty="0"/>
              <a:t>гибель или создание дискомфортных условий для почвенных беспозвоночных, обитающих в слое почвы, находящемся на территории ведения земляных работ</a:t>
            </a:r>
          </a:p>
          <a:p>
            <a:pPr algn="just"/>
            <a:endParaRPr lang="ru-RU" sz="2400" dirty="0"/>
          </a:p>
          <a:p>
            <a:pPr algn="just"/>
            <a:r>
              <a:rPr lang="ru-RU" sz="2400" dirty="0"/>
              <a:t>Территория участков работ частично покрыта сорной растительностью, на которой встречаются преимущественно беспозвоночные, развивающиеся на сорных травянистых растениях.</a:t>
            </a:r>
          </a:p>
          <a:p>
            <a:pPr algn="just"/>
            <a:r>
              <a:rPr lang="ru-RU" sz="2400" dirty="0"/>
              <a:t>В результате проведения работ частично данные виды будут уничтожены. </a:t>
            </a:r>
          </a:p>
          <a:p>
            <a:pPr algn="just"/>
            <a:r>
              <a:rPr lang="ru-RU" sz="2400" dirty="0"/>
              <a:t>В дальнейшем предусматриваются работы по озеленению путем дополнения новым посадочным материалом (газонная трава), что создаст новый ареал обитания для беспозвоночных.</a:t>
            </a:r>
          </a:p>
          <a:p>
            <a:pPr algn="just"/>
            <a:r>
              <a:rPr lang="ru-RU" sz="2400" dirty="0">
                <a:solidFill>
                  <a:schemeClr val="bg2"/>
                </a:solidFill>
              </a:rPr>
              <a:t>В связи с непродолжительным проведением строительных работ, воздействие оценивается как умеренное.</a:t>
            </a:r>
          </a:p>
          <a:p>
            <a:pPr algn="just"/>
            <a:endParaRPr lang="ru-RU" sz="2400" dirty="0"/>
          </a:p>
          <a:p>
            <a:pPr algn="just"/>
            <a:endParaRPr lang="ru-RU" sz="2400" dirty="0">
              <a:solidFill>
                <a:schemeClr val="tx2"/>
              </a:solidFill>
            </a:endParaRPr>
          </a:p>
          <a:p>
            <a:pPr algn="just"/>
            <a:r>
              <a:rPr lang="ru-RU" sz="2400" dirty="0">
                <a:solidFill>
                  <a:schemeClr val="bg2"/>
                </a:solidFill>
              </a:rPr>
              <a:t>Учитывая выполнение санитарно-экологических требований по не превышению ПДК загрязняющих веществ в приземном слое атмосферы и тот факт, что наличие редких и ценных пород растительности минимизировано, а также нахождение крупных и редких видов животных недопустимо воздействие на растительный и животный  мир стадии эксплуатации  можно охарактеризовать  как допустимое.</a:t>
            </a:r>
          </a:p>
        </p:txBody>
      </p:sp>
      <p:sp>
        <p:nvSpPr>
          <p:cNvPr id="8" name="TextBox 7">
            <a:extLst>
              <a:ext uri="{FF2B5EF4-FFF2-40B4-BE49-F238E27FC236}">
                <a16:creationId xmlns="" xmlns:a16="http://schemas.microsoft.com/office/drawing/2014/main" id="{F76D1C0E-762A-FD74-CCE1-F1E42A18280E}"/>
              </a:ext>
            </a:extLst>
          </p:cNvPr>
          <p:cNvSpPr txBox="1"/>
          <p:nvPr/>
        </p:nvSpPr>
        <p:spPr>
          <a:xfrm>
            <a:off x="8704564" y="12893372"/>
            <a:ext cx="9170685" cy="157466"/>
          </a:xfrm>
          <a:prstGeom prst="rect">
            <a:avLst/>
          </a:prstGeom>
          <a:noFill/>
        </p:spPr>
        <p:txBody>
          <a:bodyPr wrap="square" lIns="0" tIns="0" rIns="0" bIns="0" rtlCol="0">
            <a:spAutoFit/>
          </a:bodyPr>
          <a:lstStyle/>
          <a:p>
            <a:r>
              <a:rPr lang="ru-RU" sz="1000" b="1" cap="all" dirty="0">
                <a:solidFill>
                  <a:schemeClr val="bg2"/>
                </a:solidFill>
              </a:rPr>
              <a:t>Оценка воздействия на растительный и животный мир </a:t>
            </a:r>
          </a:p>
        </p:txBody>
      </p:sp>
    </p:spTree>
    <p:extLst>
      <p:ext uri="{BB962C8B-B14F-4D97-AF65-F5344CB8AC3E}">
        <p14:creationId xmlns:p14="http://schemas.microsoft.com/office/powerpoint/2010/main" val="3114205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848ED0-F0E3-9829-AE6B-ADE981424ACB}"/>
            </a:ext>
          </a:extLst>
        </p:cNvPr>
        <p:cNvGrpSpPr/>
        <p:nvPr/>
      </p:nvGrpSpPr>
      <p:grpSpPr>
        <a:xfrm>
          <a:off x="0" y="0"/>
          <a:ext cx="0" cy="0"/>
          <a:chOff x="0" y="0"/>
          <a:chExt cx="0" cy="0"/>
        </a:xfrm>
      </p:grpSpPr>
      <p:sp>
        <p:nvSpPr>
          <p:cNvPr id="17" name="Нижний колонтитул 16">
            <a:extLst>
              <a:ext uri="{FF2B5EF4-FFF2-40B4-BE49-F238E27FC236}">
                <a16:creationId xmlns="" xmlns:a16="http://schemas.microsoft.com/office/drawing/2014/main" id="{BB0EE240-9FFC-0237-0CFC-805BD1B4A655}"/>
              </a:ext>
            </a:extLst>
          </p:cNvPr>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18" name="Номер слайда 17">
            <a:extLst>
              <a:ext uri="{FF2B5EF4-FFF2-40B4-BE49-F238E27FC236}">
                <a16:creationId xmlns="" xmlns:a16="http://schemas.microsoft.com/office/drawing/2014/main" id="{FDA812A9-1B32-3026-1AC1-B7D6FC140317}"/>
              </a:ext>
            </a:extLst>
          </p:cNvPr>
          <p:cNvSpPr>
            <a:spLocks noGrp="1"/>
          </p:cNvSpPr>
          <p:nvPr>
            <p:ph type="sldNum" sz="quarter" idx="12"/>
          </p:nvPr>
        </p:nvSpPr>
        <p:spPr/>
        <p:txBody>
          <a:bodyPr/>
          <a:lstStyle/>
          <a:p>
            <a:fld id="{6541C265-2E6C-46E0-BE69-B8FD4AAAE49D}" type="slidenum">
              <a:rPr lang="ru-RU" smtClean="0"/>
              <a:pPr/>
              <a:t>16</a:t>
            </a:fld>
            <a:endParaRPr lang="ru-RU" dirty="0"/>
          </a:p>
        </p:txBody>
      </p:sp>
      <p:sp>
        <p:nvSpPr>
          <p:cNvPr id="2" name="Заголовок 1">
            <a:extLst>
              <a:ext uri="{FF2B5EF4-FFF2-40B4-BE49-F238E27FC236}">
                <a16:creationId xmlns="" xmlns:a16="http://schemas.microsoft.com/office/drawing/2014/main" id="{19C03093-1E2D-7C11-8A29-097B45A49899}"/>
              </a:ext>
            </a:extLst>
          </p:cNvPr>
          <p:cNvSpPr>
            <a:spLocks noGrp="1"/>
          </p:cNvSpPr>
          <p:nvPr>
            <p:ph type="ctrTitle"/>
          </p:nvPr>
        </p:nvSpPr>
        <p:spPr>
          <a:xfrm>
            <a:off x="233909" y="2106267"/>
            <a:ext cx="23978664" cy="576064"/>
          </a:xfrm>
        </p:spPr>
        <p:txBody>
          <a:bodyPr>
            <a:noAutofit/>
          </a:bodyPr>
          <a:lstStyle/>
          <a:p>
            <a:pPr algn="ctr"/>
            <a:r>
              <a:rPr lang="ru-RU" sz="3200" dirty="0"/>
              <a:t>Мероприятия по охране растительного и животного мира </a:t>
            </a:r>
          </a:p>
        </p:txBody>
      </p:sp>
      <p:sp>
        <p:nvSpPr>
          <p:cNvPr id="3" name="Текст 2">
            <a:extLst>
              <a:ext uri="{FF2B5EF4-FFF2-40B4-BE49-F238E27FC236}">
                <a16:creationId xmlns="" xmlns:a16="http://schemas.microsoft.com/office/drawing/2014/main" id="{B12B8B28-AD11-2872-D191-9FE8FD136A12}"/>
              </a:ext>
            </a:extLst>
          </p:cNvPr>
          <p:cNvSpPr>
            <a:spLocks noGrp="1"/>
          </p:cNvSpPr>
          <p:nvPr>
            <p:ph type="body" sz="quarter" idx="13"/>
          </p:nvPr>
        </p:nvSpPr>
        <p:spPr>
          <a:xfrm>
            <a:off x="733493" y="2898354"/>
            <a:ext cx="11021696" cy="9699522"/>
          </a:xfrm>
        </p:spPr>
        <p:txBody>
          <a:bodyPr>
            <a:normAutofit/>
          </a:bodyPr>
          <a:lstStyle/>
          <a:p>
            <a:pPr algn="just"/>
            <a:r>
              <a:rPr lang="ru-RU" sz="2000" i="1" dirty="0">
                <a:solidFill>
                  <a:schemeClr val="bg2"/>
                </a:solidFill>
              </a:rPr>
              <a:t>Для снижения воздействия на объекты растительного и животного мира на территории и зоны влияния объекта в период строительства будут реализованы следующие мероприятия:</a:t>
            </a:r>
          </a:p>
          <a:p>
            <a:pPr algn="just"/>
            <a:endParaRPr lang="ru-RU" sz="2000" i="1" dirty="0">
              <a:solidFill>
                <a:schemeClr val="tx2"/>
              </a:solidFill>
            </a:endParaRPr>
          </a:p>
          <a:p>
            <a:pPr marL="342900" indent="-342900" algn="just">
              <a:buFont typeface="Arial" panose="020B0604020202020204" pitchFamily="34" charset="0"/>
              <a:buChar char="•"/>
            </a:pPr>
            <a:r>
              <a:rPr lang="ru-RU" sz="2000" dirty="0"/>
              <a:t>производство строительно-монтажных работ строго на территории стройплощадки;</a:t>
            </a:r>
          </a:p>
          <a:p>
            <a:pPr marL="342900" indent="-342900" algn="just">
              <a:buFont typeface="Arial" panose="020B0604020202020204" pitchFamily="34" charset="0"/>
              <a:buChar char="•"/>
            </a:pPr>
            <a:r>
              <a:rPr lang="ru-RU" sz="2000" dirty="0"/>
              <a:t>ограждение территории строительной площадки и территории объекта, препятствующего проникновению животных на территорию проведения работ;</a:t>
            </a:r>
          </a:p>
          <a:p>
            <a:pPr marL="342900" indent="-342900" algn="just">
              <a:buFont typeface="Arial" panose="020B0604020202020204" pitchFamily="34" charset="0"/>
              <a:buChar char="•"/>
            </a:pPr>
            <a:r>
              <a:rPr lang="ru-RU" sz="2000" dirty="0"/>
              <a:t>движение транспортных средств по специально оборудованным проездам и дорогам;</a:t>
            </a:r>
          </a:p>
          <a:p>
            <a:pPr marL="342900" indent="-342900" algn="just">
              <a:buFont typeface="Arial" panose="020B0604020202020204" pitchFamily="34" charset="0"/>
              <a:buChar char="•"/>
            </a:pPr>
            <a:r>
              <a:rPr lang="ru-RU" sz="2000" dirty="0"/>
              <a:t>применение исправных строительных машин и механизмов;</a:t>
            </a:r>
          </a:p>
          <a:p>
            <a:pPr marL="342900" indent="-342900" algn="just">
              <a:buFont typeface="Arial" panose="020B0604020202020204" pitchFamily="34" charset="0"/>
              <a:buChar char="•"/>
            </a:pPr>
            <a:r>
              <a:rPr lang="ru-RU" sz="2000" dirty="0"/>
              <a:t>своевременный вывоз и передача накопленных отходов специализированному предприятию, имеющему лицензию на сбор, использование, обезвреживание, транспортировку, размещение отходов I-IV классов опасности;</a:t>
            </a:r>
          </a:p>
          <a:p>
            <a:pPr marL="342900" indent="-342900" algn="just">
              <a:buFont typeface="Arial" panose="020B0604020202020204" pitchFamily="34" charset="0"/>
              <a:buChar char="•"/>
            </a:pPr>
            <a:r>
              <a:rPr lang="ru-RU" sz="2000" dirty="0"/>
              <a:t>снижение уровня шума при работе строительной техники и оборудования;</a:t>
            </a:r>
          </a:p>
          <a:p>
            <a:pPr marL="342900" indent="-342900" algn="just">
              <a:buFont typeface="Arial" panose="020B0604020202020204" pitchFamily="34" charset="0"/>
              <a:buChar char="•"/>
            </a:pPr>
            <a:r>
              <a:rPr lang="ru-RU" sz="2000" dirty="0"/>
              <a:t>обучение персонала правилам экологической и пожарной безопасности;</a:t>
            </a:r>
          </a:p>
          <a:p>
            <a:pPr marL="342900" indent="-342900" algn="just">
              <a:buFont typeface="Arial" panose="020B0604020202020204" pitchFamily="34" charset="0"/>
              <a:buChar char="•"/>
            </a:pPr>
            <a:r>
              <a:rPr lang="ru-RU" sz="2000" dirty="0"/>
              <a:t>применение материалов, не оказывающих вредного воздействия на флору и фауну;</a:t>
            </a:r>
          </a:p>
          <a:p>
            <a:pPr marL="342900" indent="-342900" algn="just">
              <a:buFont typeface="Arial" panose="020B0604020202020204" pitchFamily="34" charset="0"/>
              <a:buChar char="•"/>
            </a:pPr>
            <a:r>
              <a:rPr lang="ru-RU" sz="2000" dirty="0"/>
              <a:t>организация специально оборудованных мест хранения отходов производства и потребления с закрытыми контейнерами, а также их своевременный вывоз;</a:t>
            </a:r>
          </a:p>
          <a:p>
            <a:pPr marL="342900" indent="-342900" algn="just">
              <a:buFont typeface="Arial" panose="020B0604020202020204" pitchFamily="34" charset="0"/>
              <a:buChar char="•"/>
            </a:pPr>
            <a:r>
              <a:rPr lang="ru-RU" sz="2000" dirty="0"/>
              <a:t>запрет на разведение костров на территории проектируемого объекта и прилегающих территориях;</a:t>
            </a:r>
          </a:p>
          <a:p>
            <a:pPr marL="342900" indent="-342900" algn="just">
              <a:buFont typeface="Arial" panose="020B0604020202020204" pitchFamily="34" charset="0"/>
              <a:buChar char="•"/>
            </a:pPr>
            <a:r>
              <a:rPr lang="ru-RU" sz="2000" dirty="0"/>
              <a:t>недопущение сжигания отходов и остатков материалов на территории проектируемого объекта;</a:t>
            </a:r>
          </a:p>
          <a:p>
            <a:pPr marL="342900" indent="-342900" algn="just">
              <a:buFont typeface="Arial" panose="020B0604020202020204" pitchFamily="34" charset="0"/>
              <a:buChar char="•"/>
            </a:pPr>
            <a:r>
              <a:rPr lang="ru-RU" sz="2000" dirty="0"/>
              <a:t>перевозка реагентов и пылящих материалов в специальной таре;</a:t>
            </a:r>
          </a:p>
          <a:p>
            <a:pPr marL="342900" indent="-342900" algn="just">
              <a:buFont typeface="Arial" panose="020B0604020202020204" pitchFamily="34" charset="0"/>
              <a:buChar char="•"/>
            </a:pPr>
            <a:r>
              <a:rPr lang="ru-RU" sz="2000" dirty="0"/>
              <a:t>запрет сброса на рельеф всех образующихся сточных и ливневых вод;- благоустройство и озеленение территории по окончанию строительных работ;</a:t>
            </a:r>
          </a:p>
          <a:p>
            <a:pPr marL="342900" indent="-342900" algn="just">
              <a:buFont typeface="Arial" panose="020B0604020202020204" pitchFamily="34" charset="0"/>
              <a:buChar char="•"/>
            </a:pPr>
            <a:r>
              <a:rPr lang="ru-RU" sz="2000" dirty="0"/>
              <a:t>организация просветительской работы с персоналом и подготовка инструкций, в том числе установления порядка действий персонала при обнаружении Краснокнижных растений и животных на территории площадки и в зоне воздействия.</a:t>
            </a:r>
          </a:p>
        </p:txBody>
      </p:sp>
      <p:sp>
        <p:nvSpPr>
          <p:cNvPr id="8" name="TextBox 7">
            <a:extLst>
              <a:ext uri="{FF2B5EF4-FFF2-40B4-BE49-F238E27FC236}">
                <a16:creationId xmlns="" xmlns:a16="http://schemas.microsoft.com/office/drawing/2014/main" id="{6843F5C9-EB28-7E66-4970-E71B58A2232E}"/>
              </a:ext>
            </a:extLst>
          </p:cNvPr>
          <p:cNvSpPr txBox="1"/>
          <p:nvPr/>
        </p:nvSpPr>
        <p:spPr>
          <a:xfrm>
            <a:off x="8704564" y="12893372"/>
            <a:ext cx="9170685" cy="153888"/>
          </a:xfrm>
          <a:prstGeom prst="rect">
            <a:avLst/>
          </a:prstGeom>
          <a:noFill/>
        </p:spPr>
        <p:txBody>
          <a:bodyPr wrap="square" lIns="0" tIns="0" rIns="0" bIns="0" rtlCol="0">
            <a:spAutoFit/>
          </a:bodyPr>
          <a:lstStyle/>
          <a:p>
            <a:r>
              <a:rPr lang="ru-RU" sz="1000" b="1" cap="all" dirty="0">
                <a:solidFill>
                  <a:schemeClr val="bg2"/>
                </a:solidFill>
              </a:rPr>
              <a:t>Оценка воздействия на растительный и животный мир </a:t>
            </a:r>
          </a:p>
        </p:txBody>
      </p:sp>
      <p:sp>
        <p:nvSpPr>
          <p:cNvPr id="5" name="Текст 2">
            <a:extLst>
              <a:ext uri="{FF2B5EF4-FFF2-40B4-BE49-F238E27FC236}">
                <a16:creationId xmlns="" xmlns:a16="http://schemas.microsoft.com/office/drawing/2014/main" id="{4DCFB6BE-CCC9-71C0-62BA-8F75FCAACAB2}"/>
              </a:ext>
            </a:extLst>
          </p:cNvPr>
          <p:cNvSpPr txBox="1">
            <a:spLocks/>
          </p:cNvSpPr>
          <p:nvPr/>
        </p:nvSpPr>
        <p:spPr>
          <a:xfrm>
            <a:off x="12394315" y="2911804"/>
            <a:ext cx="11246668" cy="6323254"/>
          </a:xfrm>
          <a:prstGeom prst="rect">
            <a:avLst/>
          </a:prstGeom>
        </p:spPr>
        <p:txBody>
          <a:bodyPr vert="horz" lIns="0" tIns="0" rIns="0" bIns="0" rtlCol="0">
            <a:normAutofit/>
          </a:bodyPr>
          <a:lstStyle>
            <a:lvl1pPr marL="0" indent="0" algn="l" defTabSz="914400" rtl="0" eaLnBrk="1" latinLnBrk="0" hangingPunct="1">
              <a:spcBef>
                <a:spcPts val="0"/>
              </a:spcBef>
              <a:buFont typeface="Arial" panose="020B0604020202020204" pitchFamily="34" charset="0"/>
              <a:buNone/>
              <a:defRPr sz="3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ru-RU" sz="2000" i="1" dirty="0">
                <a:solidFill>
                  <a:schemeClr val="bg2"/>
                </a:solidFill>
              </a:rPr>
              <a:t>Для снижения воздействия на объекты растительного и животного мира на территории и зоны влияния объекта в период эксплуатации будут реализованы следующие мероприятия:</a:t>
            </a:r>
          </a:p>
          <a:p>
            <a:pPr algn="just"/>
            <a:endParaRPr lang="ru-RU" sz="2000" i="1" dirty="0">
              <a:solidFill>
                <a:schemeClr val="tx2"/>
              </a:solidFill>
            </a:endParaRPr>
          </a:p>
          <a:p>
            <a:pPr marL="342900" indent="-342900" algn="just">
              <a:buFont typeface="Arial" panose="020B0604020202020204" pitchFamily="34" charset="0"/>
              <a:buChar char="•"/>
            </a:pPr>
            <a:r>
              <a:rPr lang="ru-RU" sz="2000" dirty="0"/>
              <a:t>соблюдение технологии эксплуатации объекта, предусмотренной проектом;</a:t>
            </a:r>
          </a:p>
          <a:p>
            <a:pPr marL="342900" indent="-342900" algn="just">
              <a:buFont typeface="Arial" panose="020B0604020202020204" pitchFamily="34" charset="0"/>
              <a:buChar char="•"/>
            </a:pPr>
            <a:r>
              <a:rPr lang="ru-RU" sz="2000" dirty="0"/>
              <a:t>движением автотранспорта строго в пределах землеотвода; </a:t>
            </a:r>
          </a:p>
          <a:p>
            <a:pPr marL="342900" indent="-342900" algn="just">
              <a:buFont typeface="Arial" panose="020B0604020202020204" pitchFamily="34" charset="0"/>
              <a:buChar char="•"/>
            </a:pPr>
            <a:r>
              <a:rPr lang="ru-RU" sz="2000" dirty="0"/>
              <a:t>поддержанием в рабочем состоянии всех инженерных сооружений; </a:t>
            </a:r>
          </a:p>
          <a:p>
            <a:pPr marL="342900" indent="-342900" algn="just">
              <a:buFont typeface="Arial" panose="020B0604020202020204" pitchFamily="34" charset="0"/>
              <a:buChar char="•"/>
            </a:pPr>
            <a:r>
              <a:rPr lang="ru-RU" sz="2000" dirty="0"/>
              <a:t>соблюдение правил пожарной безопасности;</a:t>
            </a:r>
          </a:p>
          <a:p>
            <a:pPr marL="342900" indent="-342900" algn="just">
              <a:buFont typeface="Arial" panose="020B0604020202020204" pitchFamily="34" charset="0"/>
              <a:buChar char="•"/>
            </a:pPr>
            <a:r>
              <a:rPr lang="ru-RU" sz="2000" dirty="0"/>
              <a:t>соблюдение принятой системы водопотребления и водоотведения;</a:t>
            </a:r>
          </a:p>
          <a:p>
            <a:pPr marL="342900" indent="-342900" algn="just">
              <a:buFont typeface="Arial" panose="020B0604020202020204" pitchFamily="34" charset="0"/>
              <a:buChar char="•"/>
            </a:pPr>
            <a:r>
              <a:rPr lang="ru-RU" sz="2000" dirty="0"/>
              <a:t>соблюдение принятой схемы обращения с отходами, наличие крышек на контейнерах;</a:t>
            </a:r>
          </a:p>
          <a:p>
            <a:pPr marL="342900" indent="-342900" algn="just">
              <a:buFont typeface="Arial" panose="020B0604020202020204" pitchFamily="34" charset="0"/>
              <a:buChar char="•"/>
            </a:pPr>
            <a:r>
              <a:rPr lang="ru-RU" sz="2000" dirty="0"/>
              <a:t>контроль за технологическим состоянием задействованной техники, для минимизации шумового воздействия;</a:t>
            </a:r>
          </a:p>
          <a:p>
            <a:pPr marL="342900" indent="-342900" algn="just">
              <a:buFont typeface="Arial" panose="020B0604020202020204" pitchFamily="34" charset="0"/>
              <a:buChar char="•"/>
            </a:pPr>
            <a:r>
              <a:rPr lang="ru-RU" sz="2000" dirty="0"/>
              <a:t>конструктивные решения и защитные устройства, предотвращающие попадание животных под транспортные средства и в работающие механизмы;</a:t>
            </a:r>
          </a:p>
          <a:p>
            <a:pPr marL="342900" indent="-342900" algn="just">
              <a:buFont typeface="Arial" panose="020B0604020202020204" pitchFamily="34" charset="0"/>
              <a:buChar char="•"/>
            </a:pPr>
            <a:r>
              <a:rPr lang="ru-RU" sz="2000" dirty="0"/>
              <a:t>организация просветительской работы с персоналом и подготовка инструкций, в том числе установления порядка действий персонала при обнаружении Краснокнижных растений и животных на территории площадки и в зоне воздействия.</a:t>
            </a:r>
          </a:p>
        </p:txBody>
      </p:sp>
      <p:cxnSp>
        <p:nvCxnSpPr>
          <p:cNvPr id="20" name="Прямая соединительная линия 19">
            <a:extLst>
              <a:ext uri="{FF2B5EF4-FFF2-40B4-BE49-F238E27FC236}">
                <a16:creationId xmlns="" xmlns:a16="http://schemas.microsoft.com/office/drawing/2014/main" id="{4E1084EF-7680-A13A-3955-44131D3F2CE5}"/>
              </a:ext>
            </a:extLst>
          </p:cNvPr>
          <p:cNvCxnSpPr>
            <a:cxnSpLocks/>
          </p:cNvCxnSpPr>
          <p:nvPr/>
        </p:nvCxnSpPr>
        <p:spPr>
          <a:xfrm>
            <a:off x="12115229" y="2977620"/>
            <a:ext cx="72008" cy="820165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072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DEAFE94-0F2A-1D46-2352-1D9265B75014}"/>
            </a:ext>
          </a:extLst>
        </p:cNvPr>
        <p:cNvGrpSpPr/>
        <p:nvPr/>
      </p:nvGrpSpPr>
      <p:grpSpPr>
        <a:xfrm>
          <a:off x="0" y="0"/>
          <a:ext cx="0" cy="0"/>
          <a:chOff x="0" y="0"/>
          <a:chExt cx="0" cy="0"/>
        </a:xfrm>
      </p:grpSpPr>
      <p:sp>
        <p:nvSpPr>
          <p:cNvPr id="17" name="Нижний колонтитул 16">
            <a:extLst>
              <a:ext uri="{FF2B5EF4-FFF2-40B4-BE49-F238E27FC236}">
                <a16:creationId xmlns="" xmlns:a16="http://schemas.microsoft.com/office/drawing/2014/main" id="{A9A541C3-2DCE-5BFD-ABA3-EFB3D5B5D0D4}"/>
              </a:ext>
            </a:extLst>
          </p:cNvPr>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18" name="Номер слайда 17">
            <a:extLst>
              <a:ext uri="{FF2B5EF4-FFF2-40B4-BE49-F238E27FC236}">
                <a16:creationId xmlns="" xmlns:a16="http://schemas.microsoft.com/office/drawing/2014/main" id="{94EE32F9-1F1C-6C5E-5BA8-2FAD411AFDA8}"/>
              </a:ext>
            </a:extLst>
          </p:cNvPr>
          <p:cNvSpPr>
            <a:spLocks noGrp="1"/>
          </p:cNvSpPr>
          <p:nvPr>
            <p:ph type="sldNum" sz="quarter" idx="12"/>
          </p:nvPr>
        </p:nvSpPr>
        <p:spPr/>
        <p:txBody>
          <a:bodyPr/>
          <a:lstStyle/>
          <a:p>
            <a:fld id="{6541C265-2E6C-46E0-BE69-B8FD4AAAE49D}" type="slidenum">
              <a:rPr lang="ru-RU" smtClean="0"/>
              <a:pPr/>
              <a:t>17</a:t>
            </a:fld>
            <a:endParaRPr lang="ru-RU" dirty="0"/>
          </a:p>
        </p:txBody>
      </p:sp>
      <p:sp>
        <p:nvSpPr>
          <p:cNvPr id="2" name="Заголовок 1">
            <a:extLst>
              <a:ext uri="{FF2B5EF4-FFF2-40B4-BE49-F238E27FC236}">
                <a16:creationId xmlns="" xmlns:a16="http://schemas.microsoft.com/office/drawing/2014/main" id="{4AF4326C-CFA4-1733-6C10-8BD5F2E86A00}"/>
              </a:ext>
            </a:extLst>
          </p:cNvPr>
          <p:cNvSpPr>
            <a:spLocks noGrp="1"/>
          </p:cNvSpPr>
          <p:nvPr>
            <p:ph type="ctrTitle"/>
          </p:nvPr>
        </p:nvSpPr>
        <p:spPr>
          <a:xfrm>
            <a:off x="1224489" y="2777801"/>
            <a:ext cx="22412019" cy="1403247"/>
          </a:xfrm>
        </p:spPr>
        <p:txBody>
          <a:bodyPr>
            <a:normAutofit/>
          </a:bodyPr>
          <a:lstStyle/>
          <a:p>
            <a:r>
              <a:rPr lang="ru-RU" dirty="0"/>
              <a:t>Обращение с отходами производства и потребления</a:t>
            </a:r>
          </a:p>
        </p:txBody>
      </p:sp>
      <p:sp>
        <p:nvSpPr>
          <p:cNvPr id="3" name="Текст 2">
            <a:extLst>
              <a:ext uri="{FF2B5EF4-FFF2-40B4-BE49-F238E27FC236}">
                <a16:creationId xmlns="" xmlns:a16="http://schemas.microsoft.com/office/drawing/2014/main" id="{4B0AD054-90F7-51F1-AE1C-F9D4B4803DAB}"/>
              </a:ext>
            </a:extLst>
          </p:cNvPr>
          <p:cNvSpPr>
            <a:spLocks noGrp="1"/>
          </p:cNvSpPr>
          <p:nvPr>
            <p:ph type="body" sz="quarter" idx="13"/>
          </p:nvPr>
        </p:nvSpPr>
        <p:spPr>
          <a:xfrm>
            <a:off x="737964" y="3978474"/>
            <a:ext cx="22898544" cy="8619402"/>
          </a:xfrm>
        </p:spPr>
        <p:txBody>
          <a:bodyPr>
            <a:normAutofit/>
          </a:bodyPr>
          <a:lstStyle/>
          <a:p>
            <a:pPr algn="just"/>
            <a:r>
              <a:rPr lang="ru-RU" sz="2400" dirty="0"/>
              <a:t>При строительстве объектов образуются следующие виды объектов: отходы (осадки) из выгребных ям; обтирочный материал, загрязненный нефтепродуктами (содержание менее 15%); спецодежда из хлопчатобумажного и смешанных волокон; светодиодные лампы, утратившие потребительские свойства; обувь кожаная рабочая, утратившая потребительские свойства; инструменты лакокрасочные (кисти, валики), загрязненные лакокрасочными материалами (в количестве менее 5%); смет с территории предприятия малоопасный; шлак сварочный; респираторы фильтрующие текстильные, утратившие потребительские свойства; каски защитные пластмассовые, утратившие потребительские свойства; пищевые отходы кухонь и организаций общественного питания несортированные; остатки и огарки стальных сварочных электродов; отходы цемента в кусковой форме.</a:t>
            </a:r>
          </a:p>
          <a:p>
            <a:pPr algn="just"/>
            <a:endParaRPr lang="ru-RU" sz="2400" dirty="0"/>
          </a:p>
          <a:p>
            <a:pPr algn="just"/>
            <a:r>
              <a:rPr lang="ru-RU" sz="2400" dirty="0"/>
              <a:t>На каждой строительной площадке размещаются  1 контейнер для строительных отходов и 2 контейнера по 0,75 м3 </a:t>
            </a:r>
          </a:p>
          <a:p>
            <a:pPr algn="just"/>
            <a:endParaRPr lang="ru-RU" sz="2400" dirty="0"/>
          </a:p>
          <a:p>
            <a:pPr algn="just"/>
            <a:r>
              <a:rPr lang="ru-RU" sz="2400" dirty="0"/>
              <a:t>На этапе эксплуатации образуются следующие виды отходов: обтирочный материал, загрязненный нефтепродуктами (содержание менее 15%); спецодежда из хлопчатобумажного и смешанных волокон; светильники со светодиодными элементами в сборе, утратившие потребительские свойства; обувь кожаная рабочая, утратившая потребительские свойства; смет с территории предприятия малоопасный; респираторы фильтрующие текстильные, утратившие потребительские свойства.</a:t>
            </a:r>
          </a:p>
          <a:p>
            <a:pPr algn="just"/>
            <a:endParaRPr lang="ru-RU" sz="2400" dirty="0"/>
          </a:p>
          <a:p>
            <a:pPr algn="just"/>
            <a:r>
              <a:rPr lang="ru-RU" sz="2400" dirty="0"/>
              <a:t>Рядом с корпусом «</a:t>
            </a:r>
            <a:r>
              <a:rPr lang="ru-RU" sz="2400" dirty="0" err="1"/>
              <a:t>Племферма</a:t>
            </a:r>
            <a:r>
              <a:rPr lang="ru-RU" sz="2400" dirty="0"/>
              <a:t>» размещен 1 контейнер 0,75 м3</a:t>
            </a:r>
          </a:p>
          <a:p>
            <a:pPr algn="just"/>
            <a:r>
              <a:rPr lang="ru-RU" sz="2400" dirty="0"/>
              <a:t> </a:t>
            </a:r>
          </a:p>
          <a:p>
            <a:pPr algn="just"/>
            <a:r>
              <a:rPr lang="ru-RU" sz="2400" dirty="0">
                <a:solidFill>
                  <a:schemeClr val="bg2"/>
                </a:solidFill>
              </a:rPr>
              <a:t>Все отходы, образующиеся как на этапе строительства, так и на этапе эксплуатации передаются организациям, имеющим лицензию на сбор, транспортирование, утилизацию и обезвреживание отходов I-IV  класса опасности.</a:t>
            </a:r>
          </a:p>
          <a:p>
            <a:pPr algn="just"/>
            <a:endParaRPr lang="ru-RU" sz="2400" dirty="0">
              <a:solidFill>
                <a:schemeClr val="tx2"/>
              </a:solidFill>
            </a:endParaRPr>
          </a:p>
          <a:p>
            <a:pPr algn="just"/>
            <a:r>
              <a:rPr lang="ru-RU" sz="2400" dirty="0">
                <a:solidFill>
                  <a:schemeClr val="bg2"/>
                </a:solidFill>
              </a:rPr>
              <a:t>Вещества, образуемые от деятельности животных являются побочной продукцией животноводства.</a:t>
            </a:r>
          </a:p>
        </p:txBody>
      </p:sp>
      <p:sp>
        <p:nvSpPr>
          <p:cNvPr id="8" name="TextBox 7">
            <a:extLst>
              <a:ext uri="{FF2B5EF4-FFF2-40B4-BE49-F238E27FC236}">
                <a16:creationId xmlns="" xmlns:a16="http://schemas.microsoft.com/office/drawing/2014/main" id="{B9EF86FF-AD8D-7028-1FEB-EAF84B13C271}"/>
              </a:ext>
            </a:extLst>
          </p:cNvPr>
          <p:cNvSpPr txBox="1"/>
          <p:nvPr/>
        </p:nvSpPr>
        <p:spPr>
          <a:xfrm>
            <a:off x="8704564" y="12893372"/>
            <a:ext cx="9170685" cy="157466"/>
          </a:xfrm>
          <a:prstGeom prst="rect">
            <a:avLst/>
          </a:prstGeom>
          <a:noFill/>
        </p:spPr>
        <p:txBody>
          <a:bodyPr wrap="square" lIns="0" tIns="0" rIns="0" bIns="0" rtlCol="0">
            <a:spAutoFit/>
          </a:bodyPr>
          <a:lstStyle/>
          <a:p>
            <a:r>
              <a:rPr lang="ru-RU" sz="1000" b="1" cap="all" dirty="0">
                <a:solidFill>
                  <a:schemeClr val="bg2"/>
                </a:solidFill>
              </a:rPr>
              <a:t>Обращение с отходами производства и потребления</a:t>
            </a:r>
          </a:p>
        </p:txBody>
      </p:sp>
    </p:spTree>
    <p:extLst>
      <p:ext uri="{BB962C8B-B14F-4D97-AF65-F5344CB8AC3E}">
        <p14:creationId xmlns:p14="http://schemas.microsoft.com/office/powerpoint/2010/main" val="2751829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C135E0C-8E2F-FB77-59E8-FF3A5F358E34}"/>
            </a:ext>
          </a:extLst>
        </p:cNvPr>
        <p:cNvGrpSpPr/>
        <p:nvPr/>
      </p:nvGrpSpPr>
      <p:grpSpPr>
        <a:xfrm>
          <a:off x="0" y="0"/>
          <a:ext cx="0" cy="0"/>
          <a:chOff x="0" y="0"/>
          <a:chExt cx="0" cy="0"/>
        </a:xfrm>
      </p:grpSpPr>
      <p:sp>
        <p:nvSpPr>
          <p:cNvPr id="17" name="Нижний колонтитул 16">
            <a:extLst>
              <a:ext uri="{FF2B5EF4-FFF2-40B4-BE49-F238E27FC236}">
                <a16:creationId xmlns="" xmlns:a16="http://schemas.microsoft.com/office/drawing/2014/main" id="{35BFBF15-D517-1485-5B0F-18014DBFEDD9}"/>
              </a:ext>
            </a:extLst>
          </p:cNvPr>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18" name="Номер слайда 17">
            <a:extLst>
              <a:ext uri="{FF2B5EF4-FFF2-40B4-BE49-F238E27FC236}">
                <a16:creationId xmlns="" xmlns:a16="http://schemas.microsoft.com/office/drawing/2014/main" id="{6A9D3E86-3BCA-4649-42E5-1109BF686ACC}"/>
              </a:ext>
            </a:extLst>
          </p:cNvPr>
          <p:cNvSpPr>
            <a:spLocks noGrp="1"/>
          </p:cNvSpPr>
          <p:nvPr>
            <p:ph type="sldNum" sz="quarter" idx="12"/>
          </p:nvPr>
        </p:nvSpPr>
        <p:spPr/>
        <p:txBody>
          <a:bodyPr/>
          <a:lstStyle/>
          <a:p>
            <a:fld id="{6541C265-2E6C-46E0-BE69-B8FD4AAAE49D}" type="slidenum">
              <a:rPr lang="ru-RU" smtClean="0"/>
              <a:pPr/>
              <a:t>18</a:t>
            </a:fld>
            <a:endParaRPr lang="ru-RU" dirty="0"/>
          </a:p>
        </p:txBody>
      </p:sp>
      <p:sp>
        <p:nvSpPr>
          <p:cNvPr id="2" name="Заголовок 1">
            <a:extLst>
              <a:ext uri="{FF2B5EF4-FFF2-40B4-BE49-F238E27FC236}">
                <a16:creationId xmlns="" xmlns:a16="http://schemas.microsoft.com/office/drawing/2014/main" id="{B3FCBAD1-1202-DD62-0ADC-BFBD79017138}"/>
              </a:ext>
            </a:extLst>
          </p:cNvPr>
          <p:cNvSpPr>
            <a:spLocks noGrp="1"/>
          </p:cNvSpPr>
          <p:nvPr>
            <p:ph type="ctrTitle"/>
          </p:nvPr>
        </p:nvSpPr>
        <p:spPr>
          <a:xfrm>
            <a:off x="233909" y="2106267"/>
            <a:ext cx="23978664" cy="576064"/>
          </a:xfrm>
        </p:spPr>
        <p:txBody>
          <a:bodyPr>
            <a:noAutofit/>
          </a:bodyPr>
          <a:lstStyle/>
          <a:p>
            <a:pPr algn="ctr"/>
            <a:r>
              <a:rPr lang="ru-RU" sz="3200" dirty="0"/>
              <a:t>Мероприятия по обращению с отходами производства и потребления </a:t>
            </a:r>
          </a:p>
        </p:txBody>
      </p:sp>
      <p:sp>
        <p:nvSpPr>
          <p:cNvPr id="3" name="Текст 2">
            <a:extLst>
              <a:ext uri="{FF2B5EF4-FFF2-40B4-BE49-F238E27FC236}">
                <a16:creationId xmlns="" xmlns:a16="http://schemas.microsoft.com/office/drawing/2014/main" id="{EC99E712-D924-03C9-2AC3-AF36563D01B3}"/>
              </a:ext>
            </a:extLst>
          </p:cNvPr>
          <p:cNvSpPr>
            <a:spLocks noGrp="1"/>
          </p:cNvSpPr>
          <p:nvPr>
            <p:ph type="body" sz="quarter" idx="13"/>
          </p:nvPr>
        </p:nvSpPr>
        <p:spPr>
          <a:xfrm>
            <a:off x="733493" y="2898354"/>
            <a:ext cx="11021696" cy="9711208"/>
          </a:xfrm>
        </p:spPr>
        <p:txBody>
          <a:bodyPr>
            <a:normAutofit/>
          </a:bodyPr>
          <a:lstStyle/>
          <a:p>
            <a:pPr algn="just"/>
            <a:r>
              <a:rPr lang="ru-RU" sz="2000" dirty="0"/>
              <a:t>Отходы, образующиеся в период проведения работ и эксплуатации объекта, по мере образования будут передаваться на временное накопление в специально отведенные места (металлические контейнеры, установленные на площадках с твердым покрытием) с последующим вывозом транспортом специализированных организаций на лицензированное предприятие по переработке и размещению твердых бытовых и производственных отходов. </a:t>
            </a:r>
          </a:p>
          <a:p>
            <a:pPr algn="just"/>
            <a:r>
              <a:rPr lang="ru-RU" sz="2000" dirty="0"/>
              <a:t>В соответствии с Постановлением Главного государственного санитарного врача РФ от 28.01.2021 N 3 (ред. от 14.02.2022) «Об утверждении санитарных правил и норм СанПиН 2.1.3684-21 «Санитарно-эпидемиологические требования к содержанию территорий городских и сельских поселений, к водным объектам, питьевой воде и питьевому водоснабжению, атмосферному воздуху, почвам, жилым помещениям, эксплуатации производственных, общественных помещений, организации и проведению санитарно-противоэпидемических (профилактических) мероприятий» (вместе с «СанПиН 2.1.3684-21. Санитарные правила и нормы…») должны осуществляться следующие мероприятия: </a:t>
            </a:r>
          </a:p>
          <a:p>
            <a:pPr algn="just"/>
            <a:r>
              <a:rPr lang="ru-RU" sz="2000" dirty="0"/>
              <a:t>При накоплении ТКО, в том числе при раздельном сборе отходов, владельцем контейнерной и (или) специальной площадки должна быть исключена возможность попадания отходов из мусоросборников на контейнерную площадку.</a:t>
            </a:r>
          </a:p>
          <a:p>
            <a:pPr algn="just"/>
            <a:r>
              <a:rPr lang="ru-RU" sz="2000" dirty="0"/>
              <a:t>Контейнерная площадка и (или) специальная площадка после погрузки ТКО (КГО) в мусоровоз в случае их загрязнения при погрузке должны быть очищены от отходов владельцем контейнерной и (или) специальной площадки.</a:t>
            </a:r>
          </a:p>
          <a:p>
            <a:pPr algn="just"/>
            <a:r>
              <a:rPr lang="ru-RU" sz="2000" dirty="0"/>
              <a:t>Срок временного накопления несортированных ТКО определяется исходя из среднесуточной температуры наружного воздуха в течение 3-х суток:</a:t>
            </a:r>
          </a:p>
          <a:p>
            <a:pPr marL="342900" indent="-342900" algn="just">
              <a:buFont typeface="Arial" panose="020B0604020202020204" pitchFamily="34" charset="0"/>
              <a:buChar char="•"/>
            </a:pPr>
            <a:r>
              <a:rPr lang="ru-RU" sz="2000" dirty="0"/>
              <a:t>плюс 5 °C и выше - не более 1 суток;</a:t>
            </a:r>
          </a:p>
          <a:p>
            <a:pPr marL="342900" indent="-342900" algn="just">
              <a:buFont typeface="Arial" panose="020B0604020202020204" pitchFamily="34" charset="0"/>
              <a:buChar char="•"/>
            </a:pPr>
            <a:r>
              <a:rPr lang="ru-RU" sz="2000" dirty="0"/>
              <a:t>плюс 4 °C и ниже - не более 3 суток.</a:t>
            </a:r>
          </a:p>
          <a:p>
            <a:pPr algn="just"/>
            <a:r>
              <a:rPr lang="ru-RU" sz="2000" dirty="0"/>
              <a:t>Сортировка отходов из мусоросборников, а также из мусоровозов на контейнерных площадках не допускается.</a:t>
            </a:r>
          </a:p>
        </p:txBody>
      </p:sp>
      <p:sp>
        <p:nvSpPr>
          <p:cNvPr id="8" name="TextBox 7">
            <a:extLst>
              <a:ext uri="{FF2B5EF4-FFF2-40B4-BE49-F238E27FC236}">
                <a16:creationId xmlns="" xmlns:a16="http://schemas.microsoft.com/office/drawing/2014/main" id="{151D9E02-F1CC-2F0E-AFD2-49FDEE0F4EAA}"/>
              </a:ext>
            </a:extLst>
          </p:cNvPr>
          <p:cNvSpPr txBox="1"/>
          <p:nvPr/>
        </p:nvSpPr>
        <p:spPr>
          <a:xfrm>
            <a:off x="8704564" y="12893372"/>
            <a:ext cx="9170685" cy="153888"/>
          </a:xfrm>
          <a:prstGeom prst="rect">
            <a:avLst/>
          </a:prstGeom>
          <a:noFill/>
        </p:spPr>
        <p:txBody>
          <a:bodyPr wrap="square" lIns="0" tIns="0" rIns="0" bIns="0" rtlCol="0">
            <a:spAutoFit/>
          </a:bodyPr>
          <a:lstStyle/>
          <a:p>
            <a:r>
              <a:rPr lang="ru-RU" sz="1000" b="1" cap="all" dirty="0">
                <a:solidFill>
                  <a:schemeClr val="bg2"/>
                </a:solidFill>
              </a:rPr>
              <a:t>Обращение с отходами производства и потребления</a:t>
            </a:r>
          </a:p>
        </p:txBody>
      </p:sp>
      <p:sp>
        <p:nvSpPr>
          <p:cNvPr id="5" name="Текст 2">
            <a:extLst>
              <a:ext uri="{FF2B5EF4-FFF2-40B4-BE49-F238E27FC236}">
                <a16:creationId xmlns="" xmlns:a16="http://schemas.microsoft.com/office/drawing/2014/main" id="{8193DF3B-6F1B-990A-A052-93F8C8F6F7AF}"/>
              </a:ext>
            </a:extLst>
          </p:cNvPr>
          <p:cNvSpPr txBox="1">
            <a:spLocks/>
          </p:cNvSpPr>
          <p:nvPr/>
        </p:nvSpPr>
        <p:spPr>
          <a:xfrm>
            <a:off x="12394315" y="2911804"/>
            <a:ext cx="11246668" cy="9686072"/>
          </a:xfrm>
          <a:prstGeom prst="rect">
            <a:avLst/>
          </a:prstGeom>
        </p:spPr>
        <p:txBody>
          <a:bodyPr vert="horz" lIns="0" tIns="0" rIns="0" bIns="0" rtlCol="0">
            <a:normAutofit fontScale="92500" lnSpcReduction="10000"/>
          </a:bodyPr>
          <a:lstStyle>
            <a:lvl1pPr marL="0" indent="0" algn="l" defTabSz="914400" rtl="0" eaLnBrk="1" latinLnBrk="0" hangingPunct="1">
              <a:spcBef>
                <a:spcPts val="0"/>
              </a:spcBef>
              <a:buFont typeface="Arial" panose="020B0604020202020204" pitchFamily="34" charset="0"/>
              <a:buNone/>
              <a:defRPr sz="3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ru-RU" sz="2000" dirty="0"/>
              <a:t>Защита хозяйственно-бытового мусора от доступа животных и птиц информирование персонала об опасности, исходящей от отходов, что достигается:</a:t>
            </a:r>
          </a:p>
          <a:p>
            <a:pPr marL="342900" indent="-342900" algn="just">
              <a:buFont typeface="Arial" panose="020B0604020202020204" pitchFamily="34" charset="0"/>
              <a:buChar char="•"/>
            </a:pPr>
            <a:r>
              <a:rPr lang="ru-RU" sz="2000" dirty="0"/>
              <a:t>обучением обращению с опасными отходами;</a:t>
            </a:r>
          </a:p>
          <a:p>
            <a:pPr marL="342900" indent="-342900" algn="just">
              <a:buFont typeface="Arial" panose="020B0604020202020204" pitchFamily="34" charset="0"/>
              <a:buChar char="•"/>
            </a:pPr>
            <a:r>
              <a:rPr lang="ru-RU" sz="2000" dirty="0"/>
              <a:t>соответствующей маркировкой тары и наличием крышки на ней.</a:t>
            </a:r>
          </a:p>
          <a:p>
            <a:pPr algn="just"/>
            <a:r>
              <a:rPr lang="ru-RU" sz="2000" dirty="0"/>
              <a:t>Предотвращение потерь отходов, являющихся вторичными ресурсами (ВР), свойств вторичного сырья в результате неправильного сбора либо хранения, что достигается:</a:t>
            </a:r>
          </a:p>
          <a:p>
            <a:pPr marL="342900" indent="-342900" algn="just">
              <a:buFont typeface="Arial" panose="020B0604020202020204" pitchFamily="34" charset="0"/>
              <a:buChar char="•"/>
            </a:pPr>
            <a:r>
              <a:rPr lang="ru-RU" sz="2000" dirty="0"/>
              <a:t>введением системы раздельного сбора и накопления отходов, относящихся к ВР;</a:t>
            </a:r>
          </a:p>
          <a:p>
            <a:pPr marL="342900" indent="-342900" algn="just">
              <a:buFont typeface="Arial" panose="020B0604020202020204" pitchFamily="34" charset="0"/>
              <a:buChar char="•"/>
            </a:pPr>
            <a:r>
              <a:rPr lang="ru-RU" sz="2000" dirty="0"/>
              <a:t>использованием маркированных накопителей, оснащенных крышками.</a:t>
            </a:r>
          </a:p>
          <a:p>
            <a:pPr algn="just"/>
            <a:r>
              <a:rPr lang="ru-RU" sz="2000" dirty="0"/>
              <a:t>Сведение к минимуму риска возгорания отходов, что достигается:</a:t>
            </a:r>
          </a:p>
          <a:p>
            <a:pPr marL="342900" indent="-342900" algn="just">
              <a:buFont typeface="Arial" panose="020B0604020202020204" pitchFamily="34" charset="0"/>
              <a:buChar char="•"/>
            </a:pPr>
            <a:r>
              <a:rPr lang="ru-RU" sz="2000" dirty="0"/>
              <a:t>соблюдением правил пожарной безопасности, включая оснащение противопожарными средствами площадок накопления горючих отходов;</a:t>
            </a:r>
          </a:p>
          <a:p>
            <a:pPr marL="342900" indent="-342900" algn="just">
              <a:buFont typeface="Arial" panose="020B0604020202020204" pitchFamily="34" charset="0"/>
              <a:buChar char="•"/>
            </a:pPr>
            <a:r>
              <a:rPr lang="ru-RU" sz="2000" dirty="0"/>
              <a:t>использованием накопителей, оснащенных крышками.</a:t>
            </a:r>
          </a:p>
          <a:p>
            <a:pPr algn="just"/>
            <a:r>
              <a:rPr lang="ru-RU" sz="2000" dirty="0"/>
              <a:t>Недопущение замусоривания территории, что достигается:</a:t>
            </a:r>
          </a:p>
          <a:p>
            <a:pPr marL="342900" indent="-342900" algn="just">
              <a:buFont typeface="Arial" panose="020B0604020202020204" pitchFamily="34" charset="0"/>
              <a:buChar char="•"/>
            </a:pPr>
            <a:r>
              <a:rPr lang="ru-RU" sz="2000" dirty="0"/>
              <a:t>соблюдением правил сбора и накопления отходов;</a:t>
            </a:r>
          </a:p>
          <a:p>
            <a:pPr marL="342900" indent="-342900" algn="just">
              <a:buFont typeface="Arial" panose="020B0604020202020204" pitchFamily="34" charset="0"/>
              <a:buChar char="•"/>
            </a:pPr>
            <a:r>
              <a:rPr lang="ru-RU" sz="2000" dirty="0"/>
              <a:t>обустройством открытых площадок накопления отходов (ограждение), оснащением накопителями, исключающими разнесение отходов по территории.</a:t>
            </a:r>
          </a:p>
          <a:p>
            <a:pPr algn="just"/>
            <a:r>
              <a:rPr lang="ru-RU" sz="2000" dirty="0"/>
              <a:t>Удобство проведения инвентаризации отходов и контроля за обращением с отходами, что достигается:</a:t>
            </a:r>
          </a:p>
          <a:p>
            <a:pPr marL="342900" indent="-342900" algn="just">
              <a:buFont typeface="Arial" panose="020B0604020202020204" pitchFamily="34" charset="0"/>
              <a:buChar char="•"/>
            </a:pPr>
            <a:r>
              <a:rPr lang="ru-RU" sz="2000" dirty="0"/>
              <a:t>раздельным накоплением отходов в соответствии с разработанным порядком обращения;</a:t>
            </a:r>
          </a:p>
          <a:p>
            <a:pPr marL="342900" indent="-342900" algn="just">
              <a:buFont typeface="Arial" panose="020B0604020202020204" pitchFamily="34" charset="0"/>
              <a:buChar char="•"/>
            </a:pPr>
            <a:r>
              <a:rPr lang="ru-RU" sz="2000" dirty="0"/>
              <a:t>пешеходной и транспортной доступностью площадок накопления отходов;</a:t>
            </a:r>
          </a:p>
          <a:p>
            <a:pPr marL="342900" indent="-342900" algn="just">
              <a:buFont typeface="Arial" panose="020B0604020202020204" pitchFamily="34" charset="0"/>
              <a:buChar char="•"/>
            </a:pPr>
            <a:r>
              <a:rPr lang="ru-RU" sz="2000" dirty="0"/>
              <a:t>использованием накопителей, имеющих маркировку.</a:t>
            </a:r>
          </a:p>
          <a:p>
            <a:pPr algn="just"/>
            <a:r>
              <a:rPr lang="ru-RU" sz="2000" dirty="0"/>
              <a:t>Удобство вывоза отходов, что достигается планировочной организацией территории объекта в части обеспечения подъездов к площадкам накопления отходов.</a:t>
            </a:r>
          </a:p>
          <a:p>
            <a:pPr algn="just"/>
            <a:r>
              <a:rPr lang="ru-RU" sz="2000" dirty="0"/>
              <a:t>При реализации технологических процессов, осуществляемых на объекте и образовании отходов, проектом предусматривается:  </a:t>
            </a:r>
          </a:p>
          <a:p>
            <a:pPr marL="342900" indent="-342900" algn="just">
              <a:buFont typeface="Arial" panose="020B0604020202020204" pitchFamily="34" charset="0"/>
              <a:buChar char="•"/>
            </a:pPr>
            <a:r>
              <a:rPr lang="ru-RU" sz="2000" dirty="0"/>
              <a:t>определение состава и класса опасности образующихся отходов, их регистрация в федеральном каталоге;</a:t>
            </a:r>
          </a:p>
          <a:p>
            <a:pPr marL="342900" indent="-342900" algn="just">
              <a:buFont typeface="Arial" panose="020B0604020202020204" pitchFamily="34" charset="0"/>
              <a:buChar char="•"/>
            </a:pPr>
            <a:r>
              <a:rPr lang="ru-RU" sz="2000" dirty="0"/>
              <a:t>выявление отходов, являющихся источниками воздействия на окружающую среду;</a:t>
            </a:r>
          </a:p>
          <a:p>
            <a:pPr marL="342900" indent="-342900" algn="just">
              <a:buFont typeface="Arial" panose="020B0604020202020204" pitchFamily="34" charset="0"/>
              <a:buChar char="•"/>
            </a:pPr>
            <a:r>
              <a:rPr lang="ru-RU" sz="2000" dirty="0"/>
              <a:t>контроль за соблюдением нормативов воздействия на окружающую среду в области обращения с отходами, и выполнением условий на размещение отходов и прилагаемой к нему документации;</a:t>
            </a:r>
          </a:p>
          <a:p>
            <a:pPr marL="342900" indent="-342900" algn="just">
              <a:buFont typeface="Arial" panose="020B0604020202020204" pitchFamily="34" charset="0"/>
              <a:buChar char="•"/>
            </a:pPr>
            <a:r>
              <a:rPr lang="ru-RU" sz="2000" dirty="0"/>
              <a:t>обеспечение своевременной разработки (пересмотра) нормативов образования и размещения отходов;</a:t>
            </a:r>
          </a:p>
          <a:p>
            <a:pPr marL="342900" indent="-342900" algn="just">
              <a:buFont typeface="Arial" panose="020B0604020202020204" pitchFamily="34" charset="0"/>
              <a:buChar char="•"/>
            </a:pPr>
            <a:r>
              <a:rPr lang="ru-RU" sz="2000" dirty="0"/>
              <a:t>аналитический контроль за качественными характеристиками образующихся отходов и другими показателями воздействия отходов на окружающую среду (при необходимости).</a:t>
            </a:r>
          </a:p>
        </p:txBody>
      </p:sp>
      <p:cxnSp>
        <p:nvCxnSpPr>
          <p:cNvPr id="20" name="Прямая соединительная линия 19">
            <a:extLst>
              <a:ext uri="{FF2B5EF4-FFF2-40B4-BE49-F238E27FC236}">
                <a16:creationId xmlns="" xmlns:a16="http://schemas.microsoft.com/office/drawing/2014/main" id="{CF9374C5-B71C-157D-B6E4-319909CDD865}"/>
              </a:ext>
            </a:extLst>
          </p:cNvPr>
          <p:cNvCxnSpPr>
            <a:cxnSpLocks/>
          </p:cNvCxnSpPr>
          <p:nvPr/>
        </p:nvCxnSpPr>
        <p:spPr>
          <a:xfrm>
            <a:off x="12115229" y="2977620"/>
            <a:ext cx="108012" cy="962025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513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B74FDE9-98AE-D5D9-0644-5D6C97F80E4A}"/>
            </a:ext>
          </a:extLst>
        </p:cNvPr>
        <p:cNvGrpSpPr/>
        <p:nvPr/>
      </p:nvGrpSpPr>
      <p:grpSpPr>
        <a:xfrm>
          <a:off x="0" y="0"/>
          <a:ext cx="0" cy="0"/>
          <a:chOff x="0" y="0"/>
          <a:chExt cx="0" cy="0"/>
        </a:xfrm>
      </p:grpSpPr>
      <p:sp>
        <p:nvSpPr>
          <p:cNvPr id="17" name="Нижний колонтитул 16">
            <a:extLst>
              <a:ext uri="{FF2B5EF4-FFF2-40B4-BE49-F238E27FC236}">
                <a16:creationId xmlns="" xmlns:a16="http://schemas.microsoft.com/office/drawing/2014/main" id="{EC29D6BC-3D8F-E775-24B9-A3D1CA038342}"/>
              </a:ext>
            </a:extLst>
          </p:cNvPr>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18" name="Номер слайда 17">
            <a:extLst>
              <a:ext uri="{FF2B5EF4-FFF2-40B4-BE49-F238E27FC236}">
                <a16:creationId xmlns="" xmlns:a16="http://schemas.microsoft.com/office/drawing/2014/main" id="{B277FC14-5930-A553-BA6D-0655D502EB71}"/>
              </a:ext>
            </a:extLst>
          </p:cNvPr>
          <p:cNvSpPr>
            <a:spLocks noGrp="1"/>
          </p:cNvSpPr>
          <p:nvPr>
            <p:ph type="sldNum" sz="quarter" idx="12"/>
          </p:nvPr>
        </p:nvSpPr>
        <p:spPr/>
        <p:txBody>
          <a:bodyPr/>
          <a:lstStyle/>
          <a:p>
            <a:fld id="{6541C265-2E6C-46E0-BE69-B8FD4AAAE49D}" type="slidenum">
              <a:rPr lang="ru-RU" smtClean="0"/>
              <a:pPr/>
              <a:t>19</a:t>
            </a:fld>
            <a:endParaRPr lang="ru-RU" dirty="0"/>
          </a:p>
        </p:txBody>
      </p:sp>
      <p:sp>
        <p:nvSpPr>
          <p:cNvPr id="2" name="Заголовок 1">
            <a:extLst>
              <a:ext uri="{FF2B5EF4-FFF2-40B4-BE49-F238E27FC236}">
                <a16:creationId xmlns="" xmlns:a16="http://schemas.microsoft.com/office/drawing/2014/main" id="{2AA82E10-D759-D43C-C1B5-9D5F712F4C97}"/>
              </a:ext>
            </a:extLst>
          </p:cNvPr>
          <p:cNvSpPr>
            <a:spLocks noGrp="1"/>
          </p:cNvSpPr>
          <p:nvPr>
            <p:ph type="ctrTitle"/>
          </p:nvPr>
        </p:nvSpPr>
        <p:spPr>
          <a:xfrm>
            <a:off x="1224489" y="2777801"/>
            <a:ext cx="22412019" cy="1403247"/>
          </a:xfrm>
        </p:spPr>
        <p:txBody>
          <a:bodyPr>
            <a:normAutofit/>
          </a:bodyPr>
          <a:lstStyle/>
          <a:p>
            <a:r>
              <a:rPr lang="ru-RU" dirty="0"/>
              <a:t>Оценка воздействия при возникновении аварийной ситуации </a:t>
            </a:r>
          </a:p>
        </p:txBody>
      </p:sp>
      <p:sp>
        <p:nvSpPr>
          <p:cNvPr id="3" name="Текст 2">
            <a:extLst>
              <a:ext uri="{FF2B5EF4-FFF2-40B4-BE49-F238E27FC236}">
                <a16:creationId xmlns="" xmlns:a16="http://schemas.microsoft.com/office/drawing/2014/main" id="{D9033F75-561E-85DE-A9BC-BC0CD8203800}"/>
              </a:ext>
            </a:extLst>
          </p:cNvPr>
          <p:cNvSpPr>
            <a:spLocks noGrp="1"/>
          </p:cNvSpPr>
          <p:nvPr>
            <p:ph type="body" sz="quarter" idx="13"/>
          </p:nvPr>
        </p:nvSpPr>
        <p:spPr>
          <a:xfrm>
            <a:off x="737964" y="4181049"/>
            <a:ext cx="22898544" cy="2245698"/>
          </a:xfrm>
        </p:spPr>
        <p:txBody>
          <a:bodyPr>
            <a:normAutofit/>
          </a:bodyPr>
          <a:lstStyle/>
          <a:p>
            <a:pPr algn="just"/>
            <a:r>
              <a:rPr lang="ru-RU" sz="2400" dirty="0"/>
              <a:t>При проведении строительства и эксплуатации объекта наличие залповых выбросов не предусматривается ввиду того, что работы ведутся с соблюдением природоохранных мер, а источники в основном неорганизованные. </a:t>
            </a:r>
          </a:p>
          <a:p>
            <a:pPr algn="just"/>
            <a:r>
              <a:rPr lang="ru-RU" sz="2400" dirty="0"/>
              <a:t>Доставка дизельного топлива на объект осуществляется топливозаправщиком на базе шасси КАМАЗ. Объем цистерны топливозаправщика составляет 10 м3. Корпус цистерны выполнен в виде горизонтального резервуара с внутренними ребрами жесткости (волнорезами) </a:t>
            </a:r>
            <a:r>
              <a:rPr lang="ru-RU" sz="2400" dirty="0" err="1"/>
              <a:t>плосковыгнутой</a:t>
            </a:r>
            <a:r>
              <a:rPr lang="ru-RU" sz="2400" dirty="0"/>
              <a:t> формы, которые усиливают надежность всей конструкции цистерны и препятствуют возникновению гидроударов. Степень заполнения цистерны согласно ГОСТ 33666-2015 должна быть не более 95% объема.</a:t>
            </a:r>
          </a:p>
          <a:p>
            <a:pPr algn="just"/>
            <a:endParaRPr lang="ru-RU" sz="2400" dirty="0">
              <a:solidFill>
                <a:schemeClr val="tx2"/>
              </a:solidFill>
            </a:endParaRPr>
          </a:p>
        </p:txBody>
      </p:sp>
      <p:sp>
        <p:nvSpPr>
          <p:cNvPr id="8" name="TextBox 7">
            <a:extLst>
              <a:ext uri="{FF2B5EF4-FFF2-40B4-BE49-F238E27FC236}">
                <a16:creationId xmlns="" xmlns:a16="http://schemas.microsoft.com/office/drawing/2014/main" id="{69244EE4-2EE8-9030-9D8A-20D48E4295C1}"/>
              </a:ext>
            </a:extLst>
          </p:cNvPr>
          <p:cNvSpPr txBox="1"/>
          <p:nvPr/>
        </p:nvSpPr>
        <p:spPr>
          <a:xfrm>
            <a:off x="8704564" y="12893372"/>
            <a:ext cx="9170685" cy="157466"/>
          </a:xfrm>
          <a:prstGeom prst="rect">
            <a:avLst/>
          </a:prstGeom>
          <a:noFill/>
        </p:spPr>
        <p:txBody>
          <a:bodyPr wrap="square" lIns="0" tIns="0" rIns="0" bIns="0" rtlCol="0">
            <a:spAutoFit/>
          </a:bodyPr>
          <a:lstStyle/>
          <a:p>
            <a:r>
              <a:rPr lang="ru-RU" sz="1000" b="1" cap="all" dirty="0">
                <a:solidFill>
                  <a:schemeClr val="bg2"/>
                </a:solidFill>
              </a:rPr>
              <a:t>Оценка воздействия при возникновении аварийной ситуации </a:t>
            </a:r>
          </a:p>
        </p:txBody>
      </p:sp>
      <p:sp>
        <p:nvSpPr>
          <p:cNvPr id="10" name="Овал 9">
            <a:extLst>
              <a:ext uri="{FF2B5EF4-FFF2-40B4-BE49-F238E27FC236}">
                <a16:creationId xmlns="" xmlns:a16="http://schemas.microsoft.com/office/drawing/2014/main" id="{6B665E1B-C89E-3846-C565-8430BB33E7C0}"/>
              </a:ext>
            </a:extLst>
          </p:cNvPr>
          <p:cNvSpPr/>
          <p:nvPr/>
        </p:nvSpPr>
        <p:spPr>
          <a:xfrm>
            <a:off x="1343506" y="7162326"/>
            <a:ext cx="4321861" cy="4321861"/>
          </a:xfrm>
          <a:prstGeom prst="ellipse">
            <a:avLst/>
          </a:prstGeom>
          <a:solidFill>
            <a:srgbClr val="E8E7E3">
              <a:alpha val="50000"/>
            </a:srgbClr>
          </a:solidFill>
          <a:ln w="25400" cap="flat" cmpd="sng" algn="ctr">
            <a:noFill/>
            <a:prstDash val="solid"/>
          </a:ln>
          <a:effectLst/>
        </p:spPr>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ru-RU" sz="2500" b="0" i="0" u="none" strike="noStrike" kern="0" cap="none" spc="0" normalizeH="0" baseline="0" noProof="0" dirty="0">
              <a:ln>
                <a:noFill/>
              </a:ln>
              <a:solidFill>
                <a:srgbClr val="40E0D0"/>
              </a:solidFill>
              <a:effectLst/>
              <a:uLnTx/>
              <a:uFillTx/>
              <a:latin typeface="Times New Roman" panose="02020603050405020304" pitchFamily="18" charset="0"/>
              <a:cs typeface="Times New Roman" panose="02020603050405020304" pitchFamily="18" charset="0"/>
              <a:sym typeface="Helvetica Light"/>
            </a:endParaRPr>
          </a:p>
        </p:txBody>
      </p:sp>
      <p:sp>
        <p:nvSpPr>
          <p:cNvPr id="11" name="Овал 10">
            <a:extLst>
              <a:ext uri="{FF2B5EF4-FFF2-40B4-BE49-F238E27FC236}">
                <a16:creationId xmlns="" xmlns:a16="http://schemas.microsoft.com/office/drawing/2014/main" id="{2527BCD6-C079-4B6E-5CC6-110DD67CC372}"/>
              </a:ext>
            </a:extLst>
          </p:cNvPr>
          <p:cNvSpPr/>
          <p:nvPr/>
        </p:nvSpPr>
        <p:spPr>
          <a:xfrm>
            <a:off x="10001705" y="7141485"/>
            <a:ext cx="4321861" cy="4321861"/>
          </a:xfrm>
          <a:prstGeom prst="ellipse">
            <a:avLst/>
          </a:prstGeom>
          <a:solidFill>
            <a:srgbClr val="E8E7E3">
              <a:alpha val="50000"/>
            </a:srgbClr>
          </a:solidFill>
          <a:ln w="25400" cap="flat" cmpd="sng" algn="ctr">
            <a:noFill/>
            <a:prstDash val="solid"/>
          </a:ln>
          <a:effectLst/>
        </p:spPr>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ru-RU" sz="2500" b="0" i="0"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Helvetica Light"/>
            </a:endParaRPr>
          </a:p>
        </p:txBody>
      </p:sp>
      <p:sp>
        <p:nvSpPr>
          <p:cNvPr id="12" name="Овал 11">
            <a:extLst>
              <a:ext uri="{FF2B5EF4-FFF2-40B4-BE49-F238E27FC236}">
                <a16:creationId xmlns="" xmlns:a16="http://schemas.microsoft.com/office/drawing/2014/main" id="{9DB85AAA-3C3D-FEB9-C817-03E8B823F237}"/>
              </a:ext>
            </a:extLst>
          </p:cNvPr>
          <p:cNvSpPr/>
          <p:nvPr/>
        </p:nvSpPr>
        <p:spPr>
          <a:xfrm>
            <a:off x="18638286" y="7141482"/>
            <a:ext cx="4321861" cy="4321861"/>
          </a:xfrm>
          <a:prstGeom prst="ellipse">
            <a:avLst/>
          </a:prstGeom>
          <a:solidFill>
            <a:srgbClr val="E8E7E3">
              <a:alpha val="50000"/>
            </a:srgbClr>
          </a:solidFill>
          <a:ln w="25400" cap="flat" cmpd="sng" algn="ctr">
            <a:noFill/>
            <a:prstDash val="solid"/>
          </a:ln>
          <a:effectLst/>
        </p:spPr>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ru-RU" sz="2500" b="0" i="0"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Helvetica Light"/>
            </a:endParaRPr>
          </a:p>
        </p:txBody>
      </p:sp>
      <p:sp>
        <p:nvSpPr>
          <p:cNvPr id="13" name="Oval 4">
            <a:extLst>
              <a:ext uri="{FF2B5EF4-FFF2-40B4-BE49-F238E27FC236}">
                <a16:creationId xmlns="" xmlns:a16="http://schemas.microsoft.com/office/drawing/2014/main" id="{454ED8B2-836E-9FA0-8A04-EF769E42205D}"/>
              </a:ext>
            </a:extLst>
          </p:cNvPr>
          <p:cNvSpPr/>
          <p:nvPr/>
        </p:nvSpPr>
        <p:spPr>
          <a:xfrm>
            <a:off x="5651605" y="7139026"/>
            <a:ext cx="4321861" cy="4321861"/>
          </a:xfrm>
          <a:prstGeom prst="ellipse">
            <a:avLst/>
          </a:prstGeom>
          <a:noFill/>
          <a:ln w="2540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4" name="Oval 6">
            <a:extLst>
              <a:ext uri="{FF2B5EF4-FFF2-40B4-BE49-F238E27FC236}">
                <a16:creationId xmlns="" xmlns:a16="http://schemas.microsoft.com/office/drawing/2014/main" id="{656B563F-0B0D-ADE6-FB8D-7050EB890F6E}"/>
              </a:ext>
            </a:extLst>
          </p:cNvPr>
          <p:cNvSpPr/>
          <p:nvPr/>
        </p:nvSpPr>
        <p:spPr>
          <a:xfrm>
            <a:off x="14300065" y="7141483"/>
            <a:ext cx="4321861" cy="4321861"/>
          </a:xfrm>
          <a:prstGeom prst="ellipse">
            <a:avLst/>
          </a:prstGeom>
          <a:noFill/>
          <a:ln w="2540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 name="Arc 8">
            <a:extLst>
              <a:ext uri="{FF2B5EF4-FFF2-40B4-BE49-F238E27FC236}">
                <a16:creationId xmlns="" xmlns:a16="http://schemas.microsoft.com/office/drawing/2014/main" id="{FA7D0619-8E8E-DDB1-7DFC-942B51735D1A}"/>
              </a:ext>
            </a:extLst>
          </p:cNvPr>
          <p:cNvSpPr/>
          <p:nvPr/>
        </p:nvSpPr>
        <p:spPr>
          <a:xfrm>
            <a:off x="5664945" y="7149025"/>
            <a:ext cx="4321861" cy="4321861"/>
          </a:xfrm>
          <a:prstGeom prst="arc">
            <a:avLst>
              <a:gd name="adj1" fmla="val 10766207"/>
              <a:gd name="adj2" fmla="val 0"/>
            </a:avLst>
          </a:prstGeom>
          <a:ln w="25400" cap="rnd">
            <a:solidFill>
              <a:srgbClr val="1CAE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9" name="Arc 9">
            <a:extLst>
              <a:ext uri="{FF2B5EF4-FFF2-40B4-BE49-F238E27FC236}">
                <a16:creationId xmlns="" xmlns:a16="http://schemas.microsoft.com/office/drawing/2014/main" id="{FA5E51EB-9490-0B4E-76D1-A9A74D5521D7}"/>
              </a:ext>
            </a:extLst>
          </p:cNvPr>
          <p:cNvSpPr/>
          <p:nvPr/>
        </p:nvSpPr>
        <p:spPr>
          <a:xfrm rot="10800000">
            <a:off x="9995409" y="7141484"/>
            <a:ext cx="4321861" cy="4321861"/>
          </a:xfrm>
          <a:prstGeom prst="arc">
            <a:avLst>
              <a:gd name="adj1" fmla="val 10766207"/>
              <a:gd name="adj2" fmla="val 0"/>
            </a:avLst>
          </a:prstGeom>
          <a:ln w="25400" cap="rnd">
            <a:solidFill>
              <a:srgbClr val="1CAE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0" name="Arc 10">
            <a:extLst>
              <a:ext uri="{FF2B5EF4-FFF2-40B4-BE49-F238E27FC236}">
                <a16:creationId xmlns="" xmlns:a16="http://schemas.microsoft.com/office/drawing/2014/main" id="{771CDF88-DD57-EDD9-9751-15FBFE1D8F2A}"/>
              </a:ext>
            </a:extLst>
          </p:cNvPr>
          <p:cNvSpPr/>
          <p:nvPr/>
        </p:nvSpPr>
        <p:spPr>
          <a:xfrm>
            <a:off x="14308245" y="7139026"/>
            <a:ext cx="4321861" cy="4321861"/>
          </a:xfrm>
          <a:prstGeom prst="arc">
            <a:avLst>
              <a:gd name="adj1" fmla="val 10766207"/>
              <a:gd name="adj2" fmla="val 0"/>
            </a:avLst>
          </a:prstGeom>
          <a:ln w="25400" cap="rnd">
            <a:solidFill>
              <a:srgbClr val="1CAE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1" name="Arc 11">
            <a:extLst>
              <a:ext uri="{FF2B5EF4-FFF2-40B4-BE49-F238E27FC236}">
                <a16:creationId xmlns="" xmlns:a16="http://schemas.microsoft.com/office/drawing/2014/main" id="{BB1BAB2B-5CB2-7694-C4C5-3F9C77978CA0}"/>
              </a:ext>
            </a:extLst>
          </p:cNvPr>
          <p:cNvSpPr/>
          <p:nvPr/>
        </p:nvSpPr>
        <p:spPr>
          <a:xfrm rot="10800000">
            <a:off x="1346653" y="7144743"/>
            <a:ext cx="4321861" cy="4321861"/>
          </a:xfrm>
          <a:prstGeom prst="arc">
            <a:avLst>
              <a:gd name="adj1" fmla="val 10766207"/>
              <a:gd name="adj2" fmla="val 0"/>
            </a:avLst>
          </a:prstGeom>
          <a:ln w="25400" cap="rnd">
            <a:solidFill>
              <a:srgbClr val="1CAE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CC33F94E-A8EB-2732-B2A6-13E660A86171}"/>
              </a:ext>
            </a:extLst>
          </p:cNvPr>
          <p:cNvSpPr txBox="1"/>
          <p:nvPr/>
        </p:nvSpPr>
        <p:spPr>
          <a:xfrm>
            <a:off x="1496078" y="8587670"/>
            <a:ext cx="4031195" cy="1471172"/>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ru-RU" sz="2000" kern="50" dirty="0">
                <a:solidFill>
                  <a:srgbClr val="000000"/>
                </a:solidFill>
                <a:effectLst/>
                <a:latin typeface="Times New Roman" panose="02020603050405020304" pitchFamily="18" charset="0"/>
                <a:ea typeface="Times New Roman" panose="02020603050405020304" pitchFamily="18" charset="0"/>
              </a:rPr>
              <a:t> </a:t>
            </a:r>
            <a:r>
              <a:rPr lang="ru-RU" sz="2800" dirty="0"/>
              <a:t>Разгерметизация технологического оборудования (ёмкости) </a:t>
            </a:r>
          </a:p>
        </p:txBody>
      </p:sp>
      <p:sp>
        <p:nvSpPr>
          <p:cNvPr id="23" name="TextBox 22">
            <a:extLst>
              <a:ext uri="{FF2B5EF4-FFF2-40B4-BE49-F238E27FC236}">
                <a16:creationId xmlns="" xmlns:a16="http://schemas.microsoft.com/office/drawing/2014/main" id="{2EA4D242-A5BB-D51B-DD79-EDA76454A2F4}"/>
              </a:ext>
            </a:extLst>
          </p:cNvPr>
          <p:cNvSpPr txBox="1"/>
          <p:nvPr/>
        </p:nvSpPr>
        <p:spPr>
          <a:xfrm>
            <a:off x="18733705" y="8736725"/>
            <a:ext cx="4131022" cy="1126462"/>
          </a:xfrm>
          <a:prstGeom prst="rect">
            <a:avLst/>
          </a:prstGeom>
          <a:noFill/>
        </p:spPr>
        <p:txBody>
          <a:bodyPr wrap="square">
            <a:spAutoFit/>
          </a:bodyPr>
          <a:lstStyle/>
          <a:p>
            <a:pPr algn="ctr" defTabSz="914400">
              <a:lnSpc>
                <a:spcPct val="80000"/>
              </a:lnSpc>
              <a:defRPr/>
            </a:pPr>
            <a:r>
              <a:rPr lang="ru-RU" sz="2800" dirty="0"/>
              <a:t>Ликвидация аварийной </a:t>
            </a:r>
          </a:p>
          <a:p>
            <a:pPr algn="ctr" defTabSz="914400">
              <a:lnSpc>
                <a:spcPct val="80000"/>
              </a:lnSpc>
              <a:defRPr/>
            </a:pPr>
            <a:r>
              <a:rPr lang="ru-RU" sz="2800" dirty="0"/>
              <a:t>ситуации</a:t>
            </a:r>
          </a:p>
        </p:txBody>
      </p:sp>
      <p:sp>
        <p:nvSpPr>
          <p:cNvPr id="24" name="TextBox 23">
            <a:extLst>
              <a:ext uri="{FF2B5EF4-FFF2-40B4-BE49-F238E27FC236}">
                <a16:creationId xmlns="" xmlns:a16="http://schemas.microsoft.com/office/drawing/2014/main" id="{8FBF32C4-3AAA-69BB-4903-14137ED6E448}"/>
              </a:ext>
            </a:extLst>
          </p:cNvPr>
          <p:cNvSpPr txBox="1"/>
          <p:nvPr/>
        </p:nvSpPr>
        <p:spPr>
          <a:xfrm>
            <a:off x="10810852" y="8919080"/>
            <a:ext cx="2752768" cy="781752"/>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ru-RU" sz="2800" dirty="0"/>
              <a:t>Образование</a:t>
            </a:r>
            <a:r>
              <a:rPr lang="ru-RU" sz="1800" kern="50" dirty="0">
                <a:solidFill>
                  <a:srgbClr val="000000"/>
                </a:solidFill>
                <a:effectLst/>
                <a:latin typeface="Times New Roman" panose="02020603050405020304" pitchFamily="18" charset="0"/>
                <a:ea typeface="Times New Roman" panose="02020603050405020304" pitchFamily="18" charset="0"/>
              </a:rPr>
              <a:t> </a:t>
            </a:r>
            <a:r>
              <a:rPr lang="ru-RU" sz="2800" dirty="0"/>
              <a:t>пролива </a:t>
            </a:r>
          </a:p>
        </p:txBody>
      </p:sp>
      <p:sp>
        <p:nvSpPr>
          <p:cNvPr id="25" name="TextBox 24">
            <a:extLst>
              <a:ext uri="{FF2B5EF4-FFF2-40B4-BE49-F238E27FC236}">
                <a16:creationId xmlns="" xmlns:a16="http://schemas.microsoft.com/office/drawing/2014/main" id="{BDEEF5B8-1E0C-0EC4-84DF-32EAEF10E5CE}"/>
              </a:ext>
            </a:extLst>
          </p:cNvPr>
          <p:cNvSpPr txBox="1"/>
          <p:nvPr/>
        </p:nvSpPr>
        <p:spPr>
          <a:xfrm>
            <a:off x="5736515" y="8360712"/>
            <a:ext cx="4186815" cy="1815882"/>
          </a:xfrm>
          <a:prstGeom prst="rect">
            <a:avLst/>
          </a:prstGeom>
          <a:noFill/>
        </p:spPr>
        <p:txBody>
          <a:bodyPr wrap="square">
            <a:spAutoFit/>
          </a:bodyPr>
          <a:lstStyle/>
          <a:p>
            <a:pPr algn="ctr" defTabSz="914400">
              <a:lnSpc>
                <a:spcPct val="80000"/>
              </a:lnSpc>
              <a:defRPr/>
            </a:pPr>
            <a:r>
              <a:rPr lang="ru-RU" sz="2800" dirty="0"/>
              <a:t>Образование разлива нефтепродуктов из отверстия («свищ») на площадку</a:t>
            </a:r>
          </a:p>
        </p:txBody>
      </p:sp>
      <p:sp>
        <p:nvSpPr>
          <p:cNvPr id="26" name="TextBox 25">
            <a:extLst>
              <a:ext uri="{FF2B5EF4-FFF2-40B4-BE49-F238E27FC236}">
                <a16:creationId xmlns="" xmlns:a16="http://schemas.microsoft.com/office/drawing/2014/main" id="{63EF06AA-C71C-5458-29C0-C83F1ABE082B}"/>
              </a:ext>
            </a:extLst>
          </p:cNvPr>
          <p:cNvSpPr txBox="1"/>
          <p:nvPr/>
        </p:nvSpPr>
        <p:spPr>
          <a:xfrm>
            <a:off x="14858244" y="8736725"/>
            <a:ext cx="3205502" cy="1126462"/>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ru-RU" sz="2800" dirty="0"/>
              <a:t>Возможность возникновения пожара </a:t>
            </a:r>
          </a:p>
        </p:txBody>
      </p:sp>
      <p:sp>
        <p:nvSpPr>
          <p:cNvPr id="30" name="TextBox 29">
            <a:extLst>
              <a:ext uri="{FF2B5EF4-FFF2-40B4-BE49-F238E27FC236}">
                <a16:creationId xmlns="" xmlns:a16="http://schemas.microsoft.com/office/drawing/2014/main" id="{E77F13D7-CF88-ECE9-A072-E3139BDB7281}"/>
              </a:ext>
            </a:extLst>
          </p:cNvPr>
          <p:cNvSpPr txBox="1"/>
          <p:nvPr/>
        </p:nvSpPr>
        <p:spPr>
          <a:xfrm>
            <a:off x="737965" y="11660340"/>
            <a:ext cx="22898543" cy="830997"/>
          </a:xfrm>
          <a:prstGeom prst="rect">
            <a:avLst/>
          </a:prstGeom>
          <a:noFill/>
        </p:spPr>
        <p:txBody>
          <a:bodyPr wrap="square">
            <a:spAutoFit/>
          </a:bodyPr>
          <a:lstStyle/>
          <a:p>
            <a:pPr algn="just"/>
            <a:r>
              <a:rPr lang="ru-RU" sz="2400" dirty="0">
                <a:solidFill>
                  <a:schemeClr val="bg2"/>
                </a:solidFill>
              </a:rPr>
              <a:t>Все аварийные ситуации, которые возможны на объекте, имеют локальный характер. С учетом кратковременности выбросов загрязняющих веществ при аварийных ситуациях негативное воздействие на атмосферный воздух будет минимальным. </a:t>
            </a:r>
          </a:p>
        </p:txBody>
      </p:sp>
    </p:spTree>
    <p:extLst>
      <p:ext uri="{BB962C8B-B14F-4D97-AF65-F5344CB8AC3E}">
        <p14:creationId xmlns:p14="http://schemas.microsoft.com/office/powerpoint/2010/main" val="2042725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3" name="Номер слайда 2"/>
          <p:cNvSpPr>
            <a:spLocks noGrp="1"/>
          </p:cNvSpPr>
          <p:nvPr>
            <p:ph type="sldNum" sz="quarter" idx="12"/>
          </p:nvPr>
        </p:nvSpPr>
        <p:spPr/>
        <p:txBody>
          <a:bodyPr/>
          <a:lstStyle/>
          <a:p>
            <a:fld id="{6541C265-2E6C-46E0-BE69-B8FD4AAAE49D}" type="slidenum">
              <a:rPr lang="ru-RU" smtClean="0"/>
              <a:pPr/>
              <a:t>2</a:t>
            </a:fld>
            <a:endParaRPr lang="ru-RU" dirty="0"/>
          </a:p>
        </p:txBody>
      </p:sp>
      <p:sp>
        <p:nvSpPr>
          <p:cNvPr id="7" name="Заголовок 6"/>
          <p:cNvSpPr>
            <a:spLocks noGrp="1"/>
          </p:cNvSpPr>
          <p:nvPr>
            <p:ph type="ctrTitle"/>
          </p:nvPr>
        </p:nvSpPr>
        <p:spPr>
          <a:xfrm>
            <a:off x="1025997" y="2106265"/>
            <a:ext cx="17659491" cy="792089"/>
          </a:xfrm>
        </p:spPr>
        <p:txBody>
          <a:bodyPr/>
          <a:lstStyle/>
          <a:p>
            <a:r>
              <a:rPr lang="ru-RU" dirty="0"/>
              <a:t>Общие сведения о предприятии</a:t>
            </a:r>
          </a:p>
        </p:txBody>
      </p:sp>
      <p:sp>
        <p:nvSpPr>
          <p:cNvPr id="12" name="Текст 11"/>
          <p:cNvSpPr>
            <a:spLocks noGrp="1"/>
          </p:cNvSpPr>
          <p:nvPr>
            <p:ph type="body" sz="quarter" idx="13"/>
          </p:nvPr>
        </p:nvSpPr>
        <p:spPr>
          <a:xfrm>
            <a:off x="10099005" y="3114377"/>
            <a:ext cx="13657466" cy="9778995"/>
          </a:xfrm>
        </p:spPr>
        <p:txBody>
          <a:bodyPr>
            <a:normAutofit lnSpcReduction="10000"/>
          </a:bodyPr>
          <a:lstStyle/>
          <a:p>
            <a:r>
              <a:rPr lang="ru-RU" sz="3500" dirty="0">
                <a:latin typeface="Montserrat" panose="00000500000000000000"/>
              </a:rPr>
              <a:t>АО «</a:t>
            </a:r>
            <a:r>
              <a:rPr lang="ru-RU" sz="3500" dirty="0" err="1">
                <a:latin typeface="Montserrat" panose="00000500000000000000"/>
              </a:rPr>
              <a:t>Свинокомплекс</a:t>
            </a:r>
            <a:r>
              <a:rPr lang="ru-RU" sz="3500" dirty="0">
                <a:latin typeface="Montserrat" panose="00000500000000000000"/>
              </a:rPr>
              <a:t> «Уральский» крупнейший проект агропромышленной отрасли Урала основанный в 2006 году. Расположен в </a:t>
            </a:r>
            <a:r>
              <a:rPr lang="ru-RU" sz="3500" dirty="0" err="1">
                <a:latin typeface="Montserrat" panose="00000500000000000000"/>
              </a:rPr>
              <a:t>Богдановичском</a:t>
            </a:r>
            <a:r>
              <a:rPr lang="ru-RU" sz="3500" dirty="0">
                <a:latin typeface="Montserrat" panose="00000500000000000000"/>
              </a:rPr>
              <a:t> и </a:t>
            </a:r>
            <a:r>
              <a:rPr lang="ru-RU" sz="3500" dirty="0" err="1">
                <a:latin typeface="Montserrat" panose="00000500000000000000"/>
              </a:rPr>
              <a:t>Камышловском</a:t>
            </a:r>
            <a:r>
              <a:rPr lang="ru-RU" sz="3500" dirty="0">
                <a:latin typeface="Montserrat" panose="00000500000000000000"/>
              </a:rPr>
              <a:t> районах Свердловской области. Имеет производственную площадку в Курганской области. Обеспечивает 73% рынка мясной продукции Свердловской области. В структуре предприятия две независимые фермы полного производственного цикла(каждая включает в себя репродуктор, </a:t>
            </a:r>
            <a:r>
              <a:rPr lang="ru-RU" sz="3500" dirty="0" err="1">
                <a:latin typeface="Montserrat" panose="00000500000000000000"/>
              </a:rPr>
              <a:t>доращивание</a:t>
            </a:r>
            <a:r>
              <a:rPr lang="ru-RU" sz="3500" dirty="0">
                <a:latin typeface="Montserrat" panose="00000500000000000000"/>
              </a:rPr>
              <a:t> и откорм),станция искусственного осеменения.</a:t>
            </a:r>
          </a:p>
          <a:p>
            <a:endParaRPr lang="ru-RU" sz="3500" dirty="0">
              <a:latin typeface="Montserrat" panose="00000500000000000000"/>
            </a:endParaRPr>
          </a:p>
          <a:p>
            <a:r>
              <a:rPr lang="ru-RU" sz="3500" dirty="0">
                <a:latin typeface="Montserrat" panose="00000500000000000000"/>
              </a:rPr>
              <a:t>На предприятии активно проводится селекционная работа. Согласно данным Союза свиноводов России, Уральский </a:t>
            </a:r>
            <a:r>
              <a:rPr lang="ru-RU" sz="3500" dirty="0" err="1">
                <a:latin typeface="Montserrat" panose="00000500000000000000"/>
              </a:rPr>
              <a:t>свинокомплекс</a:t>
            </a:r>
            <a:r>
              <a:rPr lang="ru-RU" sz="3500" dirty="0">
                <a:latin typeface="Montserrat" panose="00000500000000000000"/>
              </a:rPr>
              <a:t> демонстрирует самый </a:t>
            </a:r>
            <a:r>
              <a:rPr lang="ru-RU" sz="3500" dirty="0" smtClean="0">
                <a:latin typeface="Montserrat" panose="00000500000000000000"/>
              </a:rPr>
              <a:t>высокий среднесуточной </a:t>
            </a:r>
            <a:r>
              <a:rPr lang="ru-RU" sz="3500" dirty="0">
                <a:latin typeface="Montserrat" panose="00000500000000000000"/>
              </a:rPr>
              <a:t>привес по стаду как в холдинге, так и в России – 750 г.</a:t>
            </a:r>
          </a:p>
          <a:p>
            <a:endParaRPr lang="ru-RU" sz="3500" dirty="0">
              <a:latin typeface="Montserrat" panose="00000500000000000000"/>
            </a:endParaRPr>
          </a:p>
          <a:p>
            <a:r>
              <a:rPr lang="ru-RU" sz="3500" dirty="0">
                <a:latin typeface="Montserrat" panose="00000500000000000000"/>
              </a:rPr>
              <a:t>В собственности предприятие находятся около 32 тыс. гектаров полей в Свердловской и Курганской областях, на которых выращиваются кормовые культуры.</a:t>
            </a:r>
          </a:p>
          <a:p>
            <a:r>
              <a:rPr lang="ru-RU" sz="3500" dirty="0">
                <a:latin typeface="Montserrat" panose="00000500000000000000"/>
              </a:rPr>
              <a:t>Объемы производства составляют 64 000 тонн свинины в год.</a:t>
            </a:r>
          </a:p>
          <a:p>
            <a:endParaRPr lang="ru-RU" dirty="0"/>
          </a:p>
        </p:txBody>
      </p:sp>
      <p:sp>
        <p:nvSpPr>
          <p:cNvPr id="13" name="Текст 12"/>
          <p:cNvSpPr>
            <a:spLocks noGrp="1"/>
          </p:cNvSpPr>
          <p:nvPr>
            <p:ph type="body" sz="quarter" idx="14"/>
          </p:nvPr>
        </p:nvSpPr>
        <p:spPr>
          <a:xfrm>
            <a:off x="809973" y="3114378"/>
            <a:ext cx="9023982" cy="9483498"/>
          </a:xfrm>
        </p:spPr>
        <p:txBody>
          <a:bodyPr>
            <a:noAutofit/>
          </a:bodyPr>
          <a:lstStyle/>
          <a:p>
            <a:pPr lvl="0"/>
            <a:r>
              <a:rPr lang="ru-RU" sz="3200" b="0" dirty="0" smtClean="0">
                <a:solidFill>
                  <a:srgbClr val="212121"/>
                </a:solidFill>
                <a:latin typeface="Montserrat" panose="00000500000000000000"/>
              </a:rPr>
              <a:t>АО «</a:t>
            </a:r>
            <a:r>
              <a:rPr lang="ru-RU" sz="3200" b="0" dirty="0" err="1" smtClean="0">
                <a:solidFill>
                  <a:srgbClr val="212121"/>
                </a:solidFill>
                <a:latin typeface="Montserrat" panose="00000500000000000000"/>
              </a:rPr>
              <a:t>Сибагро</a:t>
            </a:r>
            <a:r>
              <a:rPr lang="ru-RU" sz="3200" b="0" dirty="0" smtClean="0">
                <a:solidFill>
                  <a:srgbClr val="212121"/>
                </a:solidFill>
                <a:latin typeface="Montserrat" panose="00000500000000000000"/>
              </a:rPr>
              <a:t>» - интегрированный агропромышленный холдинг с полным циклом производства продукции, позволяющим обеспечивать ее экологическую безопасность и вести контроль качества на всех этапах</a:t>
            </a:r>
            <a:r>
              <a:rPr lang="ru-RU" sz="3200" b="0" dirty="0" smtClean="0">
                <a:solidFill>
                  <a:prstClr val="black"/>
                </a:solidFill>
                <a:latin typeface="Montserrat" panose="00000500000000000000"/>
                <a:cs typeface="Times New Roman" panose="02020603050405020304" pitchFamily="18" charset="0"/>
              </a:rPr>
              <a:t>.</a:t>
            </a:r>
          </a:p>
          <a:p>
            <a:pPr lvl="0"/>
            <a:endParaRPr lang="ru-RU" sz="3200" b="0" dirty="0" smtClean="0">
              <a:solidFill>
                <a:srgbClr val="212121"/>
              </a:solidFill>
              <a:latin typeface="Montserrat" panose="00000500000000000000"/>
            </a:endParaRPr>
          </a:p>
          <a:p>
            <a:pPr lvl="0"/>
            <a:r>
              <a:rPr lang="ru-RU" sz="3200" b="0" dirty="0" smtClean="0">
                <a:solidFill>
                  <a:prstClr val="black"/>
                </a:solidFill>
                <a:latin typeface="Montserrat" panose="00000500000000000000"/>
                <a:cs typeface="Times New Roman" panose="02020603050405020304" pitchFamily="18" charset="0"/>
              </a:rPr>
              <a:t>АО «</a:t>
            </a:r>
            <a:r>
              <a:rPr lang="ru-RU" sz="3200" b="0" dirty="0" err="1" smtClean="0">
                <a:solidFill>
                  <a:prstClr val="black"/>
                </a:solidFill>
                <a:latin typeface="Montserrat" panose="00000500000000000000"/>
                <a:cs typeface="Times New Roman" panose="02020603050405020304" pitchFamily="18" charset="0"/>
              </a:rPr>
              <a:t>Сибагро</a:t>
            </a:r>
            <a:r>
              <a:rPr lang="ru-RU" sz="3200" b="0" dirty="0" smtClean="0">
                <a:solidFill>
                  <a:prstClr val="black"/>
                </a:solidFill>
                <a:latin typeface="Montserrat" panose="00000500000000000000"/>
                <a:cs typeface="Times New Roman" panose="02020603050405020304" pitchFamily="18" charset="0"/>
              </a:rPr>
              <a:t>» – федеральная агропромышленная компания, занимающая второе место в рейтинге крупнейших производителей свинины в РФ. Производит колбасы, деликатесы, курицу и яйцо. В состав «</a:t>
            </a:r>
            <a:r>
              <a:rPr lang="ru-RU" sz="3200" b="0" dirty="0" err="1" smtClean="0">
                <a:solidFill>
                  <a:prstClr val="black"/>
                </a:solidFill>
                <a:latin typeface="Montserrat" panose="00000500000000000000"/>
                <a:cs typeface="Times New Roman" panose="02020603050405020304" pitchFamily="18" charset="0"/>
              </a:rPr>
              <a:t>Сибагро</a:t>
            </a:r>
            <a:r>
              <a:rPr lang="ru-RU" sz="3200" b="0" dirty="0" smtClean="0">
                <a:solidFill>
                  <a:prstClr val="black"/>
                </a:solidFill>
                <a:latin typeface="Montserrat" panose="00000500000000000000"/>
                <a:cs typeface="Times New Roman" panose="02020603050405020304" pitchFamily="18" charset="0"/>
              </a:rPr>
              <a:t>» входят 15 предприятий в 10 регионах России от Белгорода до Бурятии. Объемы производства: 389 000 тонн свинины в год. Общий земельный фонд: 420 000 га. Объем производства комбикормов: 1 125 000 тонн</a:t>
            </a:r>
            <a:r>
              <a:rPr lang="en-US" sz="2800" b="0" dirty="0" smtClean="0">
                <a:solidFill>
                  <a:srgbClr val="F5503C"/>
                </a:solidFill>
                <a:latin typeface="Times New Roman" panose="02020603050405020304" pitchFamily="18" charset="0"/>
                <a:cs typeface="Times New Roman" panose="02020603050405020304" pitchFamily="18" charset="0"/>
              </a:rPr>
              <a:t/>
            </a:r>
            <a:br>
              <a:rPr lang="en-US" sz="2800" b="0" dirty="0" smtClean="0">
                <a:solidFill>
                  <a:srgbClr val="F5503C"/>
                </a:solidFill>
                <a:latin typeface="Times New Roman" panose="02020603050405020304" pitchFamily="18" charset="0"/>
                <a:cs typeface="Times New Roman" panose="02020603050405020304" pitchFamily="18" charset="0"/>
              </a:rPr>
            </a:br>
            <a:endParaRPr lang="ru-RU" sz="2800" dirty="0">
              <a:latin typeface="Montserrat" panose="00000500000000000000"/>
            </a:endParaRPr>
          </a:p>
        </p:txBody>
      </p:sp>
      <p:sp>
        <p:nvSpPr>
          <p:cNvPr id="11" name="TextBox 10"/>
          <p:cNvSpPr txBox="1"/>
          <p:nvPr/>
        </p:nvSpPr>
        <p:spPr>
          <a:xfrm>
            <a:off x="8704564" y="12893372"/>
            <a:ext cx="9170685" cy="157466"/>
          </a:xfrm>
          <a:prstGeom prst="rect">
            <a:avLst/>
          </a:prstGeom>
          <a:noFill/>
        </p:spPr>
        <p:txBody>
          <a:bodyPr wrap="square" lIns="0" tIns="0" rIns="0" bIns="0" rtlCol="0">
            <a:spAutoFit/>
          </a:bodyPr>
          <a:lstStyle/>
          <a:p>
            <a:r>
              <a:rPr lang="ru-RU" sz="1000" b="1" cap="all" dirty="0">
                <a:solidFill>
                  <a:schemeClr val="bg2"/>
                </a:solidFill>
              </a:rPr>
              <a:t>Общие сведения о предприятии</a:t>
            </a:r>
          </a:p>
        </p:txBody>
      </p:sp>
    </p:spTree>
    <p:extLst>
      <p:ext uri="{BB962C8B-B14F-4D97-AF65-F5344CB8AC3E}">
        <p14:creationId xmlns:p14="http://schemas.microsoft.com/office/powerpoint/2010/main" val="2773754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4B28062-4BC5-980E-43CF-7D790F1228F2}"/>
            </a:ext>
          </a:extLst>
        </p:cNvPr>
        <p:cNvGrpSpPr/>
        <p:nvPr/>
      </p:nvGrpSpPr>
      <p:grpSpPr>
        <a:xfrm>
          <a:off x="0" y="0"/>
          <a:ext cx="0" cy="0"/>
          <a:chOff x="0" y="0"/>
          <a:chExt cx="0" cy="0"/>
        </a:xfrm>
      </p:grpSpPr>
      <p:sp>
        <p:nvSpPr>
          <p:cNvPr id="17" name="Нижний колонтитул 16">
            <a:extLst>
              <a:ext uri="{FF2B5EF4-FFF2-40B4-BE49-F238E27FC236}">
                <a16:creationId xmlns="" xmlns:a16="http://schemas.microsoft.com/office/drawing/2014/main" id="{B9709022-65A8-A487-E869-C3E6A272EEB5}"/>
              </a:ext>
            </a:extLst>
          </p:cNvPr>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18" name="Номер слайда 17">
            <a:extLst>
              <a:ext uri="{FF2B5EF4-FFF2-40B4-BE49-F238E27FC236}">
                <a16:creationId xmlns="" xmlns:a16="http://schemas.microsoft.com/office/drawing/2014/main" id="{659AD0EF-0EFC-A1DA-5520-506B865E993B}"/>
              </a:ext>
            </a:extLst>
          </p:cNvPr>
          <p:cNvSpPr>
            <a:spLocks noGrp="1"/>
          </p:cNvSpPr>
          <p:nvPr>
            <p:ph type="sldNum" sz="quarter" idx="12"/>
          </p:nvPr>
        </p:nvSpPr>
        <p:spPr/>
        <p:txBody>
          <a:bodyPr/>
          <a:lstStyle/>
          <a:p>
            <a:fld id="{6541C265-2E6C-46E0-BE69-B8FD4AAAE49D}" type="slidenum">
              <a:rPr lang="ru-RU" smtClean="0"/>
              <a:pPr/>
              <a:t>20</a:t>
            </a:fld>
            <a:endParaRPr lang="ru-RU" dirty="0"/>
          </a:p>
        </p:txBody>
      </p:sp>
      <p:sp>
        <p:nvSpPr>
          <p:cNvPr id="2" name="Заголовок 1">
            <a:extLst>
              <a:ext uri="{FF2B5EF4-FFF2-40B4-BE49-F238E27FC236}">
                <a16:creationId xmlns="" xmlns:a16="http://schemas.microsoft.com/office/drawing/2014/main" id="{EBD68C17-E19A-C475-766D-CE24B9B8F61E}"/>
              </a:ext>
            </a:extLst>
          </p:cNvPr>
          <p:cNvSpPr>
            <a:spLocks noGrp="1"/>
          </p:cNvSpPr>
          <p:nvPr>
            <p:ph type="ctrTitle"/>
          </p:nvPr>
        </p:nvSpPr>
        <p:spPr>
          <a:xfrm>
            <a:off x="1224489" y="2777801"/>
            <a:ext cx="22412019" cy="1403247"/>
          </a:xfrm>
        </p:spPr>
        <p:txBody>
          <a:bodyPr>
            <a:normAutofit/>
          </a:bodyPr>
          <a:lstStyle/>
          <a:p>
            <a:r>
              <a:rPr lang="ru-RU" dirty="0"/>
              <a:t>Производственный экологический контроль и мониторинг</a:t>
            </a:r>
          </a:p>
        </p:txBody>
      </p:sp>
      <p:sp>
        <p:nvSpPr>
          <p:cNvPr id="3" name="Текст 2">
            <a:extLst>
              <a:ext uri="{FF2B5EF4-FFF2-40B4-BE49-F238E27FC236}">
                <a16:creationId xmlns="" xmlns:a16="http://schemas.microsoft.com/office/drawing/2014/main" id="{BD14DA62-6D7B-3DFA-4023-EC0681539B2B}"/>
              </a:ext>
            </a:extLst>
          </p:cNvPr>
          <p:cNvSpPr>
            <a:spLocks noGrp="1"/>
          </p:cNvSpPr>
          <p:nvPr>
            <p:ph type="body" sz="quarter" idx="13"/>
          </p:nvPr>
        </p:nvSpPr>
        <p:spPr>
          <a:xfrm>
            <a:off x="737964" y="4338514"/>
            <a:ext cx="22898544" cy="8259362"/>
          </a:xfrm>
        </p:spPr>
        <p:txBody>
          <a:bodyPr>
            <a:normAutofit/>
          </a:bodyPr>
          <a:lstStyle/>
          <a:p>
            <a:pPr algn="just"/>
            <a:r>
              <a:rPr lang="ru-RU" sz="2400" dirty="0"/>
              <a:t>Программа производственного экологического контроля содержит следующие сведения:</a:t>
            </a:r>
          </a:p>
          <a:p>
            <a:pPr algn="just"/>
            <a:endParaRPr lang="ru-RU" sz="2400" dirty="0"/>
          </a:p>
          <a:p>
            <a:pPr marL="342900" indent="-342900" algn="just">
              <a:buFont typeface="Arial" panose="020B0604020202020204" pitchFamily="34" charset="0"/>
              <a:buChar char="•"/>
            </a:pPr>
            <a:r>
              <a:rPr lang="ru-RU" sz="2400" dirty="0"/>
              <a:t>об инвентаризации выбросов загрязняющих веществ в атмосферный воздух и их источников;</a:t>
            </a:r>
          </a:p>
          <a:p>
            <a:pPr marL="342900" indent="-342900" algn="just">
              <a:buFont typeface="Arial" panose="020B0604020202020204" pitchFamily="34" charset="0"/>
              <a:buChar char="•"/>
            </a:pPr>
            <a:r>
              <a:rPr lang="ru-RU" sz="2400" dirty="0"/>
              <a:t>об инвентаризации сбросов загрязняющих веществ в окружающую среду и их источников;</a:t>
            </a:r>
          </a:p>
          <a:p>
            <a:pPr marL="342900" indent="-342900" algn="just">
              <a:buFont typeface="Arial" panose="020B0604020202020204" pitchFamily="34" charset="0"/>
              <a:buChar char="•"/>
            </a:pPr>
            <a:r>
              <a:rPr lang="ru-RU" sz="2400" dirty="0"/>
              <a:t>об инвентаризации отходов производства и потребления и объектов их размещения;</a:t>
            </a:r>
          </a:p>
          <a:p>
            <a:pPr marL="342900" indent="-342900" algn="just">
              <a:buFont typeface="Arial" panose="020B0604020202020204" pitchFamily="34" charset="0"/>
              <a:buChar char="•"/>
            </a:pPr>
            <a:r>
              <a:rPr lang="ru-RU" sz="2400" dirty="0"/>
              <a:t>о подразделениях и (или) должностных лицах, отвечающих за осуществление производственного экологического контроля;</a:t>
            </a:r>
          </a:p>
          <a:p>
            <a:pPr marL="342900" indent="-342900" algn="just">
              <a:buFont typeface="Arial" panose="020B0604020202020204" pitchFamily="34" charset="0"/>
              <a:buChar char="•"/>
            </a:pPr>
            <a:r>
              <a:rPr lang="ru-RU" sz="2400" dirty="0"/>
              <a:t>о собственных и (или) привлекаемых испытательных лабораториях (центрах), аккредитованных в соответствии с законодательством Российской Федерации об аккредитации в национальной системе аккредитации;</a:t>
            </a:r>
          </a:p>
          <a:p>
            <a:pPr marL="342900" indent="-342900" algn="just">
              <a:buFont typeface="Arial" panose="020B0604020202020204" pitchFamily="34" charset="0"/>
              <a:buChar char="•"/>
            </a:pPr>
            <a:r>
              <a:rPr lang="ru-RU" sz="2400" dirty="0"/>
              <a:t>производственный контроль в области охраны атмосферного воздуха и акустического воздействия на этапе строительства и эксплуатации;</a:t>
            </a:r>
          </a:p>
          <a:p>
            <a:pPr marL="342900" indent="-342900" algn="just">
              <a:buFont typeface="Arial" panose="020B0604020202020204" pitchFamily="34" charset="0"/>
              <a:buChar char="•"/>
            </a:pPr>
            <a:r>
              <a:rPr lang="ru-RU" sz="2400" dirty="0"/>
              <a:t>производственный контроль в области обращения с отходами на этапе строительства и эксплуатации;</a:t>
            </a:r>
          </a:p>
          <a:p>
            <a:pPr marL="342900" indent="-342900" algn="just">
              <a:buFont typeface="Arial" panose="020B0604020202020204" pitchFamily="34" charset="0"/>
              <a:buChar char="•"/>
            </a:pPr>
            <a:r>
              <a:rPr lang="ru-RU" sz="2400" dirty="0"/>
              <a:t>мониторинг почвенного покрова на этапе строительства и эксплуатации;</a:t>
            </a:r>
          </a:p>
          <a:p>
            <a:pPr marL="342900" indent="-342900" algn="just">
              <a:buFont typeface="Arial" panose="020B0604020202020204" pitchFamily="34" charset="0"/>
              <a:buChar char="•"/>
            </a:pPr>
            <a:r>
              <a:rPr lang="ru-RU" sz="2400" dirty="0"/>
              <a:t>мониторинг растительного и животного мира сопредельных территорий на этапе строительства и эксплуатации;</a:t>
            </a:r>
          </a:p>
          <a:p>
            <a:pPr marL="342900" indent="-342900" algn="just">
              <a:buFont typeface="Arial" panose="020B0604020202020204" pitchFamily="34" charset="0"/>
              <a:buChar char="•"/>
            </a:pPr>
            <a:r>
              <a:rPr lang="ru-RU" sz="2400" dirty="0"/>
              <a:t>программа производственного экологического контроля в случае возникновения аварийной ситуации.</a:t>
            </a:r>
          </a:p>
          <a:p>
            <a:pPr algn="just"/>
            <a:endParaRPr lang="ru-RU" sz="2400" dirty="0"/>
          </a:p>
          <a:p>
            <a:pPr algn="just"/>
            <a:endParaRPr lang="ru-RU" sz="2400" dirty="0"/>
          </a:p>
          <a:p>
            <a:pPr algn="just"/>
            <a:r>
              <a:rPr lang="ru-RU" sz="2400" dirty="0">
                <a:solidFill>
                  <a:schemeClr val="bg2"/>
                </a:solidFill>
              </a:rPr>
              <a:t>Ориентировочные затраты на проведение ПЭК И ПЭМ составляют: в период строительства и в период эксплуатации –726,85 тыс. руб. в год.</a:t>
            </a:r>
          </a:p>
        </p:txBody>
      </p:sp>
      <p:sp>
        <p:nvSpPr>
          <p:cNvPr id="8" name="TextBox 7">
            <a:extLst>
              <a:ext uri="{FF2B5EF4-FFF2-40B4-BE49-F238E27FC236}">
                <a16:creationId xmlns="" xmlns:a16="http://schemas.microsoft.com/office/drawing/2014/main" id="{4F2810E2-2F02-E22A-28D6-38334E86803C}"/>
              </a:ext>
            </a:extLst>
          </p:cNvPr>
          <p:cNvSpPr txBox="1"/>
          <p:nvPr/>
        </p:nvSpPr>
        <p:spPr>
          <a:xfrm>
            <a:off x="8704564" y="12893372"/>
            <a:ext cx="9170685" cy="157466"/>
          </a:xfrm>
          <a:prstGeom prst="rect">
            <a:avLst/>
          </a:prstGeom>
          <a:noFill/>
        </p:spPr>
        <p:txBody>
          <a:bodyPr wrap="square" lIns="0" tIns="0" rIns="0" bIns="0" rtlCol="0">
            <a:spAutoFit/>
          </a:bodyPr>
          <a:lstStyle/>
          <a:p>
            <a:r>
              <a:rPr lang="ru-RU" sz="1000" b="1" cap="all" dirty="0">
                <a:solidFill>
                  <a:schemeClr val="bg2"/>
                </a:solidFill>
              </a:rPr>
              <a:t>Производственный экологический контроль и мониторинг</a:t>
            </a:r>
          </a:p>
        </p:txBody>
      </p:sp>
    </p:spTree>
    <p:extLst>
      <p:ext uri="{BB962C8B-B14F-4D97-AF65-F5344CB8AC3E}">
        <p14:creationId xmlns:p14="http://schemas.microsoft.com/office/powerpoint/2010/main" val="1595590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4B28062-4BC5-980E-43CF-7D790F1228F2}"/>
            </a:ext>
          </a:extLst>
        </p:cNvPr>
        <p:cNvGrpSpPr/>
        <p:nvPr/>
      </p:nvGrpSpPr>
      <p:grpSpPr>
        <a:xfrm>
          <a:off x="0" y="0"/>
          <a:ext cx="0" cy="0"/>
          <a:chOff x="0" y="0"/>
          <a:chExt cx="0" cy="0"/>
        </a:xfrm>
      </p:grpSpPr>
      <p:sp>
        <p:nvSpPr>
          <p:cNvPr id="17" name="Нижний колонтитул 16">
            <a:extLst>
              <a:ext uri="{FF2B5EF4-FFF2-40B4-BE49-F238E27FC236}">
                <a16:creationId xmlns="" xmlns:a16="http://schemas.microsoft.com/office/drawing/2014/main" id="{B9709022-65A8-A487-E869-C3E6A272EEB5}"/>
              </a:ext>
            </a:extLst>
          </p:cNvPr>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a:p>
            <a:endParaRPr lang="ru-RU" dirty="0"/>
          </a:p>
        </p:txBody>
      </p:sp>
      <p:sp>
        <p:nvSpPr>
          <p:cNvPr id="18" name="Номер слайда 17">
            <a:extLst>
              <a:ext uri="{FF2B5EF4-FFF2-40B4-BE49-F238E27FC236}">
                <a16:creationId xmlns="" xmlns:a16="http://schemas.microsoft.com/office/drawing/2014/main" id="{659AD0EF-0EFC-A1DA-5520-506B865E993B}"/>
              </a:ext>
            </a:extLst>
          </p:cNvPr>
          <p:cNvSpPr>
            <a:spLocks noGrp="1"/>
          </p:cNvSpPr>
          <p:nvPr>
            <p:ph type="sldNum" sz="quarter" idx="12"/>
          </p:nvPr>
        </p:nvSpPr>
        <p:spPr/>
        <p:txBody>
          <a:bodyPr/>
          <a:lstStyle/>
          <a:p>
            <a:fld id="{6541C265-2E6C-46E0-BE69-B8FD4AAAE49D}" type="slidenum">
              <a:rPr lang="ru-RU" smtClean="0"/>
              <a:pPr/>
              <a:t>21</a:t>
            </a:fld>
            <a:endParaRPr lang="ru-RU" dirty="0"/>
          </a:p>
        </p:txBody>
      </p:sp>
      <p:sp>
        <p:nvSpPr>
          <p:cNvPr id="2" name="Заголовок 1">
            <a:extLst>
              <a:ext uri="{FF2B5EF4-FFF2-40B4-BE49-F238E27FC236}">
                <a16:creationId xmlns="" xmlns:a16="http://schemas.microsoft.com/office/drawing/2014/main" id="{EBD68C17-E19A-C475-766D-CE24B9B8F61E}"/>
              </a:ext>
            </a:extLst>
          </p:cNvPr>
          <p:cNvSpPr>
            <a:spLocks noGrp="1"/>
          </p:cNvSpPr>
          <p:nvPr>
            <p:ph type="ctrTitle"/>
          </p:nvPr>
        </p:nvSpPr>
        <p:spPr>
          <a:xfrm>
            <a:off x="1224489" y="2777801"/>
            <a:ext cx="22412019" cy="1403247"/>
          </a:xfrm>
        </p:spPr>
        <p:txBody>
          <a:bodyPr>
            <a:normAutofit/>
          </a:bodyPr>
          <a:lstStyle/>
          <a:p>
            <a:r>
              <a:rPr lang="ru-RU" dirty="0"/>
              <a:t>Выводы по Результатам оценки воздействия на окружающую среду </a:t>
            </a:r>
          </a:p>
        </p:txBody>
      </p:sp>
      <p:sp>
        <p:nvSpPr>
          <p:cNvPr id="3" name="Текст 2">
            <a:extLst>
              <a:ext uri="{FF2B5EF4-FFF2-40B4-BE49-F238E27FC236}">
                <a16:creationId xmlns="" xmlns:a16="http://schemas.microsoft.com/office/drawing/2014/main" id="{BD14DA62-6D7B-3DFA-4023-EC0681539B2B}"/>
              </a:ext>
            </a:extLst>
          </p:cNvPr>
          <p:cNvSpPr>
            <a:spLocks noGrp="1"/>
          </p:cNvSpPr>
          <p:nvPr>
            <p:ph type="body" sz="quarter" idx="13"/>
          </p:nvPr>
        </p:nvSpPr>
        <p:spPr>
          <a:xfrm>
            <a:off x="737964" y="4338514"/>
            <a:ext cx="22898544" cy="8259362"/>
          </a:xfrm>
        </p:spPr>
        <p:txBody>
          <a:bodyPr>
            <a:normAutofit/>
          </a:bodyPr>
          <a:lstStyle/>
          <a:p>
            <a:pPr marL="342900" indent="-342900" algn="just">
              <a:lnSpc>
                <a:spcPct val="115000"/>
              </a:lnSpc>
              <a:buFont typeface="Arial" panose="020B0604020202020204" pitchFamily="34" charset="0"/>
              <a:buChar char="•"/>
            </a:pPr>
            <a:r>
              <a:rPr lang="ru-RU" sz="2400" dirty="0"/>
              <a:t>С целью снижения возможного негативного влияния на компоненты окружающей среды проектными решениями предусмотрен комплекс природоохранных мероприятий.</a:t>
            </a:r>
          </a:p>
          <a:p>
            <a:pPr marL="342900" indent="-342900" algn="just">
              <a:lnSpc>
                <a:spcPct val="115000"/>
              </a:lnSpc>
              <a:buFont typeface="Arial" panose="020B0604020202020204" pitchFamily="34" charset="0"/>
              <a:buChar char="•"/>
            </a:pPr>
            <a:r>
              <a:rPr lang="ru-RU" sz="2400" dirty="0"/>
              <a:t>По результатам расчета загрязнения атмосферы выбросами в период производства различных видов деятельности на различных участках установлено, что значения максимальных приземных концентраций всех выбрасываемых загрязняющих веществ не превышают допустимых значений для населенных мест как на этапе строительства, так и на этапе эксплуатации.</a:t>
            </a:r>
          </a:p>
          <a:p>
            <a:pPr marL="342900" indent="-342900" algn="just">
              <a:lnSpc>
                <a:spcPct val="115000"/>
              </a:lnSpc>
              <a:buFont typeface="Arial" panose="020B0604020202020204" pitchFamily="34" charset="0"/>
              <a:buChar char="•"/>
            </a:pPr>
            <a:r>
              <a:rPr lang="ru-RU" sz="2400" dirty="0"/>
              <a:t>В период эксплуатации объекта основными источниками шума будут являться: технологическое и инженерное оборудование; вентиляционное оборудование; погрузо- разгрузочные работы; движение водного транспорта.</a:t>
            </a:r>
          </a:p>
          <a:p>
            <a:pPr marL="342900" indent="-342900" algn="just">
              <a:lnSpc>
                <a:spcPct val="115000"/>
              </a:lnSpc>
              <a:buFont typeface="Arial" panose="020B0604020202020204" pitchFamily="34" charset="0"/>
              <a:buChar char="•"/>
            </a:pPr>
            <a:r>
              <a:rPr lang="ru-RU" sz="2400" dirty="0"/>
              <a:t>По результатам выполненного акустического расчета установлено, что в период намечаемой хозяйственной деятельности объекта, ожидаемые уровни шума на территории объектов нормирования не превысят допустимых значений, установленных санитарными нормами СанПиН 1.2.3685-21 для территории, непосредственно прилегающей к жилым домам в дневное время суток. Кроме того на территории лагун источники акустического воздействия отсутствуют.</a:t>
            </a:r>
          </a:p>
          <a:p>
            <a:pPr marL="342900" indent="-342900" algn="just">
              <a:lnSpc>
                <a:spcPct val="115000"/>
              </a:lnSpc>
              <a:buFont typeface="Arial" panose="020B0604020202020204" pitchFamily="34" charset="0"/>
              <a:buChar char="•"/>
            </a:pPr>
            <a:r>
              <a:rPr lang="ru-RU" sz="2400" dirty="0"/>
              <a:t>Все отходы, образующиеся в результате намечаемой хозяйственной деятельности предприятия как на период строительства так и на период эксплуатации, в полном объеме подлежат передаче лицензированным организациям для обработки, утилизации, обезвреживания. Соблюдение соответствующих природоохранных мероприятий, норм и правил по накоплению, транспортированию, обработке, обезвреживанию отходов производства и потребления, позволит свести к минимуму негативное воздействие отходов на окружающую среду в районе расположения объекта.</a:t>
            </a:r>
          </a:p>
          <a:p>
            <a:pPr marL="342900" indent="-342900" algn="just">
              <a:lnSpc>
                <a:spcPct val="115000"/>
              </a:lnSpc>
              <a:buFont typeface="Arial" panose="020B0604020202020204" pitchFamily="34" charset="0"/>
              <a:buChar char="•"/>
            </a:pPr>
            <a:r>
              <a:rPr lang="ru-RU" sz="2400" dirty="0"/>
              <a:t>Воздействие на растительный, животный мир, почвы и </a:t>
            </a:r>
            <a:r>
              <a:rPr lang="ru-RU" sz="2400" dirty="0" err="1"/>
              <a:t>недры</a:t>
            </a:r>
            <a:r>
              <a:rPr lang="ru-RU" sz="2400" dirty="0"/>
              <a:t> ожидается минимальным.</a:t>
            </a:r>
          </a:p>
          <a:p>
            <a:pPr marL="342900" indent="-342900" algn="just">
              <a:lnSpc>
                <a:spcPct val="115000"/>
              </a:lnSpc>
              <a:buFont typeface="Arial" panose="020B0604020202020204" pitchFamily="34" charset="0"/>
              <a:buChar char="•"/>
            </a:pPr>
            <a:r>
              <a:rPr lang="ru-RU" sz="2400" dirty="0"/>
              <a:t>По результатам оценки воздействия на окружающую среду предусмотрены мероприятия по охране окружающей среды, которые позволяют минимизировать воздействие на окружающую среду. </a:t>
            </a:r>
          </a:p>
          <a:p>
            <a:pPr algn="just"/>
            <a:endParaRPr lang="ru-RU" sz="2400" dirty="0">
              <a:solidFill>
                <a:schemeClr val="accent6">
                  <a:lumMod val="90000"/>
                  <a:lumOff val="10000"/>
                </a:schemeClr>
              </a:solidFill>
            </a:endParaRPr>
          </a:p>
        </p:txBody>
      </p:sp>
      <p:sp>
        <p:nvSpPr>
          <p:cNvPr id="8" name="TextBox 7">
            <a:extLst>
              <a:ext uri="{FF2B5EF4-FFF2-40B4-BE49-F238E27FC236}">
                <a16:creationId xmlns="" xmlns:a16="http://schemas.microsoft.com/office/drawing/2014/main" id="{4F2810E2-2F02-E22A-28D6-38334E86803C}"/>
              </a:ext>
            </a:extLst>
          </p:cNvPr>
          <p:cNvSpPr txBox="1"/>
          <p:nvPr/>
        </p:nvSpPr>
        <p:spPr>
          <a:xfrm>
            <a:off x="8704564" y="12893372"/>
            <a:ext cx="9170685" cy="157466"/>
          </a:xfrm>
          <a:prstGeom prst="rect">
            <a:avLst/>
          </a:prstGeom>
          <a:noFill/>
        </p:spPr>
        <p:txBody>
          <a:bodyPr wrap="square" lIns="0" tIns="0" rIns="0" bIns="0" rtlCol="0">
            <a:spAutoFit/>
          </a:bodyPr>
          <a:lstStyle/>
          <a:p>
            <a:r>
              <a:rPr lang="ru-RU" sz="1000" b="1" cap="all" dirty="0">
                <a:solidFill>
                  <a:schemeClr val="bg2"/>
                </a:solidFill>
              </a:rPr>
              <a:t>Выводы по Результатам оценки воздействия на окружающую среду </a:t>
            </a:r>
          </a:p>
        </p:txBody>
      </p:sp>
      <p:sp>
        <p:nvSpPr>
          <p:cNvPr id="4" name="Нижний колонтитул 16">
            <a:extLst>
              <a:ext uri="{FF2B5EF4-FFF2-40B4-BE49-F238E27FC236}">
                <a16:creationId xmlns="" xmlns:a16="http://schemas.microsoft.com/office/drawing/2014/main" id="{AFEC3BD2-3174-C7CA-B2AB-BA1056E9C623}"/>
              </a:ext>
            </a:extLst>
          </p:cNvPr>
          <p:cNvSpPr txBox="1">
            <a:spLocks/>
          </p:cNvSpPr>
          <p:nvPr/>
        </p:nvSpPr>
        <p:spPr>
          <a:xfrm>
            <a:off x="1602061" y="12439177"/>
            <a:ext cx="6511205" cy="212719"/>
          </a:xfrm>
          <a:prstGeom prst="rect">
            <a:avLst/>
          </a:prstGeom>
        </p:spPr>
        <p:txBody>
          <a:bodyPr vert="horz" lIns="0" tIns="0" rIns="0" bIns="0" rtlCol="0" anchor="t" anchorCtr="0"/>
          <a:lstStyle>
            <a:defPPr>
              <a:defRPr lang="ru-RU"/>
            </a:defPPr>
            <a:lvl1pPr marL="0" algn="l" defTabSz="2176638" rtl="0" eaLnBrk="1" latinLnBrk="0" hangingPunct="1">
              <a:defRPr sz="1000" b="1" kern="1200" cap="all" baseline="0">
                <a:solidFill>
                  <a:schemeClr val="bg2"/>
                </a:solidFill>
                <a:latin typeface="+mn-lt"/>
                <a:ea typeface="+mn-ea"/>
                <a:cs typeface="+mn-cs"/>
              </a:defRPr>
            </a:lvl1pPr>
            <a:lvl2pPr marL="1088319" algn="l" defTabSz="2176638" rtl="0" eaLnBrk="1" latinLnBrk="0" hangingPunct="1">
              <a:defRPr sz="4300" kern="1200">
                <a:solidFill>
                  <a:schemeClr val="tx1"/>
                </a:solidFill>
                <a:latin typeface="+mn-lt"/>
                <a:ea typeface="+mn-ea"/>
                <a:cs typeface="+mn-cs"/>
              </a:defRPr>
            </a:lvl2pPr>
            <a:lvl3pPr marL="2176638" algn="l" defTabSz="2176638" rtl="0" eaLnBrk="1" latinLnBrk="0" hangingPunct="1">
              <a:defRPr sz="4300" kern="1200">
                <a:solidFill>
                  <a:schemeClr val="tx1"/>
                </a:solidFill>
                <a:latin typeface="+mn-lt"/>
                <a:ea typeface="+mn-ea"/>
                <a:cs typeface="+mn-cs"/>
              </a:defRPr>
            </a:lvl3pPr>
            <a:lvl4pPr marL="3264957" algn="l" defTabSz="2176638" rtl="0" eaLnBrk="1" latinLnBrk="0" hangingPunct="1">
              <a:defRPr sz="4300" kern="1200">
                <a:solidFill>
                  <a:schemeClr val="tx1"/>
                </a:solidFill>
                <a:latin typeface="+mn-lt"/>
                <a:ea typeface="+mn-ea"/>
                <a:cs typeface="+mn-cs"/>
              </a:defRPr>
            </a:lvl4pPr>
            <a:lvl5pPr marL="4353276" algn="l" defTabSz="2176638" rtl="0" eaLnBrk="1" latinLnBrk="0" hangingPunct="1">
              <a:defRPr sz="4300" kern="1200">
                <a:solidFill>
                  <a:schemeClr val="tx1"/>
                </a:solidFill>
                <a:latin typeface="+mn-lt"/>
                <a:ea typeface="+mn-ea"/>
                <a:cs typeface="+mn-cs"/>
              </a:defRPr>
            </a:lvl5pPr>
            <a:lvl6pPr marL="5441594" algn="l" defTabSz="2176638" rtl="0" eaLnBrk="1" latinLnBrk="0" hangingPunct="1">
              <a:defRPr sz="4300" kern="1200">
                <a:solidFill>
                  <a:schemeClr val="tx1"/>
                </a:solidFill>
                <a:latin typeface="+mn-lt"/>
                <a:ea typeface="+mn-ea"/>
                <a:cs typeface="+mn-cs"/>
              </a:defRPr>
            </a:lvl6pPr>
            <a:lvl7pPr marL="6529913" algn="l" defTabSz="2176638" rtl="0" eaLnBrk="1" latinLnBrk="0" hangingPunct="1">
              <a:defRPr sz="4300" kern="1200">
                <a:solidFill>
                  <a:schemeClr val="tx1"/>
                </a:solidFill>
                <a:latin typeface="+mn-lt"/>
                <a:ea typeface="+mn-ea"/>
                <a:cs typeface="+mn-cs"/>
              </a:defRPr>
            </a:lvl7pPr>
            <a:lvl8pPr marL="7618232" algn="l" defTabSz="2176638" rtl="0" eaLnBrk="1" latinLnBrk="0" hangingPunct="1">
              <a:defRPr sz="4300" kern="1200">
                <a:solidFill>
                  <a:schemeClr val="tx1"/>
                </a:solidFill>
                <a:latin typeface="+mn-lt"/>
                <a:ea typeface="+mn-ea"/>
                <a:cs typeface="+mn-cs"/>
              </a:defRPr>
            </a:lvl8pPr>
            <a:lvl9pPr marL="8706551" algn="l" defTabSz="2176638" rtl="0" eaLnBrk="1" latinLnBrk="0" hangingPunct="1">
              <a:defRPr sz="4300" kern="1200">
                <a:solidFill>
                  <a:schemeClr val="tx1"/>
                </a:solidFill>
                <a:latin typeface="+mn-lt"/>
                <a:ea typeface="+mn-ea"/>
                <a:cs typeface="+mn-cs"/>
              </a:defRPr>
            </a:lvl9pPr>
          </a:lstStyle>
          <a:p>
            <a:endParaRPr lang="ru-RU" dirty="0"/>
          </a:p>
        </p:txBody>
      </p:sp>
    </p:spTree>
    <p:extLst>
      <p:ext uri="{BB962C8B-B14F-4D97-AF65-F5344CB8AC3E}">
        <p14:creationId xmlns:p14="http://schemas.microsoft.com/office/powerpoint/2010/main" val="1955877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a:t>СПАСИБО</a:t>
            </a:r>
            <a:br>
              <a:rPr lang="ru-RU" dirty="0"/>
            </a:br>
            <a:r>
              <a:rPr lang="ru-RU" dirty="0"/>
              <a:t>ЗА ВНИМАНИЕ!</a:t>
            </a:r>
          </a:p>
        </p:txBody>
      </p:sp>
      <p:sp>
        <p:nvSpPr>
          <p:cNvPr id="5" name="Подзаголовок 4"/>
          <p:cNvSpPr>
            <a:spLocks noGrp="1"/>
          </p:cNvSpPr>
          <p:nvPr>
            <p:ph type="subTitle" idx="1"/>
          </p:nvPr>
        </p:nvSpPr>
        <p:spPr/>
        <p:txBody>
          <a:bodyPr/>
          <a:lstStyle/>
          <a:p>
            <a:r>
              <a:rPr lang="ru-RU" dirty="0"/>
              <a:t>Контакты:</a:t>
            </a:r>
          </a:p>
          <a:p>
            <a:endParaRPr lang="ru-RU" dirty="0"/>
          </a:p>
        </p:txBody>
      </p:sp>
    </p:spTree>
    <p:extLst>
      <p:ext uri="{BB962C8B-B14F-4D97-AF65-F5344CB8AC3E}">
        <p14:creationId xmlns:p14="http://schemas.microsoft.com/office/powerpoint/2010/main" val="164701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3" name="Номер слайда 2"/>
          <p:cNvSpPr>
            <a:spLocks noGrp="1"/>
          </p:cNvSpPr>
          <p:nvPr>
            <p:ph type="sldNum" sz="quarter" idx="12"/>
          </p:nvPr>
        </p:nvSpPr>
        <p:spPr/>
        <p:txBody>
          <a:bodyPr/>
          <a:lstStyle/>
          <a:p>
            <a:fld id="{6541C265-2E6C-46E0-BE69-B8FD4AAAE49D}" type="slidenum">
              <a:rPr lang="ru-RU" smtClean="0"/>
              <a:pPr/>
              <a:t>3</a:t>
            </a:fld>
            <a:endParaRPr lang="ru-RU" dirty="0"/>
          </a:p>
        </p:txBody>
      </p:sp>
      <p:sp>
        <p:nvSpPr>
          <p:cNvPr id="7" name="Заголовок 6"/>
          <p:cNvSpPr>
            <a:spLocks noGrp="1"/>
          </p:cNvSpPr>
          <p:nvPr>
            <p:ph type="ctrTitle"/>
          </p:nvPr>
        </p:nvSpPr>
        <p:spPr>
          <a:xfrm>
            <a:off x="1025997" y="2323195"/>
            <a:ext cx="17659491" cy="1704729"/>
          </a:xfrm>
        </p:spPr>
        <p:txBody>
          <a:bodyPr/>
          <a:lstStyle/>
          <a:p>
            <a:r>
              <a:rPr lang="ru-RU" dirty="0"/>
              <a:t>Общие сведения о материалах </a:t>
            </a:r>
            <a:r>
              <a:rPr lang="ru-RU" dirty="0" err="1"/>
              <a:t>ОВОС</a:t>
            </a:r>
            <a:endParaRPr lang="ru-RU" dirty="0"/>
          </a:p>
        </p:txBody>
      </p:sp>
      <p:sp>
        <p:nvSpPr>
          <p:cNvPr id="12" name="Текст 11"/>
          <p:cNvSpPr>
            <a:spLocks noGrp="1"/>
          </p:cNvSpPr>
          <p:nvPr>
            <p:ph type="body" sz="quarter" idx="13"/>
          </p:nvPr>
        </p:nvSpPr>
        <p:spPr>
          <a:xfrm>
            <a:off x="10243020" y="3474418"/>
            <a:ext cx="12961467" cy="8423895"/>
          </a:xfrm>
        </p:spPr>
        <p:txBody>
          <a:bodyPr/>
          <a:lstStyle/>
          <a:p>
            <a:r>
              <a:rPr lang="ru-RU" sz="3200" dirty="0">
                <a:solidFill>
                  <a:srgbClr val="212121"/>
                </a:solidFill>
                <a:latin typeface="Montserrat" panose="00000500000000000000" pitchFamily="2" charset="-52"/>
              </a:rPr>
              <a:t>В материалах «Оценка воздействия на окружающую среду» рассмотрены следующие вопросы:</a:t>
            </a:r>
          </a:p>
          <a:p>
            <a:endParaRPr lang="ru-RU" sz="3200" dirty="0">
              <a:solidFill>
                <a:srgbClr val="212121"/>
              </a:solidFill>
              <a:latin typeface="Montserrat" panose="00000500000000000000" pitchFamily="2" charset="-52"/>
            </a:endParaRPr>
          </a:p>
          <a:p>
            <a:endParaRPr lang="ru-RU" sz="3100" dirty="0">
              <a:solidFill>
                <a:srgbClr val="212121"/>
              </a:solidFill>
              <a:latin typeface="Montserrat" panose="00000500000000000000" pitchFamily="2" charset="-52"/>
            </a:endParaRPr>
          </a:p>
        </p:txBody>
      </p:sp>
      <p:sp>
        <p:nvSpPr>
          <p:cNvPr id="9" name="Текст 8">
            <a:extLst>
              <a:ext uri="{FF2B5EF4-FFF2-40B4-BE49-F238E27FC236}">
                <a16:creationId xmlns="" xmlns:a16="http://schemas.microsoft.com/office/drawing/2014/main" id="{2A752D87-E06D-9699-8D39-24DBDD0E3C57}"/>
              </a:ext>
            </a:extLst>
          </p:cNvPr>
          <p:cNvSpPr>
            <a:spLocks noGrp="1"/>
          </p:cNvSpPr>
          <p:nvPr>
            <p:ph type="body" sz="quarter" idx="14"/>
          </p:nvPr>
        </p:nvSpPr>
        <p:spPr>
          <a:xfrm>
            <a:off x="1169987" y="3474418"/>
            <a:ext cx="8568978" cy="8423895"/>
          </a:xfrm>
        </p:spPr>
        <p:txBody>
          <a:bodyPr>
            <a:normAutofit fontScale="92500" lnSpcReduction="20000"/>
          </a:bodyPr>
          <a:lstStyle/>
          <a:p>
            <a:pPr marL="269875">
              <a:lnSpc>
                <a:spcPct val="115000"/>
              </a:lnSpc>
            </a:pPr>
            <a:r>
              <a:rPr lang="ru-RU" sz="3400" dirty="0">
                <a:solidFill>
                  <a:srgbClr val="212121"/>
                </a:solidFill>
                <a:latin typeface="Montserrat" panose="00000500000000000000" pitchFamily="2" charset="-52"/>
              </a:rPr>
              <a:t>Акционерное общество «Свинокомплекс «Уральский»</a:t>
            </a:r>
            <a:br>
              <a:rPr lang="ru-RU" sz="3400" dirty="0">
                <a:solidFill>
                  <a:srgbClr val="212121"/>
                </a:solidFill>
                <a:latin typeface="Montserrat" panose="00000500000000000000" pitchFamily="2" charset="-52"/>
              </a:rPr>
            </a:br>
            <a:endParaRPr lang="ru-RU" sz="3400" dirty="0">
              <a:solidFill>
                <a:srgbClr val="212121"/>
              </a:solidFill>
              <a:latin typeface="Montserrat" panose="00000500000000000000" pitchFamily="2" charset="-52"/>
            </a:endParaRPr>
          </a:p>
          <a:p>
            <a:pPr marL="269875">
              <a:lnSpc>
                <a:spcPct val="115000"/>
              </a:lnSpc>
            </a:pPr>
            <a:r>
              <a:rPr lang="ru-RU" sz="3400" b="0" dirty="0">
                <a:solidFill>
                  <a:srgbClr val="212121"/>
                </a:solidFill>
                <a:latin typeface="Montserrat" panose="00000500000000000000" pitchFamily="2" charset="-52"/>
              </a:rPr>
              <a:t>Юридический адрес: 620137, Свердловская обл., г. Екатеринбург, ул. </a:t>
            </a:r>
            <a:r>
              <a:rPr lang="ru-RU" sz="3400" b="0" dirty="0" err="1">
                <a:solidFill>
                  <a:srgbClr val="212121"/>
                </a:solidFill>
                <a:latin typeface="Montserrat" panose="00000500000000000000" pitchFamily="2" charset="-52"/>
              </a:rPr>
              <a:t>Вилонова</a:t>
            </a:r>
            <a:r>
              <a:rPr lang="ru-RU" sz="3400" b="0" dirty="0">
                <a:solidFill>
                  <a:srgbClr val="212121"/>
                </a:solidFill>
                <a:latin typeface="Montserrat" panose="00000500000000000000" pitchFamily="2" charset="-52"/>
              </a:rPr>
              <a:t>, строение 35</a:t>
            </a:r>
          </a:p>
          <a:p>
            <a:pPr marL="269875">
              <a:lnSpc>
                <a:spcPct val="115000"/>
              </a:lnSpc>
            </a:pPr>
            <a:r>
              <a:rPr lang="ru-RU" sz="3400" b="0" dirty="0">
                <a:solidFill>
                  <a:srgbClr val="212121"/>
                </a:solidFill>
                <a:latin typeface="Montserrat" panose="00000500000000000000" pitchFamily="2" charset="-52"/>
              </a:rPr>
              <a:t>Почтовый адрес: 623530, Свердловская область, г. Богданович, ул. Пионерская 1</a:t>
            </a:r>
          </a:p>
          <a:p>
            <a:pPr marL="269875">
              <a:lnSpc>
                <a:spcPct val="115000"/>
              </a:lnSpc>
            </a:pPr>
            <a:r>
              <a:rPr lang="ru-RU" sz="3400" b="0" dirty="0">
                <a:solidFill>
                  <a:srgbClr val="212121"/>
                </a:solidFill>
                <a:latin typeface="Montserrat" panose="00000500000000000000" pitchFamily="2" charset="-52"/>
              </a:rPr>
              <a:t>ИНН 6658238860 КПП 667001001</a:t>
            </a:r>
          </a:p>
          <a:p>
            <a:pPr marL="269875">
              <a:lnSpc>
                <a:spcPct val="115000"/>
              </a:lnSpc>
            </a:pPr>
            <a:r>
              <a:rPr lang="ru-RU" sz="3400" b="0" dirty="0">
                <a:solidFill>
                  <a:srgbClr val="212121"/>
                </a:solidFill>
                <a:latin typeface="Montserrat" panose="00000500000000000000" pitchFamily="2" charset="-52"/>
              </a:rPr>
              <a:t>ОГРН 1069658083560</a:t>
            </a:r>
          </a:p>
          <a:p>
            <a:pPr marL="269875">
              <a:lnSpc>
                <a:spcPct val="115000"/>
              </a:lnSpc>
            </a:pPr>
            <a:r>
              <a:rPr lang="ru-RU" sz="3400" b="0" dirty="0">
                <a:solidFill>
                  <a:srgbClr val="212121"/>
                </a:solidFill>
                <a:latin typeface="Montserrat" panose="00000500000000000000" pitchFamily="2" charset="-52"/>
              </a:rPr>
              <a:t>Банковские реквизиты:</a:t>
            </a:r>
          </a:p>
          <a:p>
            <a:pPr marL="269875">
              <a:lnSpc>
                <a:spcPct val="115000"/>
              </a:lnSpc>
            </a:pPr>
            <a:r>
              <a:rPr lang="ru-RU" sz="3400" b="0" dirty="0">
                <a:solidFill>
                  <a:srgbClr val="212121"/>
                </a:solidFill>
                <a:latin typeface="Montserrat" panose="00000500000000000000" pitchFamily="2" charset="-52"/>
              </a:rPr>
              <a:t>р/с 40702810100000039150</a:t>
            </a:r>
          </a:p>
          <a:p>
            <a:pPr marL="269875">
              <a:lnSpc>
                <a:spcPct val="115000"/>
              </a:lnSpc>
            </a:pPr>
            <a:r>
              <a:rPr lang="ru-RU" sz="3400" b="0" dirty="0">
                <a:solidFill>
                  <a:srgbClr val="212121"/>
                </a:solidFill>
                <a:latin typeface="Montserrat" panose="00000500000000000000" pitchFamily="2" charset="-52"/>
              </a:rPr>
              <a:t>Наименование банка:</a:t>
            </a:r>
          </a:p>
          <a:p>
            <a:pPr marL="269875">
              <a:lnSpc>
                <a:spcPct val="115000"/>
              </a:lnSpc>
            </a:pPr>
            <a:r>
              <a:rPr lang="ru-RU" sz="3400" b="0" dirty="0">
                <a:solidFill>
                  <a:srgbClr val="212121"/>
                </a:solidFill>
                <a:latin typeface="Montserrat" panose="00000500000000000000" pitchFamily="2" charset="-52"/>
              </a:rPr>
              <a:t>БАНК ГПБ (АО) Г. МОСКВА</a:t>
            </a:r>
          </a:p>
          <a:p>
            <a:pPr marL="269875">
              <a:lnSpc>
                <a:spcPct val="115000"/>
              </a:lnSpc>
            </a:pPr>
            <a:r>
              <a:rPr lang="ru-RU" sz="3400" b="0" dirty="0">
                <a:solidFill>
                  <a:srgbClr val="212121"/>
                </a:solidFill>
                <a:latin typeface="Montserrat" panose="00000500000000000000" pitchFamily="2" charset="-52"/>
              </a:rPr>
              <a:t>к/с 30101810200000000823</a:t>
            </a:r>
          </a:p>
          <a:p>
            <a:pPr marL="269875">
              <a:lnSpc>
                <a:spcPct val="115000"/>
              </a:lnSpc>
            </a:pPr>
            <a:r>
              <a:rPr lang="ru-RU" sz="3400" b="0" dirty="0">
                <a:solidFill>
                  <a:srgbClr val="212121"/>
                </a:solidFill>
                <a:latin typeface="Montserrat" panose="00000500000000000000" pitchFamily="2" charset="-52"/>
              </a:rPr>
              <a:t>БИК 044525823</a:t>
            </a:r>
          </a:p>
          <a:p>
            <a:pPr marL="269875">
              <a:lnSpc>
                <a:spcPct val="115000"/>
              </a:lnSpc>
            </a:pPr>
            <a:r>
              <a:rPr lang="ru-RU" sz="3400" b="0" dirty="0">
                <a:solidFill>
                  <a:srgbClr val="212121"/>
                </a:solidFill>
                <a:latin typeface="Montserrat" panose="00000500000000000000" pitchFamily="2" charset="-52"/>
              </a:rPr>
              <a:t>Директор </a:t>
            </a:r>
            <a:r>
              <a:rPr lang="ru-RU" sz="3400" b="0" dirty="0" err="1">
                <a:solidFill>
                  <a:srgbClr val="212121"/>
                </a:solidFill>
                <a:latin typeface="Montserrat" panose="00000500000000000000" pitchFamily="2" charset="-52"/>
              </a:rPr>
              <a:t>Е.А</a:t>
            </a:r>
            <a:r>
              <a:rPr lang="ru-RU" sz="3400" b="0" dirty="0">
                <a:solidFill>
                  <a:srgbClr val="212121"/>
                </a:solidFill>
                <a:latin typeface="Montserrat" panose="00000500000000000000" pitchFamily="2" charset="-52"/>
              </a:rPr>
              <a:t>. Калугин</a:t>
            </a:r>
          </a:p>
          <a:p>
            <a:endParaRPr lang="ru-RU" dirty="0"/>
          </a:p>
        </p:txBody>
      </p:sp>
      <p:sp>
        <p:nvSpPr>
          <p:cNvPr id="10" name="TextBox 9">
            <a:extLst>
              <a:ext uri="{FF2B5EF4-FFF2-40B4-BE49-F238E27FC236}">
                <a16:creationId xmlns="" xmlns:a16="http://schemas.microsoft.com/office/drawing/2014/main" id="{EF4BC9DF-1E04-8146-662D-DF3488BEF2B3}"/>
              </a:ext>
            </a:extLst>
          </p:cNvPr>
          <p:cNvSpPr txBox="1"/>
          <p:nvPr/>
        </p:nvSpPr>
        <p:spPr>
          <a:xfrm>
            <a:off x="9090893" y="12907466"/>
            <a:ext cx="9387329" cy="153888"/>
          </a:xfrm>
          <a:prstGeom prst="rect">
            <a:avLst/>
          </a:prstGeom>
          <a:noFill/>
        </p:spPr>
        <p:txBody>
          <a:bodyPr wrap="square" lIns="0" tIns="0" rIns="0" bIns="0" rtlCol="0">
            <a:spAutoFit/>
          </a:bodyPr>
          <a:lstStyle/>
          <a:p>
            <a:r>
              <a:rPr lang="ru-RU" sz="1000" b="1" cap="all" dirty="0">
                <a:solidFill>
                  <a:schemeClr val="bg2"/>
                </a:solidFill>
              </a:rPr>
              <a:t>Общие сведения о материалах </a:t>
            </a:r>
            <a:r>
              <a:rPr lang="ru-RU" sz="1000" b="1" cap="all" dirty="0" err="1">
                <a:solidFill>
                  <a:schemeClr val="bg2"/>
                </a:solidFill>
              </a:rPr>
              <a:t>ОВОС</a:t>
            </a:r>
            <a:endParaRPr lang="ru-RU" sz="1000" b="1" cap="all" dirty="0">
              <a:solidFill>
                <a:schemeClr val="bg2"/>
              </a:solidFill>
            </a:endParaRPr>
          </a:p>
        </p:txBody>
      </p:sp>
      <p:sp>
        <p:nvSpPr>
          <p:cNvPr id="16" name="TextBox 15">
            <a:extLst>
              <a:ext uri="{FF2B5EF4-FFF2-40B4-BE49-F238E27FC236}">
                <a16:creationId xmlns="" xmlns:a16="http://schemas.microsoft.com/office/drawing/2014/main" id="{08280B3A-4A91-F5FB-2E5D-B7840A79EBAE}"/>
              </a:ext>
            </a:extLst>
          </p:cNvPr>
          <p:cNvSpPr txBox="1"/>
          <p:nvPr/>
        </p:nvSpPr>
        <p:spPr>
          <a:xfrm>
            <a:off x="10983906" y="5509125"/>
            <a:ext cx="12101123" cy="883127"/>
          </a:xfrm>
          <a:prstGeom prst="rect">
            <a:avLst/>
          </a:prstGeom>
          <a:noFill/>
        </p:spPr>
        <p:txBody>
          <a:bodyPr wrap="square" lIns="36000" anchor="ctr" anchorCtr="0">
            <a:spAutoFit/>
          </a:bodyPr>
          <a:lstStyle/>
          <a:p>
            <a:pPr defTabSz="914400">
              <a:lnSpc>
                <a:spcPct val="80000"/>
              </a:lnSpc>
              <a:defRPr/>
            </a:pPr>
            <a:r>
              <a:rPr lang="ru-RU" sz="3200" dirty="0">
                <a:solidFill>
                  <a:srgbClr val="212121"/>
                </a:solidFill>
                <a:latin typeface="Montserrat" panose="00000500000000000000" pitchFamily="2" charset="-52"/>
              </a:rPr>
              <a:t>Описание состояния окружающей среды и социально-экономических условий региона</a:t>
            </a:r>
          </a:p>
        </p:txBody>
      </p:sp>
      <p:sp>
        <p:nvSpPr>
          <p:cNvPr id="17" name="TextBox 16">
            <a:extLst>
              <a:ext uri="{FF2B5EF4-FFF2-40B4-BE49-F238E27FC236}">
                <a16:creationId xmlns="" xmlns:a16="http://schemas.microsoft.com/office/drawing/2014/main" id="{FFF6D71D-00F3-32D3-4AB6-530F3D83CED0}"/>
              </a:ext>
            </a:extLst>
          </p:cNvPr>
          <p:cNvSpPr txBox="1"/>
          <p:nvPr/>
        </p:nvSpPr>
        <p:spPr>
          <a:xfrm>
            <a:off x="10987454" y="6570488"/>
            <a:ext cx="11874265" cy="489173"/>
          </a:xfrm>
          <a:prstGeom prst="rect">
            <a:avLst/>
          </a:prstGeom>
          <a:noFill/>
        </p:spPr>
        <p:txBody>
          <a:bodyPr wrap="square" lIns="36000" anchor="ctr" anchorCtr="0">
            <a:spAutoFit/>
          </a:bodyPr>
          <a:lstStyle/>
          <a:p>
            <a:pPr defTabSz="914400">
              <a:lnSpc>
                <a:spcPct val="80000"/>
              </a:lnSpc>
              <a:defRPr/>
            </a:pPr>
            <a:r>
              <a:rPr lang="ru-RU" sz="3200" dirty="0">
                <a:solidFill>
                  <a:srgbClr val="212121"/>
                </a:solidFill>
                <a:latin typeface="Montserrat" panose="00000500000000000000" pitchFamily="2" charset="-52"/>
              </a:rPr>
              <a:t>Описание основных технологических решений</a:t>
            </a:r>
          </a:p>
        </p:txBody>
      </p:sp>
      <p:sp>
        <p:nvSpPr>
          <p:cNvPr id="18" name="TextBox 17">
            <a:extLst>
              <a:ext uri="{FF2B5EF4-FFF2-40B4-BE49-F238E27FC236}">
                <a16:creationId xmlns="" xmlns:a16="http://schemas.microsoft.com/office/drawing/2014/main" id="{C2713263-4E87-44F7-321C-5F1B3E1A78BE}"/>
              </a:ext>
            </a:extLst>
          </p:cNvPr>
          <p:cNvSpPr txBox="1"/>
          <p:nvPr/>
        </p:nvSpPr>
        <p:spPr>
          <a:xfrm>
            <a:off x="10991117" y="8869103"/>
            <a:ext cx="12907348" cy="890639"/>
          </a:xfrm>
          <a:prstGeom prst="rect">
            <a:avLst/>
          </a:prstGeom>
          <a:noFill/>
        </p:spPr>
        <p:txBody>
          <a:bodyPr wrap="square" lIns="36000" anchor="ctr" anchorCtr="0">
            <a:spAutoFit/>
          </a:bodyPr>
          <a:lstStyle/>
          <a:p>
            <a:pPr defTabSz="914400">
              <a:lnSpc>
                <a:spcPct val="80000"/>
              </a:lnSpc>
              <a:defRPr/>
            </a:pPr>
            <a:r>
              <a:rPr lang="ru-RU" sz="3200" dirty="0">
                <a:solidFill>
                  <a:srgbClr val="212121"/>
                </a:solidFill>
                <a:latin typeface="Montserrat" panose="00000500000000000000" pitchFamily="2" charset="-52"/>
              </a:rPr>
              <a:t>Характеристика шумового воздействия и воздействия на атмосферный воздух</a:t>
            </a:r>
          </a:p>
        </p:txBody>
      </p:sp>
      <p:sp>
        <p:nvSpPr>
          <p:cNvPr id="19" name="TextBox 18">
            <a:extLst>
              <a:ext uri="{FF2B5EF4-FFF2-40B4-BE49-F238E27FC236}">
                <a16:creationId xmlns="" xmlns:a16="http://schemas.microsoft.com/office/drawing/2014/main" id="{F44A7AF6-68FA-8340-1386-BC9555CA5937}"/>
              </a:ext>
            </a:extLst>
          </p:cNvPr>
          <p:cNvSpPr txBox="1"/>
          <p:nvPr/>
        </p:nvSpPr>
        <p:spPr>
          <a:xfrm>
            <a:off x="10983906" y="10046209"/>
            <a:ext cx="13242854" cy="1277081"/>
          </a:xfrm>
          <a:prstGeom prst="rect">
            <a:avLst/>
          </a:prstGeom>
          <a:noFill/>
        </p:spPr>
        <p:txBody>
          <a:bodyPr wrap="square" lIns="36000" anchor="ctr" anchorCtr="0">
            <a:spAutoFit/>
          </a:bodyPr>
          <a:lstStyle/>
          <a:p>
            <a:pPr defTabSz="914400">
              <a:lnSpc>
                <a:spcPct val="80000"/>
              </a:lnSpc>
              <a:defRPr/>
            </a:pPr>
            <a:r>
              <a:rPr lang="ru-RU" sz="3200" dirty="0">
                <a:solidFill>
                  <a:srgbClr val="212121"/>
                </a:solidFill>
                <a:latin typeface="Montserrat" panose="00000500000000000000" pitchFamily="2" charset="-52"/>
              </a:rPr>
              <a:t>Характеристика воздействия на геологическую среду, поверхностные и подземные воды, почвы, животный и растительный мир </a:t>
            </a:r>
          </a:p>
        </p:txBody>
      </p:sp>
      <p:pic>
        <p:nvPicPr>
          <p:cNvPr id="20" name="Рисунок 19" descr="Суд">
            <a:extLst>
              <a:ext uri="{FF2B5EF4-FFF2-40B4-BE49-F238E27FC236}">
                <a16:creationId xmlns="" xmlns:a16="http://schemas.microsoft.com/office/drawing/2014/main" id="{B7E11491-998C-DE4A-DEE2-0B6C8C917D6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256477" y="4713897"/>
            <a:ext cx="540721" cy="540721"/>
          </a:xfrm>
          <a:prstGeom prst="rect">
            <a:avLst/>
          </a:prstGeom>
        </p:spPr>
      </p:pic>
      <p:sp>
        <p:nvSpPr>
          <p:cNvPr id="21" name="Рисунок 9" descr="Подъемный кран">
            <a:extLst>
              <a:ext uri="{FF2B5EF4-FFF2-40B4-BE49-F238E27FC236}">
                <a16:creationId xmlns="" xmlns:a16="http://schemas.microsoft.com/office/drawing/2014/main" id="{730DB521-2CA6-7405-5753-264B3025F3FA}"/>
              </a:ext>
            </a:extLst>
          </p:cNvPr>
          <p:cNvSpPr/>
          <p:nvPr/>
        </p:nvSpPr>
        <p:spPr>
          <a:xfrm>
            <a:off x="10340099" y="6543819"/>
            <a:ext cx="531627" cy="530999"/>
          </a:xfrm>
          <a:custGeom>
            <a:avLst/>
            <a:gdLst>
              <a:gd name="connsiteX0" fmla="*/ 504909 w 531627"/>
              <a:gd name="connsiteY0" fmla="*/ 345149 h 530999"/>
              <a:gd name="connsiteX1" fmla="*/ 398709 w 531627"/>
              <a:gd name="connsiteY1" fmla="*/ 345149 h 530999"/>
              <a:gd name="connsiteX2" fmla="*/ 398709 w 531627"/>
              <a:gd name="connsiteY2" fmla="*/ 292050 h 530999"/>
              <a:gd name="connsiteX3" fmla="*/ 504909 w 531627"/>
              <a:gd name="connsiteY3" fmla="*/ 292050 h 530999"/>
              <a:gd name="connsiteX4" fmla="*/ 504909 w 531627"/>
              <a:gd name="connsiteY4" fmla="*/ 345149 h 530999"/>
              <a:gd name="connsiteX5" fmla="*/ 210205 w 531627"/>
              <a:gd name="connsiteY5" fmla="*/ 112837 h 530999"/>
              <a:gd name="connsiteX6" fmla="*/ 206222 w 531627"/>
              <a:gd name="connsiteY6" fmla="*/ 80314 h 530999"/>
              <a:gd name="connsiteX7" fmla="*/ 342954 w 531627"/>
              <a:gd name="connsiteY7" fmla="*/ 112837 h 530999"/>
              <a:gd name="connsiteX8" fmla="*/ 210205 w 531627"/>
              <a:gd name="connsiteY8" fmla="*/ 112837 h 530999"/>
              <a:gd name="connsiteX9" fmla="*/ 104669 w 531627"/>
              <a:gd name="connsiteY9" fmla="*/ 112837 h 530999"/>
              <a:gd name="connsiteX10" fmla="*/ 151795 w 531627"/>
              <a:gd name="connsiteY10" fmla="*/ 88942 h 530999"/>
              <a:gd name="connsiteX11" fmla="*/ 149140 w 531627"/>
              <a:gd name="connsiteY11" fmla="*/ 112837 h 530999"/>
              <a:gd name="connsiteX12" fmla="*/ 104669 w 531627"/>
              <a:gd name="connsiteY12" fmla="*/ 112837 h 530999"/>
              <a:gd name="connsiteX13" fmla="*/ 147148 w 531627"/>
              <a:gd name="connsiteY13" fmla="*/ 491174 h 530999"/>
              <a:gd name="connsiteX14" fmla="*/ 149803 w 531627"/>
              <a:gd name="connsiteY14" fmla="*/ 464624 h 530999"/>
              <a:gd name="connsiteX15" fmla="*/ 208877 w 531627"/>
              <a:gd name="connsiteY15" fmla="*/ 464624 h 530999"/>
              <a:gd name="connsiteX16" fmla="*/ 211532 w 531627"/>
              <a:gd name="connsiteY16" fmla="*/ 491174 h 530999"/>
              <a:gd name="connsiteX17" fmla="*/ 147148 w 531627"/>
              <a:gd name="connsiteY17" fmla="*/ 491174 h 530999"/>
              <a:gd name="connsiteX18" fmla="*/ 156441 w 531627"/>
              <a:gd name="connsiteY18" fmla="*/ 411524 h 530999"/>
              <a:gd name="connsiteX19" fmla="*/ 203567 w 531627"/>
              <a:gd name="connsiteY19" fmla="*/ 411524 h 530999"/>
              <a:gd name="connsiteX20" fmla="*/ 206222 w 531627"/>
              <a:gd name="connsiteY20" fmla="*/ 438074 h 530999"/>
              <a:gd name="connsiteX21" fmla="*/ 153122 w 531627"/>
              <a:gd name="connsiteY21" fmla="*/ 438074 h 530999"/>
              <a:gd name="connsiteX22" fmla="*/ 156441 w 531627"/>
              <a:gd name="connsiteY22" fmla="*/ 411524 h 530999"/>
              <a:gd name="connsiteX23" fmla="*/ 162415 w 531627"/>
              <a:gd name="connsiteY23" fmla="*/ 358424 h 530999"/>
              <a:gd name="connsiteX24" fmla="*/ 197593 w 531627"/>
              <a:gd name="connsiteY24" fmla="*/ 358424 h 530999"/>
              <a:gd name="connsiteX25" fmla="*/ 200248 w 531627"/>
              <a:gd name="connsiteY25" fmla="*/ 384974 h 530999"/>
              <a:gd name="connsiteX26" fmla="*/ 159096 w 531627"/>
              <a:gd name="connsiteY26" fmla="*/ 384974 h 530999"/>
              <a:gd name="connsiteX27" fmla="*/ 162415 w 531627"/>
              <a:gd name="connsiteY27" fmla="*/ 358424 h 530999"/>
              <a:gd name="connsiteX28" fmla="*/ 167725 w 531627"/>
              <a:gd name="connsiteY28" fmla="*/ 305325 h 530999"/>
              <a:gd name="connsiteX29" fmla="*/ 190956 w 531627"/>
              <a:gd name="connsiteY29" fmla="*/ 305325 h 530999"/>
              <a:gd name="connsiteX30" fmla="*/ 193611 w 531627"/>
              <a:gd name="connsiteY30" fmla="*/ 331874 h 530999"/>
              <a:gd name="connsiteX31" fmla="*/ 164406 w 531627"/>
              <a:gd name="connsiteY31" fmla="*/ 331874 h 530999"/>
              <a:gd name="connsiteX32" fmla="*/ 167725 w 531627"/>
              <a:gd name="connsiteY32" fmla="*/ 305325 h 530999"/>
              <a:gd name="connsiteX33" fmla="*/ 173698 w 531627"/>
              <a:gd name="connsiteY33" fmla="*/ 252225 h 530999"/>
              <a:gd name="connsiteX34" fmla="*/ 184982 w 531627"/>
              <a:gd name="connsiteY34" fmla="*/ 252225 h 530999"/>
              <a:gd name="connsiteX35" fmla="*/ 187637 w 531627"/>
              <a:gd name="connsiteY35" fmla="*/ 278775 h 530999"/>
              <a:gd name="connsiteX36" fmla="*/ 170380 w 531627"/>
              <a:gd name="connsiteY36" fmla="*/ 278775 h 530999"/>
              <a:gd name="connsiteX37" fmla="*/ 173698 w 531627"/>
              <a:gd name="connsiteY37" fmla="*/ 252225 h 530999"/>
              <a:gd name="connsiteX38" fmla="*/ 179672 w 531627"/>
              <a:gd name="connsiteY38" fmla="*/ 200452 h 530999"/>
              <a:gd name="connsiteX39" fmla="*/ 182327 w 531627"/>
              <a:gd name="connsiteY39" fmla="*/ 225675 h 530999"/>
              <a:gd name="connsiteX40" fmla="*/ 176353 w 531627"/>
              <a:gd name="connsiteY40" fmla="*/ 225675 h 530999"/>
              <a:gd name="connsiteX41" fmla="*/ 179672 w 531627"/>
              <a:gd name="connsiteY41" fmla="*/ 200452 h 530999"/>
              <a:gd name="connsiteX42" fmla="*/ 465084 w 531627"/>
              <a:gd name="connsiteY42" fmla="*/ 265500 h 530999"/>
              <a:gd name="connsiteX43" fmla="*/ 465084 w 531627"/>
              <a:gd name="connsiteY43" fmla="*/ 152662 h 530999"/>
              <a:gd name="connsiteX44" fmla="*/ 511547 w 531627"/>
              <a:gd name="connsiteY44" fmla="*/ 152662 h 530999"/>
              <a:gd name="connsiteX45" fmla="*/ 531459 w 531627"/>
              <a:gd name="connsiteY45" fmla="*/ 135405 h 530999"/>
              <a:gd name="connsiteX46" fmla="*/ 516193 w 531627"/>
              <a:gd name="connsiteY46" fmla="*/ 113501 h 530999"/>
              <a:gd name="connsiteX47" fmla="*/ 201576 w 531627"/>
              <a:gd name="connsiteY47" fmla="*/ 37834 h 530999"/>
              <a:gd name="connsiteX48" fmla="*/ 199585 w 531627"/>
              <a:gd name="connsiteY48" fmla="*/ 17921 h 530999"/>
              <a:gd name="connsiteX49" fmla="*/ 179672 w 531627"/>
              <a:gd name="connsiteY49" fmla="*/ 0 h 530999"/>
              <a:gd name="connsiteX50" fmla="*/ 159760 w 531627"/>
              <a:gd name="connsiteY50" fmla="*/ 17921 h 530999"/>
              <a:gd name="connsiteX51" fmla="*/ 157105 w 531627"/>
              <a:gd name="connsiteY51" fmla="*/ 42480 h 530999"/>
              <a:gd name="connsiteX52" fmla="*/ 11080 w 531627"/>
              <a:gd name="connsiteY52" fmla="*/ 115492 h 530999"/>
              <a:gd name="connsiteX53" fmla="*/ 460 w 531627"/>
              <a:gd name="connsiteY53" fmla="*/ 138060 h 530999"/>
              <a:gd name="connsiteX54" fmla="*/ 20372 w 531627"/>
              <a:gd name="connsiteY54" fmla="*/ 152662 h 530999"/>
              <a:gd name="connsiteX55" fmla="*/ 145157 w 531627"/>
              <a:gd name="connsiteY55" fmla="*/ 152662 h 530999"/>
              <a:gd name="connsiteX56" fmla="*/ 107324 w 531627"/>
              <a:gd name="connsiteY56" fmla="*/ 491174 h 530999"/>
              <a:gd name="connsiteX57" fmla="*/ 40285 w 531627"/>
              <a:gd name="connsiteY57" fmla="*/ 491174 h 530999"/>
              <a:gd name="connsiteX58" fmla="*/ 40285 w 531627"/>
              <a:gd name="connsiteY58" fmla="*/ 530999 h 530999"/>
              <a:gd name="connsiteX59" fmla="*/ 319059 w 531627"/>
              <a:gd name="connsiteY59" fmla="*/ 530999 h 530999"/>
              <a:gd name="connsiteX60" fmla="*/ 319059 w 531627"/>
              <a:gd name="connsiteY60" fmla="*/ 491174 h 530999"/>
              <a:gd name="connsiteX61" fmla="*/ 252021 w 531627"/>
              <a:gd name="connsiteY61" fmla="*/ 491174 h 530999"/>
              <a:gd name="connsiteX62" fmla="*/ 214187 w 531627"/>
              <a:gd name="connsiteY62" fmla="*/ 152662 h 530999"/>
              <a:gd name="connsiteX63" fmla="*/ 438534 w 531627"/>
              <a:gd name="connsiteY63" fmla="*/ 152662 h 530999"/>
              <a:gd name="connsiteX64" fmla="*/ 438534 w 531627"/>
              <a:gd name="connsiteY64" fmla="*/ 265500 h 530999"/>
              <a:gd name="connsiteX65" fmla="*/ 372159 w 531627"/>
              <a:gd name="connsiteY65" fmla="*/ 265500 h 530999"/>
              <a:gd name="connsiteX66" fmla="*/ 372159 w 531627"/>
              <a:gd name="connsiteY66" fmla="*/ 371699 h 530999"/>
              <a:gd name="connsiteX67" fmla="*/ 531459 w 531627"/>
              <a:gd name="connsiteY67" fmla="*/ 371699 h 530999"/>
              <a:gd name="connsiteX68" fmla="*/ 531459 w 531627"/>
              <a:gd name="connsiteY68" fmla="*/ 265500 h 530999"/>
              <a:gd name="connsiteX69" fmla="*/ 465084 w 531627"/>
              <a:gd name="connsiteY69" fmla="*/ 265500 h 53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31627" h="530999">
                <a:moveTo>
                  <a:pt x="504909" y="345149"/>
                </a:moveTo>
                <a:lnTo>
                  <a:pt x="398709" y="345149"/>
                </a:lnTo>
                <a:lnTo>
                  <a:pt x="398709" y="292050"/>
                </a:lnTo>
                <a:lnTo>
                  <a:pt x="504909" y="292050"/>
                </a:lnTo>
                <a:lnTo>
                  <a:pt x="504909" y="345149"/>
                </a:lnTo>
                <a:close/>
                <a:moveTo>
                  <a:pt x="210205" y="112837"/>
                </a:moveTo>
                <a:lnTo>
                  <a:pt x="206222" y="80314"/>
                </a:lnTo>
                <a:lnTo>
                  <a:pt x="342954" y="112837"/>
                </a:lnTo>
                <a:lnTo>
                  <a:pt x="210205" y="112837"/>
                </a:lnTo>
                <a:close/>
                <a:moveTo>
                  <a:pt x="104669" y="112837"/>
                </a:moveTo>
                <a:lnTo>
                  <a:pt x="151795" y="88942"/>
                </a:lnTo>
                <a:lnTo>
                  <a:pt x="149140" y="112837"/>
                </a:lnTo>
                <a:lnTo>
                  <a:pt x="104669" y="112837"/>
                </a:lnTo>
                <a:close/>
                <a:moveTo>
                  <a:pt x="147148" y="491174"/>
                </a:moveTo>
                <a:lnTo>
                  <a:pt x="149803" y="464624"/>
                </a:lnTo>
                <a:lnTo>
                  <a:pt x="208877" y="464624"/>
                </a:lnTo>
                <a:lnTo>
                  <a:pt x="211532" y="491174"/>
                </a:lnTo>
                <a:lnTo>
                  <a:pt x="147148" y="491174"/>
                </a:lnTo>
                <a:close/>
                <a:moveTo>
                  <a:pt x="156441" y="411524"/>
                </a:moveTo>
                <a:lnTo>
                  <a:pt x="203567" y="411524"/>
                </a:lnTo>
                <a:lnTo>
                  <a:pt x="206222" y="438074"/>
                </a:lnTo>
                <a:lnTo>
                  <a:pt x="153122" y="438074"/>
                </a:lnTo>
                <a:lnTo>
                  <a:pt x="156441" y="411524"/>
                </a:lnTo>
                <a:close/>
                <a:moveTo>
                  <a:pt x="162415" y="358424"/>
                </a:moveTo>
                <a:lnTo>
                  <a:pt x="197593" y="358424"/>
                </a:lnTo>
                <a:lnTo>
                  <a:pt x="200248" y="384974"/>
                </a:lnTo>
                <a:lnTo>
                  <a:pt x="159096" y="384974"/>
                </a:lnTo>
                <a:lnTo>
                  <a:pt x="162415" y="358424"/>
                </a:lnTo>
                <a:close/>
                <a:moveTo>
                  <a:pt x="167725" y="305325"/>
                </a:moveTo>
                <a:lnTo>
                  <a:pt x="190956" y="305325"/>
                </a:lnTo>
                <a:lnTo>
                  <a:pt x="193611" y="331874"/>
                </a:lnTo>
                <a:lnTo>
                  <a:pt x="164406" y="331874"/>
                </a:lnTo>
                <a:lnTo>
                  <a:pt x="167725" y="305325"/>
                </a:lnTo>
                <a:close/>
                <a:moveTo>
                  <a:pt x="173698" y="252225"/>
                </a:moveTo>
                <a:lnTo>
                  <a:pt x="184982" y="252225"/>
                </a:lnTo>
                <a:lnTo>
                  <a:pt x="187637" y="278775"/>
                </a:lnTo>
                <a:lnTo>
                  <a:pt x="170380" y="278775"/>
                </a:lnTo>
                <a:lnTo>
                  <a:pt x="173698" y="252225"/>
                </a:lnTo>
                <a:close/>
                <a:moveTo>
                  <a:pt x="179672" y="200452"/>
                </a:moveTo>
                <a:lnTo>
                  <a:pt x="182327" y="225675"/>
                </a:lnTo>
                <a:lnTo>
                  <a:pt x="176353" y="225675"/>
                </a:lnTo>
                <a:lnTo>
                  <a:pt x="179672" y="200452"/>
                </a:lnTo>
                <a:close/>
                <a:moveTo>
                  <a:pt x="465084" y="265500"/>
                </a:moveTo>
                <a:lnTo>
                  <a:pt x="465084" y="152662"/>
                </a:lnTo>
                <a:lnTo>
                  <a:pt x="511547" y="152662"/>
                </a:lnTo>
                <a:cubicBezTo>
                  <a:pt x="521503" y="152662"/>
                  <a:pt x="530132" y="145361"/>
                  <a:pt x="531459" y="135405"/>
                </a:cubicBezTo>
                <a:cubicBezTo>
                  <a:pt x="532787" y="125449"/>
                  <a:pt x="526149" y="116156"/>
                  <a:pt x="516193" y="113501"/>
                </a:cubicBezTo>
                <a:lnTo>
                  <a:pt x="201576" y="37834"/>
                </a:lnTo>
                <a:lnTo>
                  <a:pt x="199585" y="17921"/>
                </a:lnTo>
                <a:cubicBezTo>
                  <a:pt x="198257" y="7301"/>
                  <a:pt x="189628" y="0"/>
                  <a:pt x="179672" y="0"/>
                </a:cubicBezTo>
                <a:cubicBezTo>
                  <a:pt x="169716" y="0"/>
                  <a:pt x="161087" y="7301"/>
                  <a:pt x="159760" y="17921"/>
                </a:cubicBezTo>
                <a:lnTo>
                  <a:pt x="157105" y="42480"/>
                </a:lnTo>
                <a:lnTo>
                  <a:pt x="11080" y="115492"/>
                </a:lnTo>
                <a:cubicBezTo>
                  <a:pt x="3115" y="119475"/>
                  <a:pt x="-1531" y="128767"/>
                  <a:pt x="460" y="138060"/>
                </a:cubicBezTo>
                <a:cubicBezTo>
                  <a:pt x="3115" y="146025"/>
                  <a:pt x="11080" y="152662"/>
                  <a:pt x="20372" y="152662"/>
                </a:cubicBezTo>
                <a:lnTo>
                  <a:pt x="145157" y="152662"/>
                </a:lnTo>
                <a:lnTo>
                  <a:pt x="107324" y="491174"/>
                </a:lnTo>
                <a:lnTo>
                  <a:pt x="40285" y="491174"/>
                </a:lnTo>
                <a:lnTo>
                  <a:pt x="40285" y="530999"/>
                </a:lnTo>
                <a:lnTo>
                  <a:pt x="319059" y="530999"/>
                </a:lnTo>
                <a:lnTo>
                  <a:pt x="319059" y="491174"/>
                </a:lnTo>
                <a:lnTo>
                  <a:pt x="252021" y="491174"/>
                </a:lnTo>
                <a:lnTo>
                  <a:pt x="214187" y="152662"/>
                </a:lnTo>
                <a:lnTo>
                  <a:pt x="438534" y="152662"/>
                </a:lnTo>
                <a:lnTo>
                  <a:pt x="438534" y="265500"/>
                </a:lnTo>
                <a:lnTo>
                  <a:pt x="372159" y="265500"/>
                </a:lnTo>
                <a:lnTo>
                  <a:pt x="372159" y="371699"/>
                </a:lnTo>
                <a:lnTo>
                  <a:pt x="531459" y="371699"/>
                </a:lnTo>
                <a:lnTo>
                  <a:pt x="531459" y="265500"/>
                </a:lnTo>
                <a:lnTo>
                  <a:pt x="465084" y="265500"/>
                </a:lnTo>
                <a:close/>
              </a:path>
            </a:pathLst>
          </a:custGeom>
          <a:solidFill>
            <a:srgbClr val="1CAE9D"/>
          </a:solidFill>
          <a:ln w="5854" cap="flat">
            <a:noFill/>
            <a:prstDash val="solid"/>
            <a:miter/>
          </a:ln>
        </p:spPr>
        <p:txBody>
          <a:bodyPr rtlCol="0" anchor="ctr"/>
          <a:lstStyle/>
          <a:p>
            <a:pPr defTabSz="914400"/>
            <a:endParaRPr lang="ru-RU" sz="1800">
              <a:solidFill>
                <a:prstClr val="black"/>
              </a:solidFill>
              <a:latin typeface="Calibri" panose="020F0502020204030204"/>
            </a:endParaRPr>
          </a:p>
        </p:txBody>
      </p:sp>
      <p:sp>
        <p:nvSpPr>
          <p:cNvPr id="22" name="Текст">
            <a:extLst>
              <a:ext uri="{FF2B5EF4-FFF2-40B4-BE49-F238E27FC236}">
                <a16:creationId xmlns="" xmlns:a16="http://schemas.microsoft.com/office/drawing/2014/main" id="{7F2183BC-59EF-270F-DCCD-B9242DD3C3CC}"/>
              </a:ext>
            </a:extLst>
          </p:cNvPr>
          <p:cNvSpPr txBox="1"/>
          <p:nvPr/>
        </p:nvSpPr>
        <p:spPr>
          <a:xfrm>
            <a:off x="10516920" y="4721751"/>
            <a:ext cx="11255424" cy="545534"/>
          </a:xfrm>
          <a:prstGeom prst="rect">
            <a:avLst/>
          </a:prstGeom>
          <a:noFill/>
        </p:spPr>
        <p:txBody>
          <a:bodyPr wrap="square" lIns="36000" anchor="ctr" anchorCtr="0">
            <a:spAutoFit/>
          </a:bodyPr>
          <a:lstStyle/>
          <a:p>
            <a:pPr marL="269875" marR="0" lvl="0" indent="269875" fontAlgn="auto">
              <a:lnSpc>
                <a:spcPct val="95000"/>
              </a:lnSpc>
              <a:spcAft>
                <a:spcPts val="0"/>
              </a:spcAft>
              <a:buClr>
                <a:srgbClr val="00B0F0"/>
              </a:buClr>
              <a:buSzTx/>
              <a:tabLst/>
              <a:defRPr/>
            </a:pPr>
            <a:r>
              <a:rPr lang="ru-RU" sz="3100" dirty="0">
                <a:solidFill>
                  <a:srgbClr val="212121"/>
                </a:solidFill>
                <a:latin typeface="Montserrat" panose="00000500000000000000" pitchFamily="2" charset="-52"/>
              </a:rPr>
              <a:t>Характеристика намечаемой деятельности</a:t>
            </a:r>
          </a:p>
        </p:txBody>
      </p:sp>
      <p:pic>
        <p:nvPicPr>
          <p:cNvPr id="23" name="Рисунок 22" descr="Линейчатая диаграмма">
            <a:extLst>
              <a:ext uri="{FF2B5EF4-FFF2-40B4-BE49-F238E27FC236}">
                <a16:creationId xmlns="" xmlns:a16="http://schemas.microsoft.com/office/drawing/2014/main" id="{53287F4F-0318-C23C-59AF-2167C0AE6AF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216443" y="5546345"/>
            <a:ext cx="664377" cy="664377"/>
          </a:xfrm>
          <a:prstGeom prst="rect">
            <a:avLst/>
          </a:prstGeom>
        </p:spPr>
      </p:pic>
      <p:sp>
        <p:nvSpPr>
          <p:cNvPr id="24" name="TextBox 23">
            <a:extLst>
              <a:ext uri="{FF2B5EF4-FFF2-40B4-BE49-F238E27FC236}">
                <a16:creationId xmlns="" xmlns:a16="http://schemas.microsoft.com/office/drawing/2014/main" id="{6302FEFF-FAB8-4AD4-F296-88BE23106BCC}"/>
              </a:ext>
            </a:extLst>
          </p:cNvPr>
          <p:cNvSpPr txBox="1"/>
          <p:nvPr/>
        </p:nvSpPr>
        <p:spPr>
          <a:xfrm>
            <a:off x="10991117" y="7310029"/>
            <a:ext cx="13242854" cy="1277081"/>
          </a:xfrm>
          <a:prstGeom prst="rect">
            <a:avLst/>
          </a:prstGeom>
          <a:noFill/>
        </p:spPr>
        <p:txBody>
          <a:bodyPr wrap="square" lIns="36000" anchor="ctr" anchorCtr="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ru-RU" sz="3200" dirty="0">
                <a:solidFill>
                  <a:srgbClr val="212121"/>
                </a:solidFill>
                <a:latin typeface="Montserrat" panose="00000500000000000000" pitchFamily="2" charset="-52"/>
              </a:rPr>
              <a:t>Дана характеристика предприятия как источника выбросов загрязняющих веществ в атмосферу, как источника образования отходов и сточных вод</a:t>
            </a:r>
          </a:p>
        </p:txBody>
      </p:sp>
      <p:pic>
        <p:nvPicPr>
          <p:cNvPr id="25" name="Рисунок 24" descr="Свинья">
            <a:extLst>
              <a:ext uri="{FF2B5EF4-FFF2-40B4-BE49-F238E27FC236}">
                <a16:creationId xmlns="" xmlns:a16="http://schemas.microsoft.com/office/drawing/2014/main" id="{1AF6C5C3-EFE0-0E66-D080-D69BDFB4A23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230024" y="7420422"/>
            <a:ext cx="734516" cy="734516"/>
          </a:xfrm>
          <a:prstGeom prst="rect">
            <a:avLst/>
          </a:prstGeom>
        </p:spPr>
      </p:pic>
      <p:pic>
        <p:nvPicPr>
          <p:cNvPr id="26" name="Рисунок 25" descr="Шахтерские инструменты">
            <a:extLst>
              <a:ext uri="{FF2B5EF4-FFF2-40B4-BE49-F238E27FC236}">
                <a16:creationId xmlns="" xmlns:a16="http://schemas.microsoft.com/office/drawing/2014/main" id="{AF367933-335A-45FB-84B3-938DCCF3B32F}"/>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0281140" y="8823638"/>
            <a:ext cx="627444" cy="627444"/>
          </a:xfrm>
          <a:prstGeom prst="rect">
            <a:avLst/>
          </a:prstGeom>
        </p:spPr>
      </p:pic>
      <p:pic>
        <p:nvPicPr>
          <p:cNvPr id="27" name="Рисунок 26" descr="Пейзаж холма">
            <a:extLst>
              <a:ext uri="{FF2B5EF4-FFF2-40B4-BE49-F238E27FC236}">
                <a16:creationId xmlns="" xmlns:a16="http://schemas.microsoft.com/office/drawing/2014/main" id="{20357643-C818-8588-801B-F48BA1981061}"/>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0340099" y="10034725"/>
            <a:ext cx="568485" cy="568485"/>
          </a:xfrm>
          <a:prstGeom prst="rect">
            <a:avLst/>
          </a:prstGeom>
        </p:spPr>
      </p:pic>
    </p:spTree>
    <p:extLst>
      <p:ext uri="{BB962C8B-B14F-4D97-AF65-F5344CB8AC3E}">
        <p14:creationId xmlns:p14="http://schemas.microsoft.com/office/powerpoint/2010/main" val="232297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3" name="Номер слайда 2"/>
          <p:cNvSpPr>
            <a:spLocks noGrp="1"/>
          </p:cNvSpPr>
          <p:nvPr>
            <p:ph type="sldNum" sz="quarter" idx="12"/>
          </p:nvPr>
        </p:nvSpPr>
        <p:spPr/>
        <p:txBody>
          <a:bodyPr/>
          <a:lstStyle/>
          <a:p>
            <a:fld id="{6541C265-2E6C-46E0-BE69-B8FD4AAAE49D}" type="slidenum">
              <a:rPr lang="ru-RU" smtClean="0"/>
              <a:pPr/>
              <a:t>4</a:t>
            </a:fld>
            <a:endParaRPr lang="ru-RU" dirty="0"/>
          </a:p>
        </p:txBody>
      </p:sp>
      <p:sp>
        <p:nvSpPr>
          <p:cNvPr id="7" name="Заголовок 6"/>
          <p:cNvSpPr>
            <a:spLocks noGrp="1"/>
          </p:cNvSpPr>
          <p:nvPr>
            <p:ph type="ctrTitle"/>
          </p:nvPr>
        </p:nvSpPr>
        <p:spPr>
          <a:xfrm>
            <a:off x="1169988" y="2322290"/>
            <a:ext cx="17659491" cy="1704729"/>
          </a:xfrm>
        </p:spPr>
        <p:txBody>
          <a:bodyPr/>
          <a:lstStyle/>
          <a:p>
            <a:r>
              <a:rPr lang="ru-RU" dirty="0"/>
              <a:t>Общие сведения о проектируемых объектах</a:t>
            </a:r>
          </a:p>
        </p:txBody>
      </p:sp>
      <p:sp>
        <p:nvSpPr>
          <p:cNvPr id="10" name="TextBox 9">
            <a:extLst>
              <a:ext uri="{FF2B5EF4-FFF2-40B4-BE49-F238E27FC236}">
                <a16:creationId xmlns="" xmlns:a16="http://schemas.microsoft.com/office/drawing/2014/main" id="{EF4BC9DF-1E04-8146-662D-DF3488BEF2B3}"/>
              </a:ext>
            </a:extLst>
          </p:cNvPr>
          <p:cNvSpPr txBox="1"/>
          <p:nvPr/>
        </p:nvSpPr>
        <p:spPr>
          <a:xfrm>
            <a:off x="9090893" y="12907466"/>
            <a:ext cx="9387329" cy="153888"/>
          </a:xfrm>
          <a:prstGeom prst="rect">
            <a:avLst/>
          </a:prstGeom>
          <a:noFill/>
        </p:spPr>
        <p:txBody>
          <a:bodyPr wrap="square" lIns="0" tIns="0" rIns="0" bIns="0" rtlCol="0">
            <a:spAutoFit/>
          </a:bodyPr>
          <a:lstStyle/>
          <a:p>
            <a:r>
              <a:rPr lang="ru-RU" sz="1000" b="1" cap="all" dirty="0">
                <a:solidFill>
                  <a:schemeClr val="bg2"/>
                </a:solidFill>
              </a:rPr>
              <a:t>Общие сведения о проектируемых объектах</a:t>
            </a:r>
          </a:p>
        </p:txBody>
      </p:sp>
      <p:pic>
        <p:nvPicPr>
          <p:cNvPr id="40" name="Рисунок 39">
            <a:extLst>
              <a:ext uri="{FF2B5EF4-FFF2-40B4-BE49-F238E27FC236}">
                <a16:creationId xmlns="" xmlns:a16="http://schemas.microsoft.com/office/drawing/2014/main" id="{BF1F9298-EE81-5355-E116-0044200E68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0988" y="3275525"/>
            <a:ext cx="18372498" cy="7301466"/>
          </a:xfrm>
          <a:prstGeom prst="rect">
            <a:avLst/>
          </a:prstGeom>
        </p:spPr>
      </p:pic>
      <p:sp>
        <p:nvSpPr>
          <p:cNvPr id="42" name="Овал 41">
            <a:extLst>
              <a:ext uri="{FF2B5EF4-FFF2-40B4-BE49-F238E27FC236}">
                <a16:creationId xmlns="" xmlns:a16="http://schemas.microsoft.com/office/drawing/2014/main" id="{89D306FE-D317-FCAD-537F-16BA4C02BA6F}"/>
              </a:ext>
            </a:extLst>
          </p:cNvPr>
          <p:cNvSpPr/>
          <p:nvPr/>
        </p:nvSpPr>
        <p:spPr>
          <a:xfrm>
            <a:off x="4770413" y="9634222"/>
            <a:ext cx="1188000" cy="1188000"/>
          </a:xfrm>
          <a:prstGeom prst="ellipse">
            <a:avLst/>
          </a:prstGeom>
          <a:solidFill>
            <a:sysClr val="window" lastClr="FFFFFF"/>
          </a:solidFill>
          <a:ln w="12700" cap="rnd"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6" name="Овал 55">
            <a:extLst>
              <a:ext uri="{FF2B5EF4-FFF2-40B4-BE49-F238E27FC236}">
                <a16:creationId xmlns="" xmlns:a16="http://schemas.microsoft.com/office/drawing/2014/main" id="{CFDF4A4F-5635-604A-E97F-407DFD7A7534}"/>
              </a:ext>
            </a:extLst>
          </p:cNvPr>
          <p:cNvSpPr/>
          <p:nvPr/>
        </p:nvSpPr>
        <p:spPr>
          <a:xfrm>
            <a:off x="13375501" y="9622991"/>
            <a:ext cx="1188000" cy="1188000"/>
          </a:xfrm>
          <a:prstGeom prst="ellipse">
            <a:avLst/>
          </a:prstGeom>
          <a:solidFill>
            <a:schemeClr val="bg1"/>
          </a:solidFill>
          <a:ln w="12700" cap="rnd">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Times New Roman" panose="02020603050405020304" pitchFamily="18" charset="0"/>
              <a:cs typeface="Times New Roman" panose="02020603050405020304" pitchFamily="18" charset="0"/>
            </a:endParaRPr>
          </a:p>
        </p:txBody>
      </p:sp>
      <p:sp>
        <p:nvSpPr>
          <p:cNvPr id="57" name="Овал 56">
            <a:extLst>
              <a:ext uri="{FF2B5EF4-FFF2-40B4-BE49-F238E27FC236}">
                <a16:creationId xmlns="" xmlns:a16="http://schemas.microsoft.com/office/drawing/2014/main" id="{FFEB87C5-9DFB-2F8C-501D-E7DD32D0B6D3}"/>
              </a:ext>
            </a:extLst>
          </p:cNvPr>
          <p:cNvSpPr/>
          <p:nvPr/>
        </p:nvSpPr>
        <p:spPr>
          <a:xfrm>
            <a:off x="18056021" y="9634222"/>
            <a:ext cx="1188000" cy="1188000"/>
          </a:xfrm>
          <a:prstGeom prst="ellipse">
            <a:avLst/>
          </a:prstGeom>
          <a:solidFill>
            <a:schemeClr val="bg1"/>
          </a:solidFill>
          <a:ln w="12700" cap="rnd">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Times New Roman" panose="02020603050405020304" pitchFamily="18" charset="0"/>
              <a:cs typeface="Times New Roman" panose="02020603050405020304" pitchFamily="18" charset="0"/>
            </a:endParaRPr>
          </a:p>
        </p:txBody>
      </p:sp>
      <p:pic>
        <p:nvPicPr>
          <p:cNvPr id="59" name="Рисунок 58" descr="Экскаватор">
            <a:extLst>
              <a:ext uri="{FF2B5EF4-FFF2-40B4-BE49-F238E27FC236}">
                <a16:creationId xmlns="" xmlns:a16="http://schemas.microsoft.com/office/drawing/2014/main" id="{EB1FFA34-9854-C34F-AD20-EF692D2BFFB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972858" y="9708368"/>
            <a:ext cx="783109" cy="783109"/>
          </a:xfrm>
          <a:prstGeom prst="rect">
            <a:avLst/>
          </a:prstGeom>
        </p:spPr>
      </p:pic>
      <p:sp>
        <p:nvSpPr>
          <p:cNvPr id="62" name="TextBox 61">
            <a:extLst>
              <a:ext uri="{FF2B5EF4-FFF2-40B4-BE49-F238E27FC236}">
                <a16:creationId xmlns="" xmlns:a16="http://schemas.microsoft.com/office/drawing/2014/main" id="{5559EAEC-5A3B-EC0F-5092-63529D7C054A}"/>
              </a:ext>
            </a:extLst>
          </p:cNvPr>
          <p:cNvSpPr txBox="1"/>
          <p:nvPr/>
        </p:nvSpPr>
        <p:spPr>
          <a:xfrm>
            <a:off x="3070844" y="10536291"/>
            <a:ext cx="4559386" cy="523220"/>
          </a:xfrm>
          <a:prstGeom prst="rect">
            <a:avLst/>
          </a:prstGeom>
          <a:noFill/>
        </p:spPr>
        <p:txBody>
          <a:bodyPr wrap="square">
            <a:spAutoFit/>
          </a:bodyPr>
          <a:lstStyle/>
          <a:p>
            <a:r>
              <a:rPr lang="ru-RU" sz="2800" dirty="0">
                <a:solidFill>
                  <a:srgbClr val="212121"/>
                </a:solidFill>
                <a:latin typeface="Montserrat" panose="00000500000000000000" pitchFamily="2" charset="-52"/>
              </a:rPr>
              <a:t>Корпус «</a:t>
            </a:r>
            <a:r>
              <a:rPr lang="ru-RU" sz="2800" dirty="0" err="1">
                <a:solidFill>
                  <a:srgbClr val="212121"/>
                </a:solidFill>
                <a:latin typeface="Montserrat" panose="00000500000000000000" pitchFamily="2" charset="-52"/>
              </a:rPr>
              <a:t>Племферма</a:t>
            </a:r>
            <a:r>
              <a:rPr lang="ru-RU" sz="2800" dirty="0">
                <a:solidFill>
                  <a:srgbClr val="212121"/>
                </a:solidFill>
                <a:latin typeface="Montserrat" panose="00000500000000000000" pitchFamily="2" charset="-52"/>
              </a:rPr>
              <a:t>»</a:t>
            </a:r>
          </a:p>
        </p:txBody>
      </p:sp>
      <p:sp>
        <p:nvSpPr>
          <p:cNvPr id="63" name="Freeform 5">
            <a:extLst>
              <a:ext uri="{FF2B5EF4-FFF2-40B4-BE49-F238E27FC236}">
                <a16:creationId xmlns="" xmlns:a16="http://schemas.microsoft.com/office/drawing/2014/main" id="{9B0B5FDC-4CD6-B490-1AAF-27A2C9D614DD}"/>
              </a:ext>
            </a:extLst>
          </p:cNvPr>
          <p:cNvSpPr>
            <a:spLocks noEditPoints="1"/>
          </p:cNvSpPr>
          <p:nvPr/>
        </p:nvSpPr>
        <p:spPr bwMode="auto">
          <a:xfrm>
            <a:off x="2884235" y="11596735"/>
            <a:ext cx="786418" cy="584774"/>
          </a:xfrm>
          <a:custGeom>
            <a:avLst/>
            <a:gdLst>
              <a:gd name="T0" fmla="*/ 1590 w 2024"/>
              <a:gd name="T1" fmla="*/ 0 h 1558"/>
              <a:gd name="T2" fmla="*/ 1186 w 2024"/>
              <a:gd name="T3" fmla="*/ 130 h 1558"/>
              <a:gd name="T4" fmla="*/ 980 w 2024"/>
              <a:gd name="T5" fmla="*/ 416 h 1558"/>
              <a:gd name="T6" fmla="*/ 1053 w 2024"/>
              <a:gd name="T7" fmla="*/ 720 h 1558"/>
              <a:gd name="T8" fmla="*/ 980 w 2024"/>
              <a:gd name="T9" fmla="*/ 866 h 1558"/>
              <a:gd name="T10" fmla="*/ 908 w 2024"/>
              <a:gd name="T11" fmla="*/ 742 h 1558"/>
              <a:gd name="T12" fmla="*/ 922 w 2024"/>
              <a:gd name="T13" fmla="*/ 522 h 1558"/>
              <a:gd name="T14" fmla="*/ 755 w 2024"/>
              <a:gd name="T15" fmla="*/ 328 h 1558"/>
              <a:gd name="T16" fmla="*/ 465 w 2024"/>
              <a:gd name="T17" fmla="*/ 245 h 1558"/>
              <a:gd name="T18" fmla="*/ 68 w 2024"/>
              <a:gd name="T19" fmla="*/ 385 h 1558"/>
              <a:gd name="T20" fmla="*/ 0 w 2024"/>
              <a:gd name="T21" fmla="*/ 434 h 1558"/>
              <a:gd name="T22" fmla="*/ 81 w 2024"/>
              <a:gd name="T23" fmla="*/ 456 h 1558"/>
              <a:gd name="T24" fmla="*/ 414 w 2024"/>
              <a:gd name="T25" fmla="*/ 685 h 1558"/>
              <a:gd name="T26" fmla="*/ 704 w 2024"/>
              <a:gd name="T27" fmla="*/ 865 h 1558"/>
              <a:gd name="T28" fmla="*/ 704 w 2024"/>
              <a:gd name="T29" fmla="*/ 865 h 1558"/>
              <a:gd name="T30" fmla="*/ 854 w 2024"/>
              <a:gd name="T31" fmla="*/ 802 h 1558"/>
              <a:gd name="T32" fmla="*/ 935 w 2024"/>
              <a:gd name="T33" fmla="*/ 1050 h 1558"/>
              <a:gd name="T34" fmla="*/ 935 w 2024"/>
              <a:gd name="T35" fmla="*/ 1558 h 1558"/>
              <a:gd name="T36" fmla="*/ 1015 w 2024"/>
              <a:gd name="T37" fmla="*/ 1558 h 1558"/>
              <a:gd name="T38" fmla="*/ 1015 w 2024"/>
              <a:gd name="T39" fmla="*/ 1041 h 1558"/>
              <a:gd name="T40" fmla="*/ 1119 w 2024"/>
              <a:gd name="T41" fmla="*/ 765 h 1558"/>
              <a:gd name="T42" fmla="*/ 1260 w 2024"/>
              <a:gd name="T43" fmla="*/ 805 h 1558"/>
              <a:gd name="T44" fmla="*/ 1604 w 2024"/>
              <a:gd name="T45" fmla="*/ 515 h 1558"/>
              <a:gd name="T46" fmla="*/ 1949 w 2024"/>
              <a:gd name="T47" fmla="*/ 154 h 1558"/>
              <a:gd name="T48" fmla="*/ 2024 w 2024"/>
              <a:gd name="T49" fmla="*/ 115 h 1558"/>
              <a:gd name="T50" fmla="*/ 1947 w 2024"/>
              <a:gd name="T51" fmla="*/ 81 h 1558"/>
              <a:gd name="T52" fmla="*/ 1590 w 2024"/>
              <a:gd name="T53" fmla="*/ 0 h 1558"/>
              <a:gd name="T54" fmla="*/ 704 w 2024"/>
              <a:gd name="T55" fmla="*/ 785 h 1558"/>
              <a:gd name="T56" fmla="*/ 704 w 2024"/>
              <a:gd name="T57" fmla="*/ 785 h 1558"/>
              <a:gd name="T58" fmla="*/ 469 w 2024"/>
              <a:gd name="T59" fmla="*/ 628 h 1558"/>
              <a:gd name="T60" fmla="*/ 180 w 2024"/>
              <a:gd name="T61" fmla="*/ 407 h 1558"/>
              <a:gd name="T62" fmla="*/ 465 w 2024"/>
              <a:gd name="T63" fmla="*/ 325 h 1558"/>
              <a:gd name="T64" fmla="*/ 848 w 2024"/>
              <a:gd name="T65" fmla="*/ 551 h 1558"/>
              <a:gd name="T66" fmla="*/ 852 w 2024"/>
              <a:gd name="T67" fmla="*/ 677 h 1558"/>
              <a:gd name="T68" fmla="*/ 652 w 2024"/>
              <a:gd name="T69" fmla="*/ 523 h 1558"/>
              <a:gd name="T70" fmla="*/ 617 w 2024"/>
              <a:gd name="T71" fmla="*/ 500 h 1558"/>
              <a:gd name="T72" fmla="*/ 571 w 2024"/>
              <a:gd name="T73" fmla="*/ 565 h 1558"/>
              <a:gd name="T74" fmla="*/ 609 w 2024"/>
              <a:gd name="T75" fmla="*/ 591 h 1558"/>
              <a:gd name="T76" fmla="*/ 803 w 2024"/>
              <a:gd name="T77" fmla="*/ 741 h 1558"/>
              <a:gd name="T78" fmla="*/ 704 w 2024"/>
              <a:gd name="T79" fmla="*/ 785 h 1558"/>
              <a:gd name="T80" fmla="*/ 1538 w 2024"/>
              <a:gd name="T81" fmla="*/ 470 h 1558"/>
              <a:gd name="T82" fmla="*/ 1260 w 2024"/>
              <a:gd name="T83" fmla="*/ 725 h 1558"/>
              <a:gd name="T84" fmla="*/ 1160 w 2024"/>
              <a:gd name="T85" fmla="*/ 696 h 1558"/>
              <a:gd name="T86" fmla="*/ 1171 w 2024"/>
              <a:gd name="T87" fmla="*/ 679 h 1558"/>
              <a:gd name="T88" fmla="*/ 1332 w 2024"/>
              <a:gd name="T89" fmla="*/ 451 h 1558"/>
              <a:gd name="T90" fmla="*/ 1269 w 2024"/>
              <a:gd name="T91" fmla="*/ 401 h 1558"/>
              <a:gd name="T92" fmla="*/ 1096 w 2024"/>
              <a:gd name="T93" fmla="*/ 649 h 1558"/>
              <a:gd name="T94" fmla="*/ 1057 w 2024"/>
              <a:gd name="T95" fmla="*/ 437 h 1558"/>
              <a:gd name="T96" fmla="*/ 1234 w 2024"/>
              <a:gd name="T97" fmla="*/ 194 h 1558"/>
              <a:gd name="T98" fmla="*/ 1590 w 2024"/>
              <a:gd name="T99" fmla="*/ 80 h 1558"/>
              <a:gd name="T100" fmla="*/ 1842 w 2024"/>
              <a:gd name="T101" fmla="*/ 125 h 1558"/>
              <a:gd name="T102" fmla="*/ 1538 w 2024"/>
              <a:gd name="T103" fmla="*/ 47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4" h="1558">
                <a:moveTo>
                  <a:pt x="1590" y="0"/>
                </a:moveTo>
                <a:cubicBezTo>
                  <a:pt x="1441" y="0"/>
                  <a:pt x="1301" y="45"/>
                  <a:pt x="1186" y="130"/>
                </a:cubicBezTo>
                <a:cubicBezTo>
                  <a:pt x="1085" y="205"/>
                  <a:pt x="1009" y="310"/>
                  <a:pt x="980" y="416"/>
                </a:cubicBezTo>
                <a:cubicBezTo>
                  <a:pt x="946" y="537"/>
                  <a:pt x="973" y="647"/>
                  <a:pt x="1053" y="720"/>
                </a:cubicBezTo>
                <a:cubicBezTo>
                  <a:pt x="1026" y="768"/>
                  <a:pt x="1000" y="818"/>
                  <a:pt x="980" y="866"/>
                </a:cubicBezTo>
                <a:cubicBezTo>
                  <a:pt x="961" y="820"/>
                  <a:pt x="936" y="779"/>
                  <a:pt x="908" y="742"/>
                </a:cubicBezTo>
                <a:cubicBezTo>
                  <a:pt x="948" y="678"/>
                  <a:pt x="954" y="601"/>
                  <a:pt x="922" y="522"/>
                </a:cubicBezTo>
                <a:cubicBezTo>
                  <a:pt x="893" y="447"/>
                  <a:pt x="833" y="379"/>
                  <a:pt x="755" y="328"/>
                </a:cubicBezTo>
                <a:cubicBezTo>
                  <a:pt x="669" y="274"/>
                  <a:pt x="569" y="245"/>
                  <a:pt x="465" y="245"/>
                </a:cubicBezTo>
                <a:cubicBezTo>
                  <a:pt x="331" y="245"/>
                  <a:pt x="194" y="294"/>
                  <a:pt x="68" y="385"/>
                </a:cubicBezTo>
                <a:cubicBezTo>
                  <a:pt x="0" y="434"/>
                  <a:pt x="0" y="434"/>
                  <a:pt x="0" y="434"/>
                </a:cubicBezTo>
                <a:cubicBezTo>
                  <a:pt x="81" y="456"/>
                  <a:pt x="81" y="456"/>
                  <a:pt x="81" y="456"/>
                </a:cubicBezTo>
                <a:cubicBezTo>
                  <a:pt x="214" y="492"/>
                  <a:pt x="320" y="595"/>
                  <a:pt x="414" y="685"/>
                </a:cubicBezTo>
                <a:cubicBezTo>
                  <a:pt x="509" y="778"/>
                  <a:pt x="600" y="865"/>
                  <a:pt x="704" y="865"/>
                </a:cubicBezTo>
                <a:cubicBezTo>
                  <a:pt x="704" y="865"/>
                  <a:pt x="704" y="865"/>
                  <a:pt x="704" y="865"/>
                </a:cubicBezTo>
                <a:cubicBezTo>
                  <a:pt x="756" y="865"/>
                  <a:pt x="805" y="844"/>
                  <a:pt x="854" y="802"/>
                </a:cubicBezTo>
                <a:cubicBezTo>
                  <a:pt x="902" y="869"/>
                  <a:pt x="935" y="951"/>
                  <a:pt x="935" y="1050"/>
                </a:cubicBezTo>
                <a:cubicBezTo>
                  <a:pt x="935" y="1558"/>
                  <a:pt x="935" y="1558"/>
                  <a:pt x="935" y="1558"/>
                </a:cubicBezTo>
                <a:cubicBezTo>
                  <a:pt x="1015" y="1558"/>
                  <a:pt x="1015" y="1558"/>
                  <a:pt x="1015" y="1558"/>
                </a:cubicBezTo>
                <a:cubicBezTo>
                  <a:pt x="1015" y="1558"/>
                  <a:pt x="1015" y="1067"/>
                  <a:pt x="1015" y="1041"/>
                </a:cubicBezTo>
                <a:cubicBezTo>
                  <a:pt x="1015" y="977"/>
                  <a:pt x="1053" y="883"/>
                  <a:pt x="1119" y="765"/>
                </a:cubicBezTo>
                <a:cubicBezTo>
                  <a:pt x="1169" y="792"/>
                  <a:pt x="1215" y="805"/>
                  <a:pt x="1260" y="805"/>
                </a:cubicBezTo>
                <a:cubicBezTo>
                  <a:pt x="1407" y="805"/>
                  <a:pt x="1503" y="664"/>
                  <a:pt x="1604" y="515"/>
                </a:cubicBezTo>
                <a:cubicBezTo>
                  <a:pt x="1695" y="382"/>
                  <a:pt x="1797" y="232"/>
                  <a:pt x="1949" y="154"/>
                </a:cubicBezTo>
                <a:cubicBezTo>
                  <a:pt x="2024" y="115"/>
                  <a:pt x="2024" y="115"/>
                  <a:pt x="2024" y="115"/>
                </a:cubicBezTo>
                <a:cubicBezTo>
                  <a:pt x="1947" y="81"/>
                  <a:pt x="1947" y="81"/>
                  <a:pt x="1947" y="81"/>
                </a:cubicBezTo>
                <a:cubicBezTo>
                  <a:pt x="1827" y="28"/>
                  <a:pt x="1707" y="0"/>
                  <a:pt x="1590" y="0"/>
                </a:cubicBezTo>
                <a:close/>
                <a:moveTo>
                  <a:pt x="704" y="785"/>
                </a:moveTo>
                <a:cubicBezTo>
                  <a:pt x="704" y="785"/>
                  <a:pt x="704" y="785"/>
                  <a:pt x="704" y="785"/>
                </a:cubicBezTo>
                <a:cubicBezTo>
                  <a:pt x="632" y="785"/>
                  <a:pt x="556" y="712"/>
                  <a:pt x="469" y="628"/>
                </a:cubicBezTo>
                <a:cubicBezTo>
                  <a:pt x="386" y="548"/>
                  <a:pt x="295" y="459"/>
                  <a:pt x="180" y="407"/>
                </a:cubicBezTo>
                <a:cubicBezTo>
                  <a:pt x="273" y="353"/>
                  <a:pt x="369" y="325"/>
                  <a:pt x="465" y="325"/>
                </a:cubicBezTo>
                <a:cubicBezTo>
                  <a:pt x="658" y="325"/>
                  <a:pt x="804" y="439"/>
                  <a:pt x="848" y="551"/>
                </a:cubicBezTo>
                <a:cubicBezTo>
                  <a:pt x="859" y="580"/>
                  <a:pt x="871" y="628"/>
                  <a:pt x="852" y="677"/>
                </a:cubicBezTo>
                <a:cubicBezTo>
                  <a:pt x="780" y="604"/>
                  <a:pt x="701" y="554"/>
                  <a:pt x="652" y="523"/>
                </a:cubicBezTo>
                <a:cubicBezTo>
                  <a:pt x="638" y="514"/>
                  <a:pt x="625" y="506"/>
                  <a:pt x="617" y="500"/>
                </a:cubicBezTo>
                <a:cubicBezTo>
                  <a:pt x="571" y="565"/>
                  <a:pt x="571" y="565"/>
                  <a:pt x="571" y="565"/>
                </a:cubicBezTo>
                <a:cubicBezTo>
                  <a:pt x="581" y="573"/>
                  <a:pt x="594" y="581"/>
                  <a:pt x="609" y="591"/>
                </a:cubicBezTo>
                <a:cubicBezTo>
                  <a:pt x="660" y="623"/>
                  <a:pt x="737" y="671"/>
                  <a:pt x="803" y="741"/>
                </a:cubicBezTo>
                <a:cubicBezTo>
                  <a:pt x="769" y="770"/>
                  <a:pt x="736" y="785"/>
                  <a:pt x="704" y="785"/>
                </a:cubicBezTo>
                <a:close/>
                <a:moveTo>
                  <a:pt x="1538" y="470"/>
                </a:moveTo>
                <a:cubicBezTo>
                  <a:pt x="1445" y="607"/>
                  <a:pt x="1365" y="725"/>
                  <a:pt x="1260" y="725"/>
                </a:cubicBezTo>
                <a:cubicBezTo>
                  <a:pt x="1230" y="725"/>
                  <a:pt x="1197" y="715"/>
                  <a:pt x="1160" y="696"/>
                </a:cubicBezTo>
                <a:cubicBezTo>
                  <a:pt x="1164" y="690"/>
                  <a:pt x="1168" y="685"/>
                  <a:pt x="1171" y="679"/>
                </a:cubicBezTo>
                <a:cubicBezTo>
                  <a:pt x="1250" y="553"/>
                  <a:pt x="1331" y="452"/>
                  <a:pt x="1332" y="451"/>
                </a:cubicBezTo>
                <a:cubicBezTo>
                  <a:pt x="1269" y="401"/>
                  <a:pt x="1269" y="401"/>
                  <a:pt x="1269" y="401"/>
                </a:cubicBezTo>
                <a:cubicBezTo>
                  <a:pt x="1262" y="410"/>
                  <a:pt x="1178" y="517"/>
                  <a:pt x="1096" y="649"/>
                </a:cubicBezTo>
                <a:cubicBezTo>
                  <a:pt x="1047" y="597"/>
                  <a:pt x="1033" y="522"/>
                  <a:pt x="1057" y="437"/>
                </a:cubicBezTo>
                <a:cubicBezTo>
                  <a:pt x="1082" y="348"/>
                  <a:pt x="1146" y="259"/>
                  <a:pt x="1234" y="194"/>
                </a:cubicBezTo>
                <a:cubicBezTo>
                  <a:pt x="1304" y="142"/>
                  <a:pt x="1423" y="80"/>
                  <a:pt x="1590" y="80"/>
                </a:cubicBezTo>
                <a:cubicBezTo>
                  <a:pt x="1672" y="80"/>
                  <a:pt x="1756" y="95"/>
                  <a:pt x="1842" y="125"/>
                </a:cubicBezTo>
                <a:cubicBezTo>
                  <a:pt x="1711" y="216"/>
                  <a:pt x="1620" y="350"/>
                  <a:pt x="1538" y="470"/>
                </a:cubicBezTo>
                <a:close/>
              </a:path>
            </a:pathLst>
          </a:custGeom>
          <a:solidFill>
            <a:srgbClr val="368D62"/>
          </a:solidFill>
          <a:ln>
            <a:solidFill>
              <a:srgbClr val="1CAE9D"/>
            </a:solidFill>
          </a:ln>
        </p:spPr>
        <p:txBody>
          <a:bodyPr vert="horz" wrap="square" lIns="91440" tIns="45720" rIns="91440" bIns="45720" numCol="1" anchor="t" anchorCtr="0" compatLnSpc="1">
            <a:prstTxWarp prst="textNoShape">
              <a:avLst/>
            </a:prstTxWarp>
          </a:bodyPr>
          <a:lstStyle/>
          <a:p>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 xmlns:a16="http://schemas.microsoft.com/office/drawing/2014/main" id="{EE6E9DCC-5B49-359F-12C1-DDD714DD5827}"/>
              </a:ext>
            </a:extLst>
          </p:cNvPr>
          <p:cNvSpPr txBox="1"/>
          <p:nvPr/>
        </p:nvSpPr>
        <p:spPr>
          <a:xfrm>
            <a:off x="3739420" y="11395298"/>
            <a:ext cx="3623281" cy="1325235"/>
          </a:xfrm>
          <a:prstGeom prst="rect">
            <a:avLst/>
          </a:prstGeom>
          <a:noFill/>
        </p:spPr>
        <p:txBody>
          <a:bodyPr wrap="square">
            <a:spAutoFit/>
          </a:bodyPr>
          <a:lstStyle/>
          <a:p>
            <a:pPr marL="0" marR="0" lvl="0" indent="0" defTabSz="554492" rtl="0" eaLnBrk="1" fontAlgn="auto" latinLnBrk="0" hangingPunct="1">
              <a:lnSpc>
                <a:spcPct val="80000"/>
              </a:lnSpc>
              <a:spcBef>
                <a:spcPts val="0"/>
              </a:spcBef>
              <a:spcAft>
                <a:spcPts val="0"/>
              </a:spcAft>
              <a:buClrTx/>
              <a:buSzTx/>
              <a:buFontTx/>
              <a:buNone/>
              <a:tabLst/>
              <a:defRPr/>
            </a:pPr>
            <a:r>
              <a:rPr lang="ru-RU" sz="2000" dirty="0">
                <a:solidFill>
                  <a:srgbClr val="212121"/>
                </a:solidFill>
                <a:latin typeface="Montserrat" panose="00000500000000000000" pitchFamily="2" charset="-52"/>
              </a:rPr>
              <a:t>Предназначен для выращивания и содержания ремонтного стада свиней различных возрастных групп</a:t>
            </a:r>
          </a:p>
        </p:txBody>
      </p:sp>
      <p:sp>
        <p:nvSpPr>
          <p:cNvPr id="66" name="TextBox 65">
            <a:extLst>
              <a:ext uri="{FF2B5EF4-FFF2-40B4-BE49-F238E27FC236}">
                <a16:creationId xmlns="" xmlns:a16="http://schemas.microsoft.com/office/drawing/2014/main" id="{AEC46C92-9194-6E3E-D16E-30D7E7F6879A}"/>
              </a:ext>
            </a:extLst>
          </p:cNvPr>
          <p:cNvSpPr txBox="1"/>
          <p:nvPr/>
        </p:nvSpPr>
        <p:spPr>
          <a:xfrm>
            <a:off x="16731238" y="10555105"/>
            <a:ext cx="3837566" cy="523220"/>
          </a:xfrm>
          <a:prstGeom prst="rect">
            <a:avLst/>
          </a:prstGeom>
          <a:noFill/>
        </p:spPr>
        <p:txBody>
          <a:bodyPr wrap="square">
            <a:spAutoFit/>
          </a:bodyPr>
          <a:lstStyle/>
          <a:p>
            <a:pPr algn="ctr"/>
            <a:r>
              <a:rPr lang="ru-RU" sz="2800" dirty="0">
                <a:solidFill>
                  <a:srgbClr val="212121"/>
                </a:solidFill>
                <a:latin typeface="Montserrat" panose="00000500000000000000" pitchFamily="2" charset="-52"/>
              </a:rPr>
              <a:t>Лагуны П4, П7, П8 </a:t>
            </a:r>
          </a:p>
        </p:txBody>
      </p:sp>
      <p:sp>
        <p:nvSpPr>
          <p:cNvPr id="4" name="Freeform 5">
            <a:extLst>
              <a:ext uri="{FF2B5EF4-FFF2-40B4-BE49-F238E27FC236}">
                <a16:creationId xmlns="" xmlns:a16="http://schemas.microsoft.com/office/drawing/2014/main" id="{DC6A6BCB-045D-6D89-CDA0-C6BF4A02BED9}"/>
              </a:ext>
            </a:extLst>
          </p:cNvPr>
          <p:cNvSpPr>
            <a:spLocks noEditPoints="1"/>
          </p:cNvSpPr>
          <p:nvPr/>
        </p:nvSpPr>
        <p:spPr bwMode="auto">
          <a:xfrm>
            <a:off x="7722741" y="11596735"/>
            <a:ext cx="786418" cy="584774"/>
          </a:xfrm>
          <a:custGeom>
            <a:avLst/>
            <a:gdLst>
              <a:gd name="T0" fmla="*/ 1590 w 2024"/>
              <a:gd name="T1" fmla="*/ 0 h 1558"/>
              <a:gd name="T2" fmla="*/ 1186 w 2024"/>
              <a:gd name="T3" fmla="*/ 130 h 1558"/>
              <a:gd name="T4" fmla="*/ 980 w 2024"/>
              <a:gd name="T5" fmla="*/ 416 h 1558"/>
              <a:gd name="T6" fmla="*/ 1053 w 2024"/>
              <a:gd name="T7" fmla="*/ 720 h 1558"/>
              <a:gd name="T8" fmla="*/ 980 w 2024"/>
              <a:gd name="T9" fmla="*/ 866 h 1558"/>
              <a:gd name="T10" fmla="*/ 908 w 2024"/>
              <a:gd name="T11" fmla="*/ 742 h 1558"/>
              <a:gd name="T12" fmla="*/ 922 w 2024"/>
              <a:gd name="T13" fmla="*/ 522 h 1558"/>
              <a:gd name="T14" fmla="*/ 755 w 2024"/>
              <a:gd name="T15" fmla="*/ 328 h 1558"/>
              <a:gd name="T16" fmla="*/ 465 w 2024"/>
              <a:gd name="T17" fmla="*/ 245 h 1558"/>
              <a:gd name="T18" fmla="*/ 68 w 2024"/>
              <a:gd name="T19" fmla="*/ 385 h 1558"/>
              <a:gd name="T20" fmla="*/ 0 w 2024"/>
              <a:gd name="T21" fmla="*/ 434 h 1558"/>
              <a:gd name="T22" fmla="*/ 81 w 2024"/>
              <a:gd name="T23" fmla="*/ 456 h 1558"/>
              <a:gd name="T24" fmla="*/ 414 w 2024"/>
              <a:gd name="T25" fmla="*/ 685 h 1558"/>
              <a:gd name="T26" fmla="*/ 704 w 2024"/>
              <a:gd name="T27" fmla="*/ 865 h 1558"/>
              <a:gd name="T28" fmla="*/ 704 w 2024"/>
              <a:gd name="T29" fmla="*/ 865 h 1558"/>
              <a:gd name="T30" fmla="*/ 854 w 2024"/>
              <a:gd name="T31" fmla="*/ 802 h 1558"/>
              <a:gd name="T32" fmla="*/ 935 w 2024"/>
              <a:gd name="T33" fmla="*/ 1050 h 1558"/>
              <a:gd name="T34" fmla="*/ 935 w 2024"/>
              <a:gd name="T35" fmla="*/ 1558 h 1558"/>
              <a:gd name="T36" fmla="*/ 1015 w 2024"/>
              <a:gd name="T37" fmla="*/ 1558 h 1558"/>
              <a:gd name="T38" fmla="*/ 1015 w 2024"/>
              <a:gd name="T39" fmla="*/ 1041 h 1558"/>
              <a:gd name="T40" fmla="*/ 1119 w 2024"/>
              <a:gd name="T41" fmla="*/ 765 h 1558"/>
              <a:gd name="T42" fmla="*/ 1260 w 2024"/>
              <a:gd name="T43" fmla="*/ 805 h 1558"/>
              <a:gd name="T44" fmla="*/ 1604 w 2024"/>
              <a:gd name="T45" fmla="*/ 515 h 1558"/>
              <a:gd name="T46" fmla="*/ 1949 w 2024"/>
              <a:gd name="T47" fmla="*/ 154 h 1558"/>
              <a:gd name="T48" fmla="*/ 2024 w 2024"/>
              <a:gd name="T49" fmla="*/ 115 h 1558"/>
              <a:gd name="T50" fmla="*/ 1947 w 2024"/>
              <a:gd name="T51" fmla="*/ 81 h 1558"/>
              <a:gd name="T52" fmla="*/ 1590 w 2024"/>
              <a:gd name="T53" fmla="*/ 0 h 1558"/>
              <a:gd name="T54" fmla="*/ 704 w 2024"/>
              <a:gd name="T55" fmla="*/ 785 h 1558"/>
              <a:gd name="T56" fmla="*/ 704 w 2024"/>
              <a:gd name="T57" fmla="*/ 785 h 1558"/>
              <a:gd name="T58" fmla="*/ 469 w 2024"/>
              <a:gd name="T59" fmla="*/ 628 h 1558"/>
              <a:gd name="T60" fmla="*/ 180 w 2024"/>
              <a:gd name="T61" fmla="*/ 407 h 1558"/>
              <a:gd name="T62" fmla="*/ 465 w 2024"/>
              <a:gd name="T63" fmla="*/ 325 h 1558"/>
              <a:gd name="T64" fmla="*/ 848 w 2024"/>
              <a:gd name="T65" fmla="*/ 551 h 1558"/>
              <a:gd name="T66" fmla="*/ 852 w 2024"/>
              <a:gd name="T67" fmla="*/ 677 h 1558"/>
              <a:gd name="T68" fmla="*/ 652 w 2024"/>
              <a:gd name="T69" fmla="*/ 523 h 1558"/>
              <a:gd name="T70" fmla="*/ 617 w 2024"/>
              <a:gd name="T71" fmla="*/ 500 h 1558"/>
              <a:gd name="T72" fmla="*/ 571 w 2024"/>
              <a:gd name="T73" fmla="*/ 565 h 1558"/>
              <a:gd name="T74" fmla="*/ 609 w 2024"/>
              <a:gd name="T75" fmla="*/ 591 h 1558"/>
              <a:gd name="T76" fmla="*/ 803 w 2024"/>
              <a:gd name="T77" fmla="*/ 741 h 1558"/>
              <a:gd name="T78" fmla="*/ 704 w 2024"/>
              <a:gd name="T79" fmla="*/ 785 h 1558"/>
              <a:gd name="T80" fmla="*/ 1538 w 2024"/>
              <a:gd name="T81" fmla="*/ 470 h 1558"/>
              <a:gd name="T82" fmla="*/ 1260 w 2024"/>
              <a:gd name="T83" fmla="*/ 725 h 1558"/>
              <a:gd name="T84" fmla="*/ 1160 w 2024"/>
              <a:gd name="T85" fmla="*/ 696 h 1558"/>
              <a:gd name="T86" fmla="*/ 1171 w 2024"/>
              <a:gd name="T87" fmla="*/ 679 h 1558"/>
              <a:gd name="T88" fmla="*/ 1332 w 2024"/>
              <a:gd name="T89" fmla="*/ 451 h 1558"/>
              <a:gd name="T90" fmla="*/ 1269 w 2024"/>
              <a:gd name="T91" fmla="*/ 401 h 1558"/>
              <a:gd name="T92" fmla="*/ 1096 w 2024"/>
              <a:gd name="T93" fmla="*/ 649 h 1558"/>
              <a:gd name="T94" fmla="*/ 1057 w 2024"/>
              <a:gd name="T95" fmla="*/ 437 h 1558"/>
              <a:gd name="T96" fmla="*/ 1234 w 2024"/>
              <a:gd name="T97" fmla="*/ 194 h 1558"/>
              <a:gd name="T98" fmla="*/ 1590 w 2024"/>
              <a:gd name="T99" fmla="*/ 80 h 1558"/>
              <a:gd name="T100" fmla="*/ 1842 w 2024"/>
              <a:gd name="T101" fmla="*/ 125 h 1558"/>
              <a:gd name="T102" fmla="*/ 1538 w 2024"/>
              <a:gd name="T103" fmla="*/ 47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4" h="1558">
                <a:moveTo>
                  <a:pt x="1590" y="0"/>
                </a:moveTo>
                <a:cubicBezTo>
                  <a:pt x="1441" y="0"/>
                  <a:pt x="1301" y="45"/>
                  <a:pt x="1186" y="130"/>
                </a:cubicBezTo>
                <a:cubicBezTo>
                  <a:pt x="1085" y="205"/>
                  <a:pt x="1009" y="310"/>
                  <a:pt x="980" y="416"/>
                </a:cubicBezTo>
                <a:cubicBezTo>
                  <a:pt x="946" y="537"/>
                  <a:pt x="973" y="647"/>
                  <a:pt x="1053" y="720"/>
                </a:cubicBezTo>
                <a:cubicBezTo>
                  <a:pt x="1026" y="768"/>
                  <a:pt x="1000" y="818"/>
                  <a:pt x="980" y="866"/>
                </a:cubicBezTo>
                <a:cubicBezTo>
                  <a:pt x="961" y="820"/>
                  <a:pt x="936" y="779"/>
                  <a:pt x="908" y="742"/>
                </a:cubicBezTo>
                <a:cubicBezTo>
                  <a:pt x="948" y="678"/>
                  <a:pt x="954" y="601"/>
                  <a:pt x="922" y="522"/>
                </a:cubicBezTo>
                <a:cubicBezTo>
                  <a:pt x="893" y="447"/>
                  <a:pt x="833" y="379"/>
                  <a:pt x="755" y="328"/>
                </a:cubicBezTo>
                <a:cubicBezTo>
                  <a:pt x="669" y="274"/>
                  <a:pt x="569" y="245"/>
                  <a:pt x="465" y="245"/>
                </a:cubicBezTo>
                <a:cubicBezTo>
                  <a:pt x="331" y="245"/>
                  <a:pt x="194" y="294"/>
                  <a:pt x="68" y="385"/>
                </a:cubicBezTo>
                <a:cubicBezTo>
                  <a:pt x="0" y="434"/>
                  <a:pt x="0" y="434"/>
                  <a:pt x="0" y="434"/>
                </a:cubicBezTo>
                <a:cubicBezTo>
                  <a:pt x="81" y="456"/>
                  <a:pt x="81" y="456"/>
                  <a:pt x="81" y="456"/>
                </a:cubicBezTo>
                <a:cubicBezTo>
                  <a:pt x="214" y="492"/>
                  <a:pt x="320" y="595"/>
                  <a:pt x="414" y="685"/>
                </a:cubicBezTo>
                <a:cubicBezTo>
                  <a:pt x="509" y="778"/>
                  <a:pt x="600" y="865"/>
                  <a:pt x="704" y="865"/>
                </a:cubicBezTo>
                <a:cubicBezTo>
                  <a:pt x="704" y="865"/>
                  <a:pt x="704" y="865"/>
                  <a:pt x="704" y="865"/>
                </a:cubicBezTo>
                <a:cubicBezTo>
                  <a:pt x="756" y="865"/>
                  <a:pt x="805" y="844"/>
                  <a:pt x="854" y="802"/>
                </a:cubicBezTo>
                <a:cubicBezTo>
                  <a:pt x="902" y="869"/>
                  <a:pt x="935" y="951"/>
                  <a:pt x="935" y="1050"/>
                </a:cubicBezTo>
                <a:cubicBezTo>
                  <a:pt x="935" y="1558"/>
                  <a:pt x="935" y="1558"/>
                  <a:pt x="935" y="1558"/>
                </a:cubicBezTo>
                <a:cubicBezTo>
                  <a:pt x="1015" y="1558"/>
                  <a:pt x="1015" y="1558"/>
                  <a:pt x="1015" y="1558"/>
                </a:cubicBezTo>
                <a:cubicBezTo>
                  <a:pt x="1015" y="1558"/>
                  <a:pt x="1015" y="1067"/>
                  <a:pt x="1015" y="1041"/>
                </a:cubicBezTo>
                <a:cubicBezTo>
                  <a:pt x="1015" y="977"/>
                  <a:pt x="1053" y="883"/>
                  <a:pt x="1119" y="765"/>
                </a:cubicBezTo>
                <a:cubicBezTo>
                  <a:pt x="1169" y="792"/>
                  <a:pt x="1215" y="805"/>
                  <a:pt x="1260" y="805"/>
                </a:cubicBezTo>
                <a:cubicBezTo>
                  <a:pt x="1407" y="805"/>
                  <a:pt x="1503" y="664"/>
                  <a:pt x="1604" y="515"/>
                </a:cubicBezTo>
                <a:cubicBezTo>
                  <a:pt x="1695" y="382"/>
                  <a:pt x="1797" y="232"/>
                  <a:pt x="1949" y="154"/>
                </a:cubicBezTo>
                <a:cubicBezTo>
                  <a:pt x="2024" y="115"/>
                  <a:pt x="2024" y="115"/>
                  <a:pt x="2024" y="115"/>
                </a:cubicBezTo>
                <a:cubicBezTo>
                  <a:pt x="1947" y="81"/>
                  <a:pt x="1947" y="81"/>
                  <a:pt x="1947" y="81"/>
                </a:cubicBezTo>
                <a:cubicBezTo>
                  <a:pt x="1827" y="28"/>
                  <a:pt x="1707" y="0"/>
                  <a:pt x="1590" y="0"/>
                </a:cubicBezTo>
                <a:close/>
                <a:moveTo>
                  <a:pt x="704" y="785"/>
                </a:moveTo>
                <a:cubicBezTo>
                  <a:pt x="704" y="785"/>
                  <a:pt x="704" y="785"/>
                  <a:pt x="704" y="785"/>
                </a:cubicBezTo>
                <a:cubicBezTo>
                  <a:pt x="632" y="785"/>
                  <a:pt x="556" y="712"/>
                  <a:pt x="469" y="628"/>
                </a:cubicBezTo>
                <a:cubicBezTo>
                  <a:pt x="386" y="548"/>
                  <a:pt x="295" y="459"/>
                  <a:pt x="180" y="407"/>
                </a:cubicBezTo>
                <a:cubicBezTo>
                  <a:pt x="273" y="353"/>
                  <a:pt x="369" y="325"/>
                  <a:pt x="465" y="325"/>
                </a:cubicBezTo>
                <a:cubicBezTo>
                  <a:pt x="658" y="325"/>
                  <a:pt x="804" y="439"/>
                  <a:pt x="848" y="551"/>
                </a:cubicBezTo>
                <a:cubicBezTo>
                  <a:pt x="859" y="580"/>
                  <a:pt x="871" y="628"/>
                  <a:pt x="852" y="677"/>
                </a:cubicBezTo>
                <a:cubicBezTo>
                  <a:pt x="780" y="604"/>
                  <a:pt x="701" y="554"/>
                  <a:pt x="652" y="523"/>
                </a:cubicBezTo>
                <a:cubicBezTo>
                  <a:pt x="638" y="514"/>
                  <a:pt x="625" y="506"/>
                  <a:pt x="617" y="500"/>
                </a:cubicBezTo>
                <a:cubicBezTo>
                  <a:pt x="571" y="565"/>
                  <a:pt x="571" y="565"/>
                  <a:pt x="571" y="565"/>
                </a:cubicBezTo>
                <a:cubicBezTo>
                  <a:pt x="581" y="573"/>
                  <a:pt x="594" y="581"/>
                  <a:pt x="609" y="591"/>
                </a:cubicBezTo>
                <a:cubicBezTo>
                  <a:pt x="660" y="623"/>
                  <a:pt x="737" y="671"/>
                  <a:pt x="803" y="741"/>
                </a:cubicBezTo>
                <a:cubicBezTo>
                  <a:pt x="769" y="770"/>
                  <a:pt x="736" y="785"/>
                  <a:pt x="704" y="785"/>
                </a:cubicBezTo>
                <a:close/>
                <a:moveTo>
                  <a:pt x="1538" y="470"/>
                </a:moveTo>
                <a:cubicBezTo>
                  <a:pt x="1445" y="607"/>
                  <a:pt x="1365" y="725"/>
                  <a:pt x="1260" y="725"/>
                </a:cubicBezTo>
                <a:cubicBezTo>
                  <a:pt x="1230" y="725"/>
                  <a:pt x="1197" y="715"/>
                  <a:pt x="1160" y="696"/>
                </a:cubicBezTo>
                <a:cubicBezTo>
                  <a:pt x="1164" y="690"/>
                  <a:pt x="1168" y="685"/>
                  <a:pt x="1171" y="679"/>
                </a:cubicBezTo>
                <a:cubicBezTo>
                  <a:pt x="1250" y="553"/>
                  <a:pt x="1331" y="452"/>
                  <a:pt x="1332" y="451"/>
                </a:cubicBezTo>
                <a:cubicBezTo>
                  <a:pt x="1269" y="401"/>
                  <a:pt x="1269" y="401"/>
                  <a:pt x="1269" y="401"/>
                </a:cubicBezTo>
                <a:cubicBezTo>
                  <a:pt x="1262" y="410"/>
                  <a:pt x="1178" y="517"/>
                  <a:pt x="1096" y="649"/>
                </a:cubicBezTo>
                <a:cubicBezTo>
                  <a:pt x="1047" y="597"/>
                  <a:pt x="1033" y="522"/>
                  <a:pt x="1057" y="437"/>
                </a:cubicBezTo>
                <a:cubicBezTo>
                  <a:pt x="1082" y="348"/>
                  <a:pt x="1146" y="259"/>
                  <a:pt x="1234" y="194"/>
                </a:cubicBezTo>
                <a:cubicBezTo>
                  <a:pt x="1304" y="142"/>
                  <a:pt x="1423" y="80"/>
                  <a:pt x="1590" y="80"/>
                </a:cubicBezTo>
                <a:cubicBezTo>
                  <a:pt x="1672" y="80"/>
                  <a:pt x="1756" y="95"/>
                  <a:pt x="1842" y="125"/>
                </a:cubicBezTo>
                <a:cubicBezTo>
                  <a:pt x="1711" y="216"/>
                  <a:pt x="1620" y="350"/>
                  <a:pt x="1538" y="470"/>
                </a:cubicBezTo>
                <a:close/>
              </a:path>
            </a:pathLst>
          </a:custGeom>
          <a:solidFill>
            <a:srgbClr val="368D62"/>
          </a:solidFill>
          <a:ln>
            <a:solidFill>
              <a:srgbClr val="1CAE9D"/>
            </a:solidFill>
          </a:ln>
        </p:spPr>
        <p:txBody>
          <a:bodyPr vert="horz" wrap="square" lIns="91440" tIns="45720" rIns="91440" bIns="45720" numCol="1" anchor="t" anchorCtr="0" compatLnSpc="1">
            <a:prstTxWarp prst="textNoShape">
              <a:avLst/>
            </a:prstTxWarp>
          </a:bodyPr>
          <a:lstStyle/>
          <a:p>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5AF97F95-665D-9BBA-8874-7CC79700CB9A}"/>
              </a:ext>
            </a:extLst>
          </p:cNvPr>
          <p:cNvSpPr txBox="1"/>
          <p:nvPr/>
        </p:nvSpPr>
        <p:spPr>
          <a:xfrm>
            <a:off x="8509159" y="11614584"/>
            <a:ext cx="13399158" cy="586571"/>
          </a:xfrm>
          <a:prstGeom prst="rect">
            <a:avLst/>
          </a:prstGeom>
          <a:noFill/>
        </p:spPr>
        <p:txBody>
          <a:bodyPr wrap="square">
            <a:spAutoFit/>
          </a:bodyPr>
          <a:lstStyle/>
          <a:p>
            <a:pPr defTabSz="554492">
              <a:lnSpc>
                <a:spcPct val="80000"/>
              </a:lnSpc>
              <a:defRPr/>
            </a:pPr>
            <a:r>
              <a:rPr lang="ru-RU" sz="2000" dirty="0">
                <a:solidFill>
                  <a:srgbClr val="212121"/>
                </a:solidFill>
                <a:latin typeface="Montserrat" panose="00000500000000000000" pitchFamily="2" charset="-52"/>
              </a:rPr>
              <a:t>Предназначены для хранения и переработки </a:t>
            </a:r>
            <a:r>
              <a:rPr lang="ru-RU" sz="2000" dirty="0" err="1">
                <a:solidFill>
                  <a:srgbClr val="212121"/>
                </a:solidFill>
                <a:latin typeface="Montserrat" panose="00000500000000000000" pitchFamily="2" charset="-52"/>
              </a:rPr>
              <a:t>навозосодержащих</a:t>
            </a:r>
            <a:r>
              <a:rPr lang="ru-RU" sz="2000" dirty="0">
                <a:solidFill>
                  <a:srgbClr val="212121"/>
                </a:solidFill>
                <a:latin typeface="Montserrat" panose="00000500000000000000" pitchFamily="2" charset="-52"/>
              </a:rPr>
              <a:t> стоков используемых для внесения в качестве удобрений на сельхоз поля Заказчика (АО «Свинокомплекс Уральский»)</a:t>
            </a:r>
          </a:p>
        </p:txBody>
      </p:sp>
      <p:sp>
        <p:nvSpPr>
          <p:cNvPr id="8" name="Овал 7">
            <a:extLst>
              <a:ext uri="{FF2B5EF4-FFF2-40B4-BE49-F238E27FC236}">
                <a16:creationId xmlns="" xmlns:a16="http://schemas.microsoft.com/office/drawing/2014/main" id="{CFDE5D3E-A12E-03D6-F7F7-12679F8A44B3}"/>
              </a:ext>
            </a:extLst>
          </p:cNvPr>
          <p:cNvSpPr/>
          <p:nvPr/>
        </p:nvSpPr>
        <p:spPr>
          <a:xfrm>
            <a:off x="8766989" y="9617842"/>
            <a:ext cx="1188000" cy="1188000"/>
          </a:xfrm>
          <a:prstGeom prst="ellipse">
            <a:avLst/>
          </a:prstGeom>
          <a:solidFill>
            <a:schemeClr val="bg1"/>
          </a:solidFill>
          <a:ln w="12700" cap="rnd">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Times New Roman" panose="02020603050405020304" pitchFamily="18" charset="0"/>
              <a:cs typeface="Times New Roman" panose="02020603050405020304" pitchFamily="18" charset="0"/>
            </a:endParaRPr>
          </a:p>
        </p:txBody>
      </p:sp>
      <p:sp>
        <p:nvSpPr>
          <p:cNvPr id="50" name="Google Shape;788;p48">
            <a:extLst>
              <a:ext uri="{FF2B5EF4-FFF2-40B4-BE49-F238E27FC236}">
                <a16:creationId xmlns="" xmlns:a16="http://schemas.microsoft.com/office/drawing/2014/main" id="{8662EA67-9B2D-0885-50FB-73FC5FB0E2BD}"/>
              </a:ext>
            </a:extLst>
          </p:cNvPr>
          <p:cNvSpPr/>
          <p:nvPr/>
        </p:nvSpPr>
        <p:spPr>
          <a:xfrm>
            <a:off x="13683492" y="9844900"/>
            <a:ext cx="572018" cy="510046"/>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ysClr val="window" lastClr="FFFFFF"/>
          </a:solidFill>
          <a:ln w="25400">
            <a:solidFill>
              <a:srgbClr val="E7E6E6">
                <a:lumMod val="50000"/>
              </a:srgbClr>
            </a:solid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58" name="Рисунок 57" descr="Отбойный молоток">
            <a:extLst>
              <a:ext uri="{FF2B5EF4-FFF2-40B4-BE49-F238E27FC236}">
                <a16:creationId xmlns="" xmlns:a16="http://schemas.microsoft.com/office/drawing/2014/main" id="{A56AD572-FEDC-98EE-EC33-B6338DB11EF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043090" y="9844900"/>
            <a:ext cx="623867" cy="623867"/>
          </a:xfrm>
          <a:prstGeom prst="rect">
            <a:avLst/>
          </a:prstGeom>
        </p:spPr>
      </p:pic>
      <p:pic>
        <p:nvPicPr>
          <p:cNvPr id="11" name="Рисунок 10" descr="Шахтерские инструменты">
            <a:extLst>
              <a:ext uri="{FF2B5EF4-FFF2-40B4-BE49-F238E27FC236}">
                <a16:creationId xmlns="" xmlns:a16="http://schemas.microsoft.com/office/drawing/2014/main" id="{665E164D-E61C-FB62-9402-54DCDF252D58}"/>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8314399" y="9770819"/>
            <a:ext cx="671244" cy="671244"/>
          </a:xfrm>
          <a:prstGeom prst="rect">
            <a:avLst/>
          </a:prstGeom>
        </p:spPr>
      </p:pic>
      <p:sp>
        <p:nvSpPr>
          <p:cNvPr id="65" name="TextBox 64">
            <a:extLst>
              <a:ext uri="{FF2B5EF4-FFF2-40B4-BE49-F238E27FC236}">
                <a16:creationId xmlns="" xmlns:a16="http://schemas.microsoft.com/office/drawing/2014/main" id="{6BE24787-56DE-5630-C6C3-B4B3FDB4B3E9}"/>
              </a:ext>
            </a:extLst>
          </p:cNvPr>
          <p:cNvSpPr txBox="1"/>
          <p:nvPr/>
        </p:nvSpPr>
        <p:spPr>
          <a:xfrm>
            <a:off x="7802373" y="10563957"/>
            <a:ext cx="3016712" cy="523220"/>
          </a:xfrm>
          <a:prstGeom prst="rect">
            <a:avLst/>
          </a:prstGeom>
          <a:noFill/>
        </p:spPr>
        <p:txBody>
          <a:bodyPr wrap="square">
            <a:spAutoFit/>
          </a:bodyPr>
          <a:lstStyle/>
          <a:p>
            <a:r>
              <a:rPr lang="ru-RU" sz="2800" dirty="0">
                <a:solidFill>
                  <a:srgbClr val="212121"/>
                </a:solidFill>
                <a:latin typeface="Montserrat" panose="00000500000000000000" pitchFamily="2" charset="-52"/>
              </a:rPr>
              <a:t>Лагуны 10А, 11А</a:t>
            </a:r>
          </a:p>
        </p:txBody>
      </p:sp>
      <p:sp>
        <p:nvSpPr>
          <p:cNvPr id="15" name="TextBox 14">
            <a:extLst>
              <a:ext uri="{FF2B5EF4-FFF2-40B4-BE49-F238E27FC236}">
                <a16:creationId xmlns="" xmlns:a16="http://schemas.microsoft.com/office/drawing/2014/main" id="{21B4054F-B4C1-AF97-3598-CD96F90E6FFC}"/>
              </a:ext>
            </a:extLst>
          </p:cNvPr>
          <p:cNvSpPr txBox="1"/>
          <p:nvPr/>
        </p:nvSpPr>
        <p:spPr>
          <a:xfrm>
            <a:off x="12469806" y="10581806"/>
            <a:ext cx="3177563" cy="523220"/>
          </a:xfrm>
          <a:prstGeom prst="rect">
            <a:avLst/>
          </a:prstGeom>
          <a:noFill/>
        </p:spPr>
        <p:txBody>
          <a:bodyPr wrap="square">
            <a:spAutoFit/>
          </a:bodyPr>
          <a:lstStyle/>
          <a:p>
            <a:r>
              <a:rPr lang="ru-RU" sz="2800" dirty="0">
                <a:solidFill>
                  <a:srgbClr val="212121"/>
                </a:solidFill>
                <a:latin typeface="Montserrat" panose="00000500000000000000" pitchFamily="2" charset="-52"/>
              </a:rPr>
              <a:t>Лагуны 1,7,16,16А</a:t>
            </a:r>
          </a:p>
        </p:txBody>
      </p:sp>
    </p:spTree>
    <p:extLst>
      <p:ext uri="{BB962C8B-B14F-4D97-AF65-F5344CB8AC3E}">
        <p14:creationId xmlns:p14="http://schemas.microsoft.com/office/powerpoint/2010/main" val="4075213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5C90AF1-C79E-F0F9-03E9-A1E70199465F}"/>
            </a:ext>
          </a:extLst>
        </p:cNvPr>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18972B01-5A79-856C-3D25-7D1EC5FF4090}"/>
              </a:ext>
            </a:extLst>
          </p:cNvPr>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3" name="Номер слайда 2">
            <a:extLst>
              <a:ext uri="{FF2B5EF4-FFF2-40B4-BE49-F238E27FC236}">
                <a16:creationId xmlns="" xmlns:a16="http://schemas.microsoft.com/office/drawing/2014/main" id="{F3679436-BD8E-CFB0-E381-8E3E141AEE33}"/>
              </a:ext>
            </a:extLst>
          </p:cNvPr>
          <p:cNvSpPr>
            <a:spLocks noGrp="1"/>
          </p:cNvSpPr>
          <p:nvPr>
            <p:ph type="sldNum" sz="quarter" idx="12"/>
          </p:nvPr>
        </p:nvSpPr>
        <p:spPr/>
        <p:txBody>
          <a:bodyPr/>
          <a:lstStyle/>
          <a:p>
            <a:fld id="{6541C265-2E6C-46E0-BE69-B8FD4AAAE49D}" type="slidenum">
              <a:rPr lang="ru-RU" smtClean="0"/>
              <a:pPr/>
              <a:t>5</a:t>
            </a:fld>
            <a:endParaRPr lang="ru-RU" dirty="0"/>
          </a:p>
        </p:txBody>
      </p:sp>
      <p:sp>
        <p:nvSpPr>
          <p:cNvPr id="7" name="Заголовок 6">
            <a:extLst>
              <a:ext uri="{FF2B5EF4-FFF2-40B4-BE49-F238E27FC236}">
                <a16:creationId xmlns="" xmlns:a16="http://schemas.microsoft.com/office/drawing/2014/main" id="{72D13BE6-ED47-FBE1-55D8-1E0BD695DDD3}"/>
              </a:ext>
            </a:extLst>
          </p:cNvPr>
          <p:cNvSpPr>
            <a:spLocks noGrp="1"/>
          </p:cNvSpPr>
          <p:nvPr>
            <p:ph type="ctrTitle"/>
          </p:nvPr>
        </p:nvSpPr>
        <p:spPr/>
        <p:txBody>
          <a:bodyPr/>
          <a:lstStyle/>
          <a:p>
            <a:r>
              <a:rPr lang="ru-RU" dirty="0"/>
              <a:t>ТЭО объектов</a:t>
            </a:r>
          </a:p>
        </p:txBody>
      </p:sp>
      <p:sp>
        <p:nvSpPr>
          <p:cNvPr id="12" name="Текст 11">
            <a:extLst>
              <a:ext uri="{FF2B5EF4-FFF2-40B4-BE49-F238E27FC236}">
                <a16:creationId xmlns="" xmlns:a16="http://schemas.microsoft.com/office/drawing/2014/main" id="{8049FC3F-72C2-D3A8-7ADF-70355F13A3F1}"/>
              </a:ext>
            </a:extLst>
          </p:cNvPr>
          <p:cNvSpPr>
            <a:spLocks noGrp="1"/>
          </p:cNvSpPr>
          <p:nvPr>
            <p:ph type="body" sz="quarter" idx="13"/>
          </p:nvPr>
        </p:nvSpPr>
        <p:spPr>
          <a:xfrm>
            <a:off x="1188325" y="7752885"/>
            <a:ext cx="10323987" cy="1595247"/>
          </a:xfrm>
        </p:spPr>
        <p:txBody>
          <a:bodyPr>
            <a:normAutofit fontScale="92500" lnSpcReduction="10000"/>
          </a:bodyPr>
          <a:lstStyle/>
          <a:p>
            <a:pPr algn="ctr"/>
            <a:r>
              <a:rPr lang="ru-RU" sz="2400" dirty="0"/>
              <a:t>Корпус «</a:t>
            </a:r>
            <a:r>
              <a:rPr lang="ru-RU" sz="2400" dirty="0" err="1"/>
              <a:t>Племферма</a:t>
            </a:r>
            <a:r>
              <a:rPr lang="ru-RU" sz="2400" dirty="0"/>
              <a:t>» - вместимость 1440 голов свиней:</a:t>
            </a:r>
          </a:p>
          <a:p>
            <a:pPr algn="ctr"/>
            <a:r>
              <a:rPr lang="ru-RU" sz="2400" dirty="0"/>
              <a:t>- доращивание, возраст 26-81 </a:t>
            </a:r>
            <a:r>
              <a:rPr lang="ru-RU" sz="2400" dirty="0" err="1"/>
              <a:t>дн</a:t>
            </a:r>
            <a:r>
              <a:rPr lang="ru-RU" sz="2400" dirty="0"/>
              <a:t>., масса от 6 до 32 кг.;</a:t>
            </a:r>
          </a:p>
          <a:p>
            <a:pPr algn="ctr"/>
            <a:r>
              <a:rPr lang="ru-RU" sz="2400" dirty="0"/>
              <a:t>- выращивание, возраст 81-240 </a:t>
            </a:r>
            <a:r>
              <a:rPr lang="ru-RU" sz="2400" dirty="0" err="1"/>
              <a:t>дн</a:t>
            </a:r>
            <a:r>
              <a:rPr lang="ru-RU" sz="2400" dirty="0"/>
              <a:t>., масса от 32 до 170 кг.</a:t>
            </a:r>
          </a:p>
          <a:p>
            <a:pPr algn="ctr"/>
            <a:r>
              <a:rPr lang="ru-RU" sz="2400" dirty="0"/>
              <a:t>Всё поголовье содержится </a:t>
            </a:r>
            <a:r>
              <a:rPr lang="ru-RU" sz="2400" dirty="0" err="1"/>
              <a:t>безвыгульно</a:t>
            </a:r>
            <a:r>
              <a:rPr lang="ru-RU" sz="2400" dirty="0"/>
              <a:t> на бетонных и пластиковых щелевых полах без подстилки</a:t>
            </a:r>
          </a:p>
        </p:txBody>
      </p:sp>
      <p:sp>
        <p:nvSpPr>
          <p:cNvPr id="13" name="Текст 12">
            <a:extLst>
              <a:ext uri="{FF2B5EF4-FFF2-40B4-BE49-F238E27FC236}">
                <a16:creationId xmlns="" xmlns:a16="http://schemas.microsoft.com/office/drawing/2014/main" id="{70D66BAE-927B-DB21-BD65-C44F16330B34}"/>
              </a:ext>
            </a:extLst>
          </p:cNvPr>
          <p:cNvSpPr>
            <a:spLocks noGrp="1"/>
          </p:cNvSpPr>
          <p:nvPr>
            <p:ph type="body" sz="quarter" idx="14"/>
          </p:nvPr>
        </p:nvSpPr>
        <p:spPr>
          <a:xfrm>
            <a:off x="1188326" y="3630166"/>
            <a:ext cx="22016162" cy="969026"/>
          </a:xfrm>
        </p:spPr>
        <p:txBody>
          <a:bodyPr/>
          <a:lstStyle/>
          <a:p>
            <a:pPr algn="ctr"/>
            <a:r>
              <a:rPr lang="ru-RU" dirty="0">
                <a:solidFill>
                  <a:schemeClr val="bg2"/>
                </a:solidFill>
              </a:rPr>
              <a:t>Целью строительства заявленных объектов является обеспечение жителей Свердловской области и других субъектов Российской Федерации мясом и мясными полуфабрикатами</a:t>
            </a:r>
          </a:p>
          <a:p>
            <a:endParaRPr lang="ru-RU" dirty="0"/>
          </a:p>
        </p:txBody>
      </p:sp>
      <p:sp>
        <p:nvSpPr>
          <p:cNvPr id="11" name="TextBox 10">
            <a:extLst>
              <a:ext uri="{FF2B5EF4-FFF2-40B4-BE49-F238E27FC236}">
                <a16:creationId xmlns="" xmlns:a16="http://schemas.microsoft.com/office/drawing/2014/main" id="{CC2089D4-6432-812D-A27A-4C1C51EE33AC}"/>
              </a:ext>
            </a:extLst>
          </p:cNvPr>
          <p:cNvSpPr txBox="1"/>
          <p:nvPr/>
        </p:nvSpPr>
        <p:spPr>
          <a:xfrm>
            <a:off x="8704564" y="12893372"/>
            <a:ext cx="9170685" cy="157466"/>
          </a:xfrm>
          <a:prstGeom prst="rect">
            <a:avLst/>
          </a:prstGeom>
          <a:noFill/>
        </p:spPr>
        <p:txBody>
          <a:bodyPr wrap="square" lIns="0" tIns="0" rIns="0" bIns="0" rtlCol="0">
            <a:spAutoFit/>
          </a:bodyPr>
          <a:lstStyle/>
          <a:p>
            <a:r>
              <a:rPr lang="ru-RU" sz="1000" b="1" cap="all" dirty="0">
                <a:solidFill>
                  <a:schemeClr val="bg2"/>
                </a:solidFill>
              </a:rPr>
              <a:t>ТЭО объектов</a:t>
            </a:r>
          </a:p>
        </p:txBody>
      </p:sp>
      <p:sp>
        <p:nvSpPr>
          <p:cNvPr id="4" name="Текст 11">
            <a:extLst>
              <a:ext uri="{FF2B5EF4-FFF2-40B4-BE49-F238E27FC236}">
                <a16:creationId xmlns="" xmlns:a16="http://schemas.microsoft.com/office/drawing/2014/main" id="{E558D6F1-26E6-D733-D424-6D65FF230D2D}"/>
              </a:ext>
            </a:extLst>
          </p:cNvPr>
          <p:cNvSpPr txBox="1">
            <a:spLocks/>
          </p:cNvSpPr>
          <p:nvPr/>
        </p:nvSpPr>
        <p:spPr>
          <a:xfrm>
            <a:off x="13128909" y="7752886"/>
            <a:ext cx="10001665" cy="5260940"/>
          </a:xfrm>
          <a:prstGeom prst="rect">
            <a:avLst/>
          </a:prstGeom>
        </p:spPr>
        <p:txBody>
          <a:bodyPr vert="horz" lIns="0" tIns="0" rIns="0" bIns="0" rtlCol="0">
            <a:normAutofit fontScale="92500" lnSpcReduction="20000"/>
          </a:bodyPr>
          <a:lstStyle>
            <a:lvl1pPr marL="0" indent="0" algn="l" defTabSz="914400" rtl="0" eaLnBrk="1" latinLnBrk="0" hangingPunct="1">
              <a:spcBef>
                <a:spcPts val="0"/>
              </a:spcBef>
              <a:buFont typeface="Arial" panose="020B0604020202020204" pitchFamily="34" charset="0"/>
              <a:buNone/>
              <a:defRPr sz="3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ru-RU" sz="2400" dirty="0"/>
              <a:t>В производственных зданиях предусмотрена самосплавная вакуумная система навозоудаления периодического действия.</a:t>
            </a:r>
          </a:p>
          <a:p>
            <a:pPr algn="ctr"/>
            <a:r>
              <a:rPr lang="ru-RU" sz="2400" dirty="0"/>
              <a:t>В помещениях для содержания животных щелевые полы над навозными ваннами.</a:t>
            </a:r>
          </a:p>
          <a:p>
            <a:pPr algn="ctr"/>
            <a:r>
              <a:rPr lang="ru-RU" sz="2400" dirty="0"/>
              <a:t>Каждая ванна опорожняется один раз в неделю. Весь навоз стекает в сливное отверстие на дне ванны. Навоз из ванн по центральному самотечному коллектору поступает в приемный резервуар станции перекачки навозных стоков. Из </a:t>
            </a:r>
            <a:r>
              <a:rPr lang="ru-RU" sz="2400" dirty="0" err="1"/>
              <a:t>навозосборника</a:t>
            </a:r>
            <a:r>
              <a:rPr lang="ru-RU" sz="2400" dirty="0"/>
              <a:t> навоз перекачивается в лагуны </a:t>
            </a:r>
          </a:p>
          <a:p>
            <a:pPr algn="ctr"/>
            <a:r>
              <a:rPr lang="ru-RU" sz="2400" dirty="0"/>
              <a:t>Лагуна 10А – вместимость 18 587,00 м3;</a:t>
            </a:r>
          </a:p>
          <a:p>
            <a:pPr algn="ctr"/>
            <a:r>
              <a:rPr lang="ru-RU" sz="2400" dirty="0"/>
              <a:t>Лагуна 11А – вместимость 18 587,00 м3;</a:t>
            </a:r>
          </a:p>
          <a:p>
            <a:pPr algn="ctr"/>
            <a:r>
              <a:rPr lang="ru-RU" sz="2400" dirty="0"/>
              <a:t>Лагуна 1 – вместимость 20 805,01 м3;</a:t>
            </a:r>
          </a:p>
          <a:p>
            <a:pPr algn="ctr"/>
            <a:r>
              <a:rPr lang="ru-RU" sz="2400" dirty="0"/>
              <a:t>Лагуна 7 – вместимость 10 996,13 м3;</a:t>
            </a:r>
          </a:p>
          <a:p>
            <a:pPr algn="ctr"/>
            <a:r>
              <a:rPr lang="ru-RU" sz="2400" dirty="0"/>
              <a:t>Лагуна 16 – вместимость 16 443,51 м3;</a:t>
            </a:r>
          </a:p>
          <a:p>
            <a:pPr algn="ctr"/>
            <a:r>
              <a:rPr lang="ru-RU" sz="2400" dirty="0"/>
              <a:t>Лагуна 16А – вместимость 20 425,73 м3;</a:t>
            </a:r>
          </a:p>
          <a:p>
            <a:pPr algn="ctr"/>
            <a:r>
              <a:rPr lang="ru-RU" sz="2400" dirty="0"/>
              <a:t>Лагуна П4 – вместимость 25 000 м3;</a:t>
            </a:r>
          </a:p>
          <a:p>
            <a:pPr algn="ctr"/>
            <a:r>
              <a:rPr lang="ru-RU" sz="2400" dirty="0"/>
              <a:t>Лагуна П7 – вместимость 25 000 м3;</a:t>
            </a:r>
          </a:p>
          <a:p>
            <a:pPr algn="ctr"/>
            <a:r>
              <a:rPr lang="ru-RU" sz="2400" dirty="0"/>
              <a:t>Лагуна П8 – вместимость 25 000 м3.</a:t>
            </a:r>
          </a:p>
        </p:txBody>
      </p:sp>
      <p:pic>
        <p:nvPicPr>
          <p:cNvPr id="5" name="Рисунок 4">
            <a:extLst>
              <a:ext uri="{FF2B5EF4-FFF2-40B4-BE49-F238E27FC236}">
                <a16:creationId xmlns="" xmlns:a16="http://schemas.microsoft.com/office/drawing/2014/main" id="{05AA053F-3320-7B23-5466-A27844C93A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439" y="5108045"/>
            <a:ext cx="5515438" cy="2501854"/>
          </a:xfrm>
          <a:prstGeom prst="rect">
            <a:avLst/>
          </a:prstGeom>
        </p:spPr>
      </p:pic>
      <p:pic>
        <p:nvPicPr>
          <p:cNvPr id="6" name="Рисунок 5">
            <a:extLst>
              <a:ext uri="{FF2B5EF4-FFF2-40B4-BE49-F238E27FC236}">
                <a16:creationId xmlns="" xmlns:a16="http://schemas.microsoft.com/office/drawing/2014/main" id="{40C12884-1CA9-7B3E-11B0-62339329A7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9646" y="5057319"/>
            <a:ext cx="4540190" cy="2552580"/>
          </a:xfrm>
          <a:prstGeom prst="rect">
            <a:avLst/>
          </a:prstGeom>
        </p:spPr>
      </p:pic>
      <p:cxnSp>
        <p:nvCxnSpPr>
          <p:cNvPr id="8" name="Прямая соединительная линия 7">
            <a:extLst>
              <a:ext uri="{FF2B5EF4-FFF2-40B4-BE49-F238E27FC236}">
                <a16:creationId xmlns="" xmlns:a16="http://schemas.microsoft.com/office/drawing/2014/main" id="{8618C7AE-C433-F105-680D-75310325E373}"/>
              </a:ext>
            </a:extLst>
          </p:cNvPr>
          <p:cNvCxnSpPr>
            <a:cxnSpLocks/>
          </p:cNvCxnSpPr>
          <p:nvPr/>
        </p:nvCxnSpPr>
        <p:spPr>
          <a:xfrm>
            <a:off x="12403261" y="4599192"/>
            <a:ext cx="0" cy="799868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5" name="Таблица 14">
            <a:extLst>
              <a:ext uri="{FF2B5EF4-FFF2-40B4-BE49-F238E27FC236}">
                <a16:creationId xmlns="" xmlns:a16="http://schemas.microsoft.com/office/drawing/2014/main" id="{7074151A-243D-278C-CF33-68F796EF1EEB}"/>
              </a:ext>
            </a:extLst>
          </p:cNvPr>
          <p:cNvGraphicFramePr>
            <a:graphicFrameLocks noGrp="1"/>
          </p:cNvGraphicFramePr>
          <p:nvPr>
            <p:extLst>
              <p:ext uri="{D42A27DB-BD31-4B8C-83A1-F6EECF244321}">
                <p14:modId xmlns:p14="http://schemas.microsoft.com/office/powerpoint/2010/main" val="3015792020"/>
              </p:ext>
            </p:extLst>
          </p:nvPr>
        </p:nvGraphicFramePr>
        <p:xfrm>
          <a:off x="1188325" y="9334386"/>
          <a:ext cx="10057239" cy="3408758"/>
        </p:xfrm>
        <a:graphic>
          <a:graphicData uri="http://schemas.openxmlformats.org/drawingml/2006/table">
            <a:tbl>
              <a:tblPr firstRow="1" firstCol="1" lastRow="1" lastCol="1" bandRow="1" bandCol="1"/>
              <a:tblGrid>
                <a:gridCol w="595404">
                  <a:extLst>
                    <a:ext uri="{9D8B030D-6E8A-4147-A177-3AD203B41FA5}">
                      <a16:colId xmlns="" xmlns:a16="http://schemas.microsoft.com/office/drawing/2014/main" val="3526853443"/>
                    </a:ext>
                  </a:extLst>
                </a:gridCol>
                <a:gridCol w="5020672">
                  <a:extLst>
                    <a:ext uri="{9D8B030D-6E8A-4147-A177-3AD203B41FA5}">
                      <a16:colId xmlns="" xmlns:a16="http://schemas.microsoft.com/office/drawing/2014/main" val="299325770"/>
                    </a:ext>
                  </a:extLst>
                </a:gridCol>
                <a:gridCol w="1050962">
                  <a:extLst>
                    <a:ext uri="{9D8B030D-6E8A-4147-A177-3AD203B41FA5}">
                      <a16:colId xmlns="" xmlns:a16="http://schemas.microsoft.com/office/drawing/2014/main" val="1147757137"/>
                    </a:ext>
                  </a:extLst>
                </a:gridCol>
                <a:gridCol w="3390201">
                  <a:extLst>
                    <a:ext uri="{9D8B030D-6E8A-4147-A177-3AD203B41FA5}">
                      <a16:colId xmlns="" xmlns:a16="http://schemas.microsoft.com/office/drawing/2014/main" val="3522515397"/>
                    </a:ext>
                  </a:extLst>
                </a:gridCol>
              </a:tblGrid>
              <a:tr h="134767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u-RU" sz="1600" kern="50" dirty="0">
                          <a:solidFill>
                            <a:schemeClr val="tx1"/>
                          </a:solidFill>
                          <a:effectLst/>
                          <a:latin typeface="+mn-lt"/>
                        </a:rPr>
                        <a:t>№ п/п</a:t>
                      </a:r>
                      <a:endParaRPr lang="ru-RU" sz="1600" kern="50" dirty="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u-RU" sz="1600" kern="50" dirty="0">
                          <a:solidFill>
                            <a:schemeClr val="tx1"/>
                          </a:solidFill>
                          <a:effectLst/>
                          <a:latin typeface="+mn-lt"/>
                        </a:rPr>
                        <a:t>Наименование показателя</a:t>
                      </a:r>
                      <a:endParaRPr lang="ru-RU" sz="1600" kern="50" dirty="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u-RU" sz="1600" kern="50" dirty="0">
                          <a:solidFill>
                            <a:schemeClr val="tx1"/>
                          </a:solidFill>
                          <a:effectLst/>
                          <a:latin typeface="+mn-lt"/>
                        </a:rPr>
                        <a:t> </a:t>
                      </a:r>
                    </a:p>
                    <a:p>
                      <a:pPr algn="ctr"/>
                      <a:r>
                        <a:rPr lang="ru-RU" sz="1600" kern="50" dirty="0">
                          <a:solidFill>
                            <a:schemeClr val="tx1"/>
                          </a:solidFill>
                          <a:effectLst/>
                          <a:latin typeface="+mn-lt"/>
                        </a:rPr>
                        <a:t>Ид. Изм.</a:t>
                      </a:r>
                      <a:endParaRPr lang="ru-RU" sz="1600" kern="50" dirty="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u-RU" sz="1600" kern="50" dirty="0">
                          <a:solidFill>
                            <a:schemeClr val="tx1"/>
                          </a:solidFill>
                          <a:effectLst/>
                          <a:latin typeface="+mn-lt"/>
                        </a:rPr>
                        <a:t> </a:t>
                      </a:r>
                    </a:p>
                    <a:p>
                      <a:pPr algn="ctr"/>
                      <a:r>
                        <a:rPr lang="ru-RU" sz="1600" kern="50" dirty="0">
                          <a:solidFill>
                            <a:schemeClr val="tx1"/>
                          </a:solidFill>
                          <a:effectLst/>
                          <a:latin typeface="+mn-lt"/>
                        </a:rPr>
                        <a:t> </a:t>
                      </a:r>
                    </a:p>
                    <a:p>
                      <a:pPr algn="ctr"/>
                      <a:r>
                        <a:rPr lang="ru-RU" sz="1600" kern="50" dirty="0">
                          <a:solidFill>
                            <a:schemeClr val="tx1"/>
                          </a:solidFill>
                          <a:effectLst/>
                          <a:latin typeface="+mn-lt"/>
                        </a:rPr>
                        <a:t>Количество</a:t>
                      </a:r>
                      <a:endParaRPr lang="ru-RU" sz="1600" kern="50" dirty="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E6E6"/>
                    </a:solidFill>
                  </a:tcPr>
                </a:tc>
                <a:extLst>
                  <a:ext uri="{0D108BD9-81ED-4DB2-BD59-A6C34878D82A}">
                    <a16:rowId xmlns="" xmlns:a16="http://schemas.microsoft.com/office/drawing/2014/main" val="2545506901"/>
                  </a:ext>
                </a:extLst>
              </a:tr>
              <a:tr h="56921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u-RU" sz="1600" kern="50">
                          <a:solidFill>
                            <a:schemeClr val="tx1"/>
                          </a:solidFill>
                          <a:effectLst/>
                          <a:latin typeface="+mn-lt"/>
                        </a:rPr>
                        <a:t>1</a:t>
                      </a:r>
                      <a:endParaRPr lang="ru-RU" sz="1600" kern="5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ru-RU" sz="1600" kern="50" dirty="0">
                          <a:solidFill>
                            <a:schemeClr val="tx1"/>
                          </a:solidFill>
                          <a:effectLst/>
                          <a:latin typeface="+mn-lt"/>
                        </a:rPr>
                        <a:t>Площадь участка в границах благоустройства</a:t>
                      </a:r>
                      <a:endParaRPr lang="ru-RU" sz="1600" kern="50" dirty="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ru-RU" sz="1600" kern="50" dirty="0">
                          <a:solidFill>
                            <a:schemeClr val="tx1"/>
                          </a:solidFill>
                          <a:effectLst/>
                          <a:latin typeface="+mn-lt"/>
                        </a:rPr>
                        <a:t>м</a:t>
                      </a:r>
                      <a:r>
                        <a:rPr lang="ru-RU" sz="1600" kern="50" baseline="30000" dirty="0">
                          <a:solidFill>
                            <a:schemeClr val="tx1"/>
                          </a:solidFill>
                          <a:effectLst/>
                          <a:latin typeface="+mn-lt"/>
                        </a:rPr>
                        <a:t>2</a:t>
                      </a:r>
                      <a:endParaRPr lang="ru-RU" sz="1600" kern="50" dirty="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u-RU" sz="1600" kern="50" dirty="0">
                          <a:solidFill>
                            <a:schemeClr val="tx1"/>
                          </a:solidFill>
                          <a:effectLst/>
                          <a:latin typeface="+mn-lt"/>
                        </a:rPr>
                        <a:t>4394</a:t>
                      </a:r>
                      <a:endParaRPr lang="ru-RU" sz="1600" kern="50" dirty="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extLst>
                  <a:ext uri="{0D108BD9-81ED-4DB2-BD59-A6C34878D82A}">
                    <a16:rowId xmlns="" xmlns:a16="http://schemas.microsoft.com/office/drawing/2014/main" val="229459191"/>
                  </a:ext>
                </a:extLst>
              </a:tr>
              <a:tr h="44900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u-RU" sz="1600" kern="50">
                          <a:solidFill>
                            <a:schemeClr val="tx1"/>
                          </a:solidFill>
                          <a:effectLst/>
                          <a:latin typeface="+mn-lt"/>
                        </a:rPr>
                        <a:t>2</a:t>
                      </a:r>
                      <a:endParaRPr lang="ru-RU" sz="1600" kern="5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ru-RU" sz="1600" kern="50" dirty="0">
                          <a:solidFill>
                            <a:schemeClr val="tx1"/>
                          </a:solidFill>
                          <a:effectLst/>
                          <a:latin typeface="+mn-lt"/>
                        </a:rPr>
                        <a:t>Площадь застройки</a:t>
                      </a:r>
                      <a:endParaRPr lang="ru-RU" sz="1600" kern="50" dirty="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ru-RU" sz="1600" kern="50">
                          <a:solidFill>
                            <a:schemeClr val="tx1"/>
                          </a:solidFill>
                          <a:effectLst/>
                          <a:latin typeface="+mn-lt"/>
                        </a:rPr>
                        <a:t>м</a:t>
                      </a:r>
                      <a:r>
                        <a:rPr lang="ru-RU" sz="1600" kern="50" baseline="30000">
                          <a:solidFill>
                            <a:schemeClr val="tx1"/>
                          </a:solidFill>
                          <a:effectLst/>
                          <a:latin typeface="+mn-lt"/>
                        </a:rPr>
                        <a:t>2</a:t>
                      </a:r>
                      <a:endParaRPr lang="ru-RU" sz="1600" kern="5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u-RU" sz="1600" kern="50" dirty="0">
                          <a:solidFill>
                            <a:schemeClr val="tx1"/>
                          </a:solidFill>
                          <a:effectLst/>
                          <a:latin typeface="+mn-lt"/>
                        </a:rPr>
                        <a:t>1666</a:t>
                      </a:r>
                      <a:endParaRPr lang="ru-RU" sz="1600" kern="50" dirty="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extLst>
                  <a:ext uri="{0D108BD9-81ED-4DB2-BD59-A6C34878D82A}">
                    <a16:rowId xmlns="" xmlns:a16="http://schemas.microsoft.com/office/drawing/2014/main" val="2097964676"/>
                  </a:ext>
                </a:extLst>
              </a:tr>
              <a:tr h="34761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u-RU" sz="1600" kern="50">
                          <a:solidFill>
                            <a:schemeClr val="tx1"/>
                          </a:solidFill>
                          <a:effectLst/>
                          <a:latin typeface="+mn-lt"/>
                        </a:rPr>
                        <a:t>3</a:t>
                      </a:r>
                      <a:endParaRPr lang="ru-RU" sz="1600" kern="5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ru-RU" sz="1600" kern="50" dirty="0">
                          <a:solidFill>
                            <a:schemeClr val="tx1"/>
                          </a:solidFill>
                          <a:effectLst/>
                          <a:latin typeface="+mn-lt"/>
                        </a:rPr>
                        <a:t>Площадь покрытий</a:t>
                      </a:r>
                      <a:endParaRPr lang="ru-RU" sz="1600" kern="50" dirty="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ru-RU" sz="1600" kern="50" dirty="0">
                          <a:solidFill>
                            <a:schemeClr val="tx1"/>
                          </a:solidFill>
                          <a:effectLst/>
                          <a:latin typeface="+mn-lt"/>
                        </a:rPr>
                        <a:t>м</a:t>
                      </a:r>
                      <a:r>
                        <a:rPr lang="ru-RU" sz="1600" kern="50" baseline="30000" dirty="0">
                          <a:solidFill>
                            <a:schemeClr val="tx1"/>
                          </a:solidFill>
                          <a:effectLst/>
                          <a:latin typeface="+mn-lt"/>
                        </a:rPr>
                        <a:t>2</a:t>
                      </a:r>
                      <a:endParaRPr lang="ru-RU" sz="1600" kern="50" dirty="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u-RU" sz="1600" kern="50" dirty="0">
                          <a:solidFill>
                            <a:schemeClr val="tx1"/>
                          </a:solidFill>
                          <a:effectLst/>
                          <a:latin typeface="+mn-lt"/>
                        </a:rPr>
                        <a:t>1238</a:t>
                      </a:r>
                      <a:endParaRPr lang="ru-RU" sz="1600" kern="50" dirty="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extLst>
                  <a:ext uri="{0D108BD9-81ED-4DB2-BD59-A6C34878D82A}">
                    <a16:rowId xmlns="" xmlns:a16="http://schemas.microsoft.com/office/drawing/2014/main" val="2548198065"/>
                  </a:ext>
                </a:extLst>
              </a:tr>
              <a:tr h="34761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u-RU" sz="1600" kern="50">
                          <a:solidFill>
                            <a:schemeClr val="tx1"/>
                          </a:solidFill>
                          <a:effectLst/>
                          <a:latin typeface="+mn-lt"/>
                        </a:rPr>
                        <a:t>4</a:t>
                      </a:r>
                      <a:endParaRPr lang="ru-RU" sz="1600" kern="5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ru-RU" sz="1600" kern="50" dirty="0">
                          <a:solidFill>
                            <a:schemeClr val="tx1"/>
                          </a:solidFill>
                          <a:effectLst/>
                          <a:latin typeface="+mn-lt"/>
                        </a:rPr>
                        <a:t>Площадь озеленения </a:t>
                      </a:r>
                      <a:endParaRPr lang="ru-RU" sz="1600" kern="50" dirty="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ru-RU" sz="1600" kern="50">
                          <a:solidFill>
                            <a:schemeClr val="tx1"/>
                          </a:solidFill>
                          <a:effectLst/>
                          <a:latin typeface="+mn-lt"/>
                        </a:rPr>
                        <a:t>м</a:t>
                      </a:r>
                      <a:r>
                        <a:rPr lang="ru-RU" sz="1600" kern="50" baseline="30000">
                          <a:solidFill>
                            <a:schemeClr val="tx1"/>
                          </a:solidFill>
                          <a:effectLst/>
                          <a:latin typeface="+mn-lt"/>
                        </a:rPr>
                        <a:t>2</a:t>
                      </a:r>
                      <a:endParaRPr lang="ru-RU" sz="1600" kern="5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u-RU" sz="1600" kern="50" dirty="0">
                          <a:solidFill>
                            <a:schemeClr val="tx1"/>
                          </a:solidFill>
                          <a:effectLst/>
                          <a:latin typeface="+mn-lt"/>
                        </a:rPr>
                        <a:t>1490</a:t>
                      </a:r>
                      <a:endParaRPr lang="ru-RU" sz="1600" kern="50" dirty="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E6E6"/>
                    </a:solidFill>
                  </a:tcPr>
                </a:tc>
                <a:extLst>
                  <a:ext uri="{0D108BD9-81ED-4DB2-BD59-A6C34878D82A}">
                    <a16:rowId xmlns="" xmlns:a16="http://schemas.microsoft.com/office/drawing/2014/main" val="680142090"/>
                  </a:ext>
                </a:extLst>
              </a:tr>
              <a:tr h="34761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u-RU" sz="1600" kern="50">
                          <a:solidFill>
                            <a:schemeClr val="tx1"/>
                          </a:solidFill>
                          <a:effectLst/>
                          <a:latin typeface="+mn-lt"/>
                        </a:rPr>
                        <a:t>5</a:t>
                      </a:r>
                      <a:endParaRPr lang="ru-RU" sz="1600" kern="5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u-RU" sz="1600" kern="50">
                          <a:solidFill>
                            <a:schemeClr val="tx1"/>
                          </a:solidFill>
                          <a:effectLst/>
                          <a:latin typeface="+mn-lt"/>
                        </a:rPr>
                        <a:t>Процент застройки</a:t>
                      </a:r>
                      <a:endParaRPr lang="ru-RU" sz="1600" kern="5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u-RU" sz="1600" kern="50" dirty="0">
                          <a:solidFill>
                            <a:schemeClr val="tx1"/>
                          </a:solidFill>
                          <a:effectLst/>
                          <a:latin typeface="+mn-lt"/>
                        </a:rPr>
                        <a:t>%</a:t>
                      </a:r>
                      <a:endParaRPr lang="ru-RU" sz="1600" kern="50" dirty="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u-RU" sz="1600" kern="50" dirty="0">
                          <a:solidFill>
                            <a:schemeClr val="tx1"/>
                          </a:solidFill>
                          <a:effectLst/>
                          <a:latin typeface="+mn-lt"/>
                        </a:rPr>
                        <a:t>37,92</a:t>
                      </a:r>
                      <a:endParaRPr lang="ru-RU" sz="1600" kern="50" dirty="0">
                        <a:solidFill>
                          <a:schemeClr val="tx1"/>
                        </a:solidFill>
                        <a:effectLst/>
                        <a:latin typeface="+mn-lt"/>
                        <a:ea typeface="Lucida Sans Unicode" panose="020B0602030504020204" pitchFamily="34" charset="0"/>
                      </a:endParaRPr>
                    </a:p>
                  </a:txBody>
                  <a:tcPr marL="17780" marR="177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extLst>
                  <a:ext uri="{0D108BD9-81ED-4DB2-BD59-A6C34878D82A}">
                    <a16:rowId xmlns="" xmlns:a16="http://schemas.microsoft.com/office/drawing/2014/main" val="2300303133"/>
                  </a:ext>
                </a:extLst>
              </a:tr>
            </a:tbl>
          </a:graphicData>
        </a:graphic>
      </p:graphicFrame>
    </p:spTree>
    <p:extLst>
      <p:ext uri="{BB962C8B-B14F-4D97-AF65-F5344CB8AC3E}">
        <p14:creationId xmlns:p14="http://schemas.microsoft.com/office/powerpoint/2010/main" val="2188733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3E40023D-D334-A92D-B3B0-0D20A11014D7}"/>
              </a:ext>
            </a:extLst>
          </p:cNvPr>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3" name="Номер слайда 2">
            <a:extLst>
              <a:ext uri="{FF2B5EF4-FFF2-40B4-BE49-F238E27FC236}">
                <a16:creationId xmlns="" xmlns:a16="http://schemas.microsoft.com/office/drawing/2014/main" id="{BC8D6AE0-47E8-8747-1DE2-B607B1143635}"/>
              </a:ext>
            </a:extLst>
          </p:cNvPr>
          <p:cNvSpPr>
            <a:spLocks noGrp="1"/>
          </p:cNvSpPr>
          <p:nvPr>
            <p:ph type="sldNum" sz="quarter" idx="12"/>
          </p:nvPr>
        </p:nvSpPr>
        <p:spPr/>
        <p:txBody>
          <a:bodyPr/>
          <a:lstStyle/>
          <a:p>
            <a:fld id="{6541C265-2E6C-46E0-BE69-B8FD4AAAE49D}" type="slidenum">
              <a:rPr lang="ru-RU" smtClean="0"/>
              <a:pPr/>
              <a:t>6</a:t>
            </a:fld>
            <a:endParaRPr lang="ru-RU" dirty="0"/>
          </a:p>
        </p:txBody>
      </p:sp>
      <p:sp>
        <p:nvSpPr>
          <p:cNvPr id="4" name="Заголовок 3">
            <a:extLst>
              <a:ext uri="{FF2B5EF4-FFF2-40B4-BE49-F238E27FC236}">
                <a16:creationId xmlns="" xmlns:a16="http://schemas.microsoft.com/office/drawing/2014/main" id="{D6602D28-E95C-5E78-25E2-F3A0396A5499}"/>
              </a:ext>
            </a:extLst>
          </p:cNvPr>
          <p:cNvSpPr>
            <a:spLocks noGrp="1"/>
          </p:cNvSpPr>
          <p:nvPr>
            <p:ph type="ctrTitle"/>
          </p:nvPr>
        </p:nvSpPr>
        <p:spPr>
          <a:xfrm>
            <a:off x="1224489" y="2777801"/>
            <a:ext cx="19891739" cy="1704729"/>
          </a:xfrm>
        </p:spPr>
        <p:txBody>
          <a:bodyPr>
            <a:normAutofit/>
          </a:bodyPr>
          <a:lstStyle/>
          <a:p>
            <a:r>
              <a:rPr lang="ru-RU" dirty="0"/>
              <a:t>Оценка воздействия на атмосферный воздух и акустическое воздействие на этапе строительства </a:t>
            </a:r>
          </a:p>
        </p:txBody>
      </p:sp>
      <p:sp>
        <p:nvSpPr>
          <p:cNvPr id="5" name="Текст 4">
            <a:extLst>
              <a:ext uri="{FF2B5EF4-FFF2-40B4-BE49-F238E27FC236}">
                <a16:creationId xmlns="" xmlns:a16="http://schemas.microsoft.com/office/drawing/2014/main" id="{4ED3EC13-B0B0-425D-75BB-19040531528D}"/>
              </a:ext>
            </a:extLst>
          </p:cNvPr>
          <p:cNvSpPr>
            <a:spLocks noGrp="1"/>
          </p:cNvSpPr>
          <p:nvPr>
            <p:ph type="body" sz="quarter" idx="13"/>
          </p:nvPr>
        </p:nvSpPr>
        <p:spPr>
          <a:xfrm>
            <a:off x="953989" y="7938914"/>
            <a:ext cx="22322480" cy="730251"/>
          </a:xfrm>
        </p:spPr>
        <p:txBody>
          <a:bodyPr>
            <a:normAutofit/>
          </a:bodyPr>
          <a:lstStyle/>
          <a:p>
            <a:r>
              <a:rPr lang="ru-RU" sz="2000" b="1" dirty="0"/>
              <a:t>Вывод: </a:t>
            </a:r>
            <a:r>
              <a:rPr lang="ru-RU" sz="2000" dirty="0"/>
              <a:t>Расчетные концентрации загрязняющих веществ, выбрасываемых проектируемыми источниками в атмосферу в расчетных точках на границе жилой застройки не превышают установленные величины ПДК.</a:t>
            </a:r>
          </a:p>
          <a:p>
            <a:endParaRPr lang="ru-RU" dirty="0"/>
          </a:p>
        </p:txBody>
      </p:sp>
      <p:pic>
        <p:nvPicPr>
          <p:cNvPr id="7" name="Picture 4">
            <a:extLst>
              <a:ext uri="{FF2B5EF4-FFF2-40B4-BE49-F238E27FC236}">
                <a16:creationId xmlns="" xmlns:a16="http://schemas.microsoft.com/office/drawing/2014/main" id="{A8F8A145-1893-2EE7-2853-9F93E9730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72" r="10672"/>
          <a:stretch/>
        </p:blipFill>
        <p:spPr bwMode="auto">
          <a:xfrm>
            <a:off x="1099600" y="4210019"/>
            <a:ext cx="1977238" cy="1977238"/>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 xmlns:a16="http://schemas.microsoft.com/office/drawing/2014/main" id="{C5771CE0-232C-74FE-D725-5407704BB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868" r="11868"/>
          <a:stretch/>
        </p:blipFill>
        <p:spPr bwMode="auto">
          <a:xfrm>
            <a:off x="4845042" y="4247768"/>
            <a:ext cx="1977238" cy="1977238"/>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 xmlns:a16="http://schemas.microsoft.com/office/drawing/2014/main" id="{23EB3D0B-C645-442C-C294-7A74D64BF1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548" r="12548"/>
          <a:stretch/>
        </p:blipFill>
        <p:spPr bwMode="auto">
          <a:xfrm>
            <a:off x="8590485" y="4236592"/>
            <a:ext cx="1977238" cy="1977238"/>
          </a:xfrm>
          <a:prstGeom prst="ellipse">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 xmlns:a16="http://schemas.microsoft.com/office/drawing/2014/main" id="{70D0CF9B-4F1E-E699-6A48-46CBCBA98F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0000" r="20000"/>
          <a:stretch/>
        </p:blipFill>
        <p:spPr bwMode="auto">
          <a:xfrm>
            <a:off x="12335927" y="4210019"/>
            <a:ext cx="1971023" cy="1971023"/>
          </a:xfrm>
          <a:prstGeom prst="ellipse">
            <a:avLst/>
          </a:prstGeom>
          <a:blipFill>
            <a:blip r:embed="rId6"/>
            <a:stretch>
              <a:fillRect/>
            </a:stretch>
          </a:blipFill>
        </p:spPr>
      </p:pic>
      <p:pic>
        <p:nvPicPr>
          <p:cNvPr id="11" name="Picture 6">
            <a:extLst>
              <a:ext uri="{FF2B5EF4-FFF2-40B4-BE49-F238E27FC236}">
                <a16:creationId xmlns="" xmlns:a16="http://schemas.microsoft.com/office/drawing/2014/main" id="{22B69A7A-1A00-5BCE-33E3-36ADFAEDAB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8571" r="28571"/>
          <a:stretch/>
        </p:blipFill>
        <p:spPr bwMode="auto">
          <a:xfrm>
            <a:off x="16075154" y="4228311"/>
            <a:ext cx="1971023" cy="1971023"/>
          </a:xfrm>
          <a:prstGeom prst="ellipse">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 xmlns:a16="http://schemas.microsoft.com/office/drawing/2014/main" id="{1C84EE2C-2995-9EE9-87E5-A2C40921A06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548" r="12548"/>
          <a:stretch/>
        </p:blipFill>
        <p:spPr bwMode="auto">
          <a:xfrm>
            <a:off x="19814381" y="4210019"/>
            <a:ext cx="1971022" cy="1971022"/>
          </a:xfrm>
          <a:prstGeom prst="ellipse">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A8892277-49CA-A209-E071-49657C7B3EE5}"/>
              </a:ext>
            </a:extLst>
          </p:cNvPr>
          <p:cNvSpPr txBox="1"/>
          <p:nvPr/>
        </p:nvSpPr>
        <p:spPr>
          <a:xfrm>
            <a:off x="802308" y="6301543"/>
            <a:ext cx="2571822" cy="1637371"/>
          </a:xfrm>
          <a:prstGeom prst="rect">
            <a:avLst/>
          </a:prstGeom>
          <a:noFill/>
        </p:spPr>
        <p:txBody>
          <a:bodyPr wrap="square" anchor="ctr">
            <a:spAutoFit/>
          </a:bodyPr>
          <a:lstStyle/>
          <a:p>
            <a:pPr algn="ctr" defTabSz="914400">
              <a:tabLst>
                <a:tab pos="228600" algn="l"/>
              </a:tabLst>
            </a:pPr>
            <a:r>
              <a:rPr lang="ru-RU" sz="1800" dirty="0"/>
              <a:t>Работа строительной техники, неорганизованный тип источника</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ru-RU" sz="13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8C3FCFAA-A5CC-7BA9-79AA-102DBBB411B1}"/>
              </a:ext>
            </a:extLst>
          </p:cNvPr>
          <p:cNvSpPr txBox="1"/>
          <p:nvPr/>
        </p:nvSpPr>
        <p:spPr>
          <a:xfrm>
            <a:off x="4547750" y="6354738"/>
            <a:ext cx="2571822" cy="1477328"/>
          </a:xfrm>
          <a:prstGeom prst="rect">
            <a:avLst/>
          </a:prstGeom>
          <a:noFill/>
        </p:spPr>
        <p:txBody>
          <a:bodyPr wrap="square" anchor="ctr">
            <a:spAutoFit/>
          </a:bodyPr>
          <a:lstStyle/>
          <a:p>
            <a:pPr algn="ctr" defTabSz="914400">
              <a:tabLst>
                <a:tab pos="228600" algn="l"/>
              </a:tabLst>
            </a:pPr>
            <a:r>
              <a:rPr lang="ru-RU" sz="1800" dirty="0"/>
              <a:t>Выемочно-погрузочные работы, неорганизованный тип источника</a:t>
            </a:r>
          </a:p>
        </p:txBody>
      </p:sp>
      <p:sp>
        <p:nvSpPr>
          <p:cNvPr id="15" name="TextBox 14">
            <a:extLst>
              <a:ext uri="{FF2B5EF4-FFF2-40B4-BE49-F238E27FC236}">
                <a16:creationId xmlns="" xmlns:a16="http://schemas.microsoft.com/office/drawing/2014/main" id="{D82C6227-4922-2E25-9B0B-DD025E912802}"/>
              </a:ext>
            </a:extLst>
          </p:cNvPr>
          <p:cNvSpPr txBox="1"/>
          <p:nvPr/>
        </p:nvSpPr>
        <p:spPr>
          <a:xfrm>
            <a:off x="8293192" y="6354738"/>
            <a:ext cx="2571822" cy="1360372"/>
          </a:xfrm>
          <a:prstGeom prst="rect">
            <a:avLst/>
          </a:prstGeom>
          <a:noFill/>
        </p:spPr>
        <p:txBody>
          <a:bodyPr wrap="square" anchor="ctr">
            <a:spAutoFit/>
          </a:bodyPr>
          <a:lstStyle/>
          <a:p>
            <a:pPr algn="ctr" defTabSz="914400">
              <a:tabLst>
                <a:tab pos="228600" algn="l"/>
              </a:tabLst>
            </a:pPr>
            <a:r>
              <a:rPr lang="ru-RU" sz="1800" dirty="0"/>
              <a:t>Работа автотранспорта, неорганизованный тип источника</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ru-RU" sz="13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 xmlns:a16="http://schemas.microsoft.com/office/drawing/2014/main" id="{1DE60FD8-E5D9-AF5E-8FD7-83FD0E3D2922}"/>
              </a:ext>
            </a:extLst>
          </p:cNvPr>
          <p:cNvSpPr txBox="1"/>
          <p:nvPr/>
        </p:nvSpPr>
        <p:spPr>
          <a:xfrm>
            <a:off x="12038634" y="6354738"/>
            <a:ext cx="2571822" cy="1083374"/>
          </a:xfrm>
          <a:prstGeom prst="rect">
            <a:avLst/>
          </a:prstGeom>
          <a:noFill/>
        </p:spPr>
        <p:txBody>
          <a:bodyPr wrap="square" anchor="ctr">
            <a:spAutoFit/>
          </a:bodyPr>
          <a:lstStyle/>
          <a:p>
            <a:pPr algn="ctr" defTabSz="914400">
              <a:tabLst>
                <a:tab pos="228600" algn="l"/>
              </a:tabLst>
            </a:pPr>
            <a:r>
              <a:rPr lang="ru-RU" sz="1800" dirty="0"/>
              <a:t>Сварочные работы, неорганизованный тип источника</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ru-RU" sz="13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FE62D192-2196-8F91-4AA9-17F1818D9791}"/>
              </a:ext>
            </a:extLst>
          </p:cNvPr>
          <p:cNvSpPr txBox="1"/>
          <p:nvPr/>
        </p:nvSpPr>
        <p:spPr>
          <a:xfrm>
            <a:off x="15784076" y="6354738"/>
            <a:ext cx="2571822" cy="1360372"/>
          </a:xfrm>
          <a:prstGeom prst="rect">
            <a:avLst/>
          </a:prstGeom>
          <a:noFill/>
        </p:spPr>
        <p:txBody>
          <a:bodyPr wrap="square" anchor="ctr">
            <a:spAutoFit/>
          </a:bodyPr>
          <a:lstStyle/>
          <a:p>
            <a:pPr algn="ctr" defTabSz="914400">
              <a:tabLst>
                <a:tab pos="228600" algn="l"/>
              </a:tabLst>
            </a:pPr>
            <a:r>
              <a:rPr lang="ru-RU" sz="1800" dirty="0"/>
              <a:t>Изоляционные работы, неорганизованный тип источника</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ru-RU" sz="13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993FC2BD-831F-3563-12BF-6EC8F478C154}"/>
              </a:ext>
            </a:extLst>
          </p:cNvPr>
          <p:cNvSpPr txBox="1"/>
          <p:nvPr/>
        </p:nvSpPr>
        <p:spPr>
          <a:xfrm>
            <a:off x="19513981" y="6354738"/>
            <a:ext cx="2571822" cy="1083374"/>
          </a:xfrm>
          <a:prstGeom prst="rect">
            <a:avLst/>
          </a:prstGeom>
          <a:noFill/>
        </p:spPr>
        <p:txBody>
          <a:bodyPr wrap="square" anchor="ctr">
            <a:spAutoFit/>
          </a:bodyPr>
          <a:lstStyle/>
          <a:p>
            <a:pPr algn="ctr" defTabSz="914400">
              <a:tabLst>
                <a:tab pos="228600" algn="l"/>
              </a:tabLst>
            </a:pPr>
            <a:r>
              <a:rPr lang="ru-RU" sz="1800" dirty="0"/>
              <a:t>Земляные работы, неорганизованный тип источника</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ru-RU" sz="13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pic>
        <p:nvPicPr>
          <p:cNvPr id="19" name="Picture 4">
            <a:extLst>
              <a:ext uri="{FF2B5EF4-FFF2-40B4-BE49-F238E27FC236}">
                <a16:creationId xmlns="" xmlns:a16="http://schemas.microsoft.com/office/drawing/2014/main" id="{AA97733F-E9E2-40EC-BAF8-68EE35FEE0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8235" r="28235"/>
          <a:stretch/>
        </p:blipFill>
        <p:spPr bwMode="auto">
          <a:xfrm>
            <a:off x="1099600" y="8947026"/>
            <a:ext cx="1977238" cy="1977238"/>
          </a:xfrm>
          <a:prstGeom prst="ellipse">
            <a:avLst/>
          </a:prstGeom>
          <a:noFill/>
          <a:extLst>
            <a:ext uri="{909E8E84-426E-40DD-AFC4-6F175D3DCCD1}">
              <a14:hiddenFill xmlns:a14="http://schemas.microsoft.com/office/drawing/2010/main">
                <a:solidFill>
                  <a:srgbClr val="FFFFFF"/>
                </a:solidFill>
              </a14:hiddenFill>
            </a:ext>
          </a:extLst>
        </p:spPr>
      </p:pic>
      <p:pic>
        <p:nvPicPr>
          <p:cNvPr id="20" name="Picture 8">
            <a:extLst>
              <a:ext uri="{FF2B5EF4-FFF2-40B4-BE49-F238E27FC236}">
                <a16:creationId xmlns="" xmlns:a16="http://schemas.microsoft.com/office/drawing/2014/main" id="{F070E9F7-75AB-E8DA-4C30-FA23C685C1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0000" r="20000"/>
          <a:stretch/>
        </p:blipFill>
        <p:spPr bwMode="auto">
          <a:xfrm>
            <a:off x="4851257" y="8947026"/>
            <a:ext cx="1971023" cy="1971023"/>
          </a:xfrm>
          <a:prstGeom prst="ellipse">
            <a:avLst/>
          </a:prstGeom>
          <a:blipFill>
            <a:blip r:embed="rId6"/>
            <a:stretch>
              <a:fillRect/>
            </a:stretch>
          </a:blipFill>
        </p:spPr>
      </p:pic>
      <p:pic>
        <p:nvPicPr>
          <p:cNvPr id="21" name="Picture 4">
            <a:extLst>
              <a:ext uri="{FF2B5EF4-FFF2-40B4-BE49-F238E27FC236}">
                <a16:creationId xmlns="" xmlns:a16="http://schemas.microsoft.com/office/drawing/2014/main" id="{C1A8E894-9417-0993-4E40-7D99CA4C3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548" r="12548"/>
          <a:stretch/>
        </p:blipFill>
        <p:spPr bwMode="auto">
          <a:xfrm>
            <a:off x="8590484" y="8947026"/>
            <a:ext cx="1977238" cy="1977238"/>
          </a:xfrm>
          <a:prstGeom prst="ellipse">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 xmlns:a16="http://schemas.microsoft.com/office/drawing/2014/main" id="{2CA108AD-6B5F-1704-440E-177722404680}"/>
              </a:ext>
            </a:extLst>
          </p:cNvPr>
          <p:cNvSpPr txBox="1"/>
          <p:nvPr/>
        </p:nvSpPr>
        <p:spPr>
          <a:xfrm>
            <a:off x="716552" y="10896759"/>
            <a:ext cx="2571822" cy="923330"/>
          </a:xfrm>
          <a:prstGeom prst="rect">
            <a:avLst/>
          </a:prstGeom>
          <a:noFill/>
        </p:spPr>
        <p:txBody>
          <a:bodyPr wrap="square" anchor="ctr">
            <a:spAutoFit/>
          </a:bodyPr>
          <a:lstStyle/>
          <a:p>
            <a:pPr algn="ctr" defTabSz="914400">
              <a:tabLst>
                <a:tab pos="228600" algn="l"/>
              </a:tabLst>
            </a:pPr>
            <a:r>
              <a:rPr lang="ru-RU" sz="1800" dirty="0"/>
              <a:t>Движение </a:t>
            </a:r>
          </a:p>
          <a:p>
            <a:pPr algn="ctr" defTabSz="914400">
              <a:tabLst>
                <a:tab pos="228600" algn="l"/>
              </a:tabLst>
            </a:pPr>
            <a:r>
              <a:rPr lang="ru-RU" sz="1800" dirty="0"/>
              <a:t>грузовых автомобилей</a:t>
            </a:r>
          </a:p>
        </p:txBody>
      </p:sp>
      <p:sp>
        <p:nvSpPr>
          <p:cNvPr id="30" name="TextBox 29">
            <a:extLst>
              <a:ext uri="{FF2B5EF4-FFF2-40B4-BE49-F238E27FC236}">
                <a16:creationId xmlns="" xmlns:a16="http://schemas.microsoft.com/office/drawing/2014/main" id="{E61F680F-C4B8-3FFE-D535-F18384BB632E}"/>
              </a:ext>
            </a:extLst>
          </p:cNvPr>
          <p:cNvSpPr txBox="1"/>
          <p:nvPr/>
        </p:nvSpPr>
        <p:spPr>
          <a:xfrm>
            <a:off x="4547750" y="11035258"/>
            <a:ext cx="2571822" cy="369332"/>
          </a:xfrm>
          <a:prstGeom prst="rect">
            <a:avLst/>
          </a:prstGeom>
          <a:noFill/>
        </p:spPr>
        <p:txBody>
          <a:bodyPr wrap="square">
            <a:spAutoFit/>
          </a:bodyPr>
          <a:lstStyle/>
          <a:p>
            <a:r>
              <a:rPr lang="ru-RU" sz="1800" dirty="0"/>
              <a:t>Сварочные работы</a:t>
            </a:r>
          </a:p>
        </p:txBody>
      </p:sp>
      <p:sp>
        <p:nvSpPr>
          <p:cNvPr id="31" name="TextBox 30">
            <a:extLst>
              <a:ext uri="{FF2B5EF4-FFF2-40B4-BE49-F238E27FC236}">
                <a16:creationId xmlns="" xmlns:a16="http://schemas.microsoft.com/office/drawing/2014/main" id="{906771AE-454B-29CD-914B-E37670720614}"/>
              </a:ext>
            </a:extLst>
          </p:cNvPr>
          <p:cNvSpPr txBox="1"/>
          <p:nvPr/>
        </p:nvSpPr>
        <p:spPr>
          <a:xfrm>
            <a:off x="8293192" y="11035258"/>
            <a:ext cx="2571822" cy="923330"/>
          </a:xfrm>
          <a:prstGeom prst="rect">
            <a:avLst/>
          </a:prstGeom>
          <a:noFill/>
        </p:spPr>
        <p:txBody>
          <a:bodyPr wrap="square" anchor="ctr">
            <a:spAutoFit/>
          </a:bodyPr>
          <a:lstStyle/>
          <a:p>
            <a:pPr algn="ctr" defTabSz="914400">
              <a:tabLst>
                <a:tab pos="228600" algn="l"/>
              </a:tabLst>
            </a:pPr>
            <a:r>
              <a:rPr lang="ru-RU" sz="1800" dirty="0"/>
              <a:t>Работа строительной техники</a:t>
            </a:r>
          </a:p>
        </p:txBody>
      </p:sp>
      <p:sp>
        <p:nvSpPr>
          <p:cNvPr id="32" name="Текст 4">
            <a:extLst>
              <a:ext uri="{FF2B5EF4-FFF2-40B4-BE49-F238E27FC236}">
                <a16:creationId xmlns="" xmlns:a16="http://schemas.microsoft.com/office/drawing/2014/main" id="{B7665BAB-139F-3D28-6CC5-A59407C1D76B}"/>
              </a:ext>
            </a:extLst>
          </p:cNvPr>
          <p:cNvSpPr txBox="1">
            <a:spLocks/>
          </p:cNvSpPr>
          <p:nvPr/>
        </p:nvSpPr>
        <p:spPr>
          <a:xfrm>
            <a:off x="952529" y="12052656"/>
            <a:ext cx="22322480" cy="730251"/>
          </a:xfrm>
          <a:prstGeom prst="rect">
            <a:avLst/>
          </a:prstGeom>
        </p:spPr>
        <p:txBody>
          <a:bodyPr vert="horz" lIns="0" tIns="0" rIns="0" bIns="0" rtlCol="0">
            <a:normAutofit/>
          </a:bodyPr>
          <a:lstStyle>
            <a:lvl1pPr marL="0" indent="0" algn="l" defTabSz="914400" rtl="0" eaLnBrk="1" latinLnBrk="0" hangingPunct="1">
              <a:spcBef>
                <a:spcPts val="0"/>
              </a:spcBef>
              <a:buFont typeface="Arial" panose="020B0604020202020204" pitchFamily="34" charset="0"/>
              <a:buNone/>
              <a:defRPr sz="3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b="1" dirty="0"/>
              <a:t>Вывод: </a:t>
            </a:r>
            <a:r>
              <a:rPr lang="ru-RU" sz="2000" dirty="0"/>
              <a:t>Рассчитанный уровень шума не превышает допустимый уровень шумового воздействия в дневное время 55 </a:t>
            </a:r>
            <a:r>
              <a:rPr lang="ru-RU" sz="2000" dirty="0" err="1"/>
              <a:t>дБА</a:t>
            </a:r>
            <a:r>
              <a:rPr lang="ru-RU" sz="2000" dirty="0"/>
              <a:t>. (0дБА). </a:t>
            </a:r>
          </a:p>
          <a:p>
            <a:endParaRPr lang="ru-RU" dirty="0"/>
          </a:p>
        </p:txBody>
      </p:sp>
      <p:sp>
        <p:nvSpPr>
          <p:cNvPr id="33" name="TextBox 32">
            <a:extLst>
              <a:ext uri="{FF2B5EF4-FFF2-40B4-BE49-F238E27FC236}">
                <a16:creationId xmlns="" xmlns:a16="http://schemas.microsoft.com/office/drawing/2014/main" id="{17F5DCCB-57C8-F59A-688E-B79132A4BD24}"/>
              </a:ext>
            </a:extLst>
          </p:cNvPr>
          <p:cNvSpPr txBox="1"/>
          <p:nvPr/>
        </p:nvSpPr>
        <p:spPr>
          <a:xfrm>
            <a:off x="8704564" y="12893372"/>
            <a:ext cx="9170685" cy="157466"/>
          </a:xfrm>
          <a:prstGeom prst="rect">
            <a:avLst/>
          </a:prstGeom>
          <a:noFill/>
        </p:spPr>
        <p:txBody>
          <a:bodyPr wrap="square" lIns="0" tIns="0" rIns="0" bIns="0" rtlCol="0">
            <a:spAutoFit/>
          </a:bodyPr>
          <a:lstStyle/>
          <a:p>
            <a:r>
              <a:rPr lang="ru-RU" sz="1000" b="1" cap="all" dirty="0">
                <a:solidFill>
                  <a:schemeClr val="bg2"/>
                </a:solidFill>
              </a:rPr>
              <a:t>Оценка воздействия на атмосферный воздух и акустическое воздействие на этапе строительства </a:t>
            </a:r>
          </a:p>
        </p:txBody>
      </p:sp>
    </p:spTree>
    <p:extLst>
      <p:ext uri="{BB962C8B-B14F-4D97-AF65-F5344CB8AC3E}">
        <p14:creationId xmlns:p14="http://schemas.microsoft.com/office/powerpoint/2010/main" val="58972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96A7AE9-989D-3DB9-EC5E-99B73DDEB6C6}"/>
            </a:ext>
          </a:extLst>
        </p:cNvPr>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D299EF0A-6E49-FF2D-ED1F-57A3014DCA1B}"/>
              </a:ext>
            </a:extLst>
          </p:cNvPr>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3" name="Номер слайда 2">
            <a:extLst>
              <a:ext uri="{FF2B5EF4-FFF2-40B4-BE49-F238E27FC236}">
                <a16:creationId xmlns="" xmlns:a16="http://schemas.microsoft.com/office/drawing/2014/main" id="{049B7D08-B332-D054-8AB1-CEF004109753}"/>
              </a:ext>
            </a:extLst>
          </p:cNvPr>
          <p:cNvSpPr>
            <a:spLocks noGrp="1"/>
          </p:cNvSpPr>
          <p:nvPr>
            <p:ph type="sldNum" sz="quarter" idx="12"/>
          </p:nvPr>
        </p:nvSpPr>
        <p:spPr/>
        <p:txBody>
          <a:bodyPr/>
          <a:lstStyle/>
          <a:p>
            <a:fld id="{6541C265-2E6C-46E0-BE69-B8FD4AAAE49D}" type="slidenum">
              <a:rPr lang="ru-RU" smtClean="0"/>
              <a:pPr/>
              <a:t>7</a:t>
            </a:fld>
            <a:endParaRPr lang="ru-RU" dirty="0"/>
          </a:p>
        </p:txBody>
      </p:sp>
      <p:sp>
        <p:nvSpPr>
          <p:cNvPr id="4" name="Заголовок 3">
            <a:extLst>
              <a:ext uri="{FF2B5EF4-FFF2-40B4-BE49-F238E27FC236}">
                <a16:creationId xmlns="" xmlns:a16="http://schemas.microsoft.com/office/drawing/2014/main" id="{3AC03B1E-41A5-A8C6-7936-E4254B9253C9}"/>
              </a:ext>
            </a:extLst>
          </p:cNvPr>
          <p:cNvSpPr>
            <a:spLocks noGrp="1"/>
          </p:cNvSpPr>
          <p:nvPr>
            <p:ph type="ctrTitle"/>
          </p:nvPr>
        </p:nvSpPr>
        <p:spPr>
          <a:xfrm>
            <a:off x="1224489" y="2777801"/>
            <a:ext cx="19891739" cy="1704729"/>
          </a:xfrm>
        </p:spPr>
        <p:txBody>
          <a:bodyPr>
            <a:normAutofit/>
          </a:bodyPr>
          <a:lstStyle/>
          <a:p>
            <a:r>
              <a:rPr lang="ru-RU" dirty="0"/>
              <a:t>Оценка воздействия на атмосферный воздух и акустическое воздействие на этапе эксплуатации</a:t>
            </a:r>
          </a:p>
        </p:txBody>
      </p:sp>
      <p:sp>
        <p:nvSpPr>
          <p:cNvPr id="5" name="Текст 4">
            <a:extLst>
              <a:ext uri="{FF2B5EF4-FFF2-40B4-BE49-F238E27FC236}">
                <a16:creationId xmlns="" xmlns:a16="http://schemas.microsoft.com/office/drawing/2014/main" id="{16504123-A846-8905-1396-E927140845EE}"/>
              </a:ext>
            </a:extLst>
          </p:cNvPr>
          <p:cNvSpPr>
            <a:spLocks noGrp="1"/>
          </p:cNvSpPr>
          <p:nvPr>
            <p:ph type="body" sz="quarter" idx="13"/>
          </p:nvPr>
        </p:nvSpPr>
        <p:spPr>
          <a:xfrm>
            <a:off x="953989" y="7938914"/>
            <a:ext cx="22322480" cy="730251"/>
          </a:xfrm>
        </p:spPr>
        <p:txBody>
          <a:bodyPr>
            <a:normAutofit/>
          </a:bodyPr>
          <a:lstStyle/>
          <a:p>
            <a:r>
              <a:rPr lang="ru-RU" sz="2000" b="1" dirty="0"/>
              <a:t>Вывод: </a:t>
            </a:r>
            <a:r>
              <a:rPr lang="ru-RU" sz="2000" dirty="0"/>
              <a:t>Расчетные концентрации загрязняющих веществ, выбрасываемых проектируемыми источниками в атмосферу в расчетных точках на границе жилой застройки не превышают установленные величины ПДК.</a:t>
            </a:r>
          </a:p>
          <a:p>
            <a:endParaRPr lang="ru-RU" dirty="0"/>
          </a:p>
        </p:txBody>
      </p:sp>
      <p:sp>
        <p:nvSpPr>
          <p:cNvPr id="13" name="TextBox 12">
            <a:extLst>
              <a:ext uri="{FF2B5EF4-FFF2-40B4-BE49-F238E27FC236}">
                <a16:creationId xmlns="" xmlns:a16="http://schemas.microsoft.com/office/drawing/2014/main" id="{D7BC6C8D-C01C-C637-EAA2-B7FD69B7032F}"/>
              </a:ext>
            </a:extLst>
          </p:cNvPr>
          <p:cNvSpPr txBox="1"/>
          <p:nvPr/>
        </p:nvSpPr>
        <p:spPr>
          <a:xfrm>
            <a:off x="802308" y="6354738"/>
            <a:ext cx="2571822" cy="1083374"/>
          </a:xfrm>
          <a:prstGeom prst="rect">
            <a:avLst/>
          </a:prstGeom>
          <a:noFill/>
        </p:spPr>
        <p:txBody>
          <a:bodyPr wrap="square" anchor="ctr">
            <a:spAutoFit/>
          </a:bodyPr>
          <a:lstStyle/>
          <a:p>
            <a:pPr algn="ctr" defTabSz="914400">
              <a:tabLst>
                <a:tab pos="228600" algn="l"/>
              </a:tabLst>
            </a:pPr>
            <a:r>
              <a:rPr lang="ru-RU" sz="1800" dirty="0"/>
              <a:t>Перемещение автотранспорта по площадках</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ru-RU" sz="13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AF1BEA3E-187A-1A87-BDDD-32D3C3632628}"/>
              </a:ext>
            </a:extLst>
          </p:cNvPr>
          <p:cNvSpPr txBox="1"/>
          <p:nvPr/>
        </p:nvSpPr>
        <p:spPr>
          <a:xfrm>
            <a:off x="4547750" y="6321687"/>
            <a:ext cx="2571822" cy="369332"/>
          </a:xfrm>
          <a:prstGeom prst="rect">
            <a:avLst/>
          </a:prstGeom>
          <a:noFill/>
        </p:spPr>
        <p:txBody>
          <a:bodyPr wrap="square" anchor="ctr">
            <a:spAutoFit/>
          </a:bodyPr>
          <a:lstStyle/>
          <a:p>
            <a:pPr algn="ctr" defTabSz="914400">
              <a:tabLst>
                <a:tab pos="228600" algn="l"/>
              </a:tabLst>
            </a:pPr>
            <a:r>
              <a:rPr lang="ru-RU" sz="1800" dirty="0"/>
              <a:t>Силосы</a:t>
            </a:r>
          </a:p>
        </p:txBody>
      </p:sp>
      <p:sp>
        <p:nvSpPr>
          <p:cNvPr id="15" name="TextBox 14">
            <a:extLst>
              <a:ext uri="{FF2B5EF4-FFF2-40B4-BE49-F238E27FC236}">
                <a16:creationId xmlns="" xmlns:a16="http://schemas.microsoft.com/office/drawing/2014/main" id="{9D353236-16A9-5C9C-4665-2C979D360DFD}"/>
              </a:ext>
            </a:extLst>
          </p:cNvPr>
          <p:cNvSpPr txBox="1"/>
          <p:nvPr/>
        </p:nvSpPr>
        <p:spPr>
          <a:xfrm>
            <a:off x="8276743" y="6321687"/>
            <a:ext cx="2571822" cy="369332"/>
          </a:xfrm>
          <a:prstGeom prst="rect">
            <a:avLst/>
          </a:prstGeom>
          <a:noFill/>
        </p:spPr>
        <p:txBody>
          <a:bodyPr wrap="square" anchor="ctr">
            <a:spAutoFit/>
          </a:bodyPr>
          <a:lstStyle/>
          <a:p>
            <a:pPr algn="ctr" defTabSz="914400">
              <a:tabLst>
                <a:tab pos="228600" algn="l"/>
              </a:tabLst>
            </a:pPr>
            <a:r>
              <a:rPr lang="ru-RU" sz="1800" dirty="0"/>
              <a:t>Лагуны</a:t>
            </a:r>
          </a:p>
        </p:txBody>
      </p:sp>
      <p:pic>
        <p:nvPicPr>
          <p:cNvPr id="19" name="Picture 4">
            <a:extLst>
              <a:ext uri="{FF2B5EF4-FFF2-40B4-BE49-F238E27FC236}">
                <a16:creationId xmlns="" xmlns:a16="http://schemas.microsoft.com/office/drawing/2014/main" id="{0741137C-C4B6-6F33-33B1-4D94E64C0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235" r="28235"/>
          <a:stretch/>
        </p:blipFill>
        <p:spPr bwMode="auto">
          <a:xfrm>
            <a:off x="1099600" y="8947026"/>
            <a:ext cx="1977238" cy="1977238"/>
          </a:xfrm>
          <a:prstGeom prst="ellipse">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 xmlns:a16="http://schemas.microsoft.com/office/drawing/2014/main" id="{034B3008-5A47-C702-745E-F8F3AF2D9047}"/>
              </a:ext>
            </a:extLst>
          </p:cNvPr>
          <p:cNvSpPr txBox="1"/>
          <p:nvPr/>
        </p:nvSpPr>
        <p:spPr>
          <a:xfrm>
            <a:off x="716552" y="10896759"/>
            <a:ext cx="2571822" cy="923330"/>
          </a:xfrm>
          <a:prstGeom prst="rect">
            <a:avLst/>
          </a:prstGeom>
          <a:noFill/>
        </p:spPr>
        <p:txBody>
          <a:bodyPr wrap="square" anchor="ctr">
            <a:spAutoFit/>
          </a:bodyPr>
          <a:lstStyle/>
          <a:p>
            <a:pPr algn="ctr" defTabSz="914400">
              <a:tabLst>
                <a:tab pos="228600" algn="l"/>
              </a:tabLst>
            </a:pPr>
            <a:r>
              <a:rPr lang="ru-RU" sz="1800" dirty="0"/>
              <a:t>Движение </a:t>
            </a:r>
          </a:p>
          <a:p>
            <a:pPr algn="ctr" defTabSz="914400">
              <a:tabLst>
                <a:tab pos="228600" algn="l"/>
              </a:tabLst>
            </a:pPr>
            <a:r>
              <a:rPr lang="ru-RU" sz="1800" dirty="0"/>
              <a:t>грузовых автомобилей</a:t>
            </a:r>
          </a:p>
        </p:txBody>
      </p:sp>
      <p:sp>
        <p:nvSpPr>
          <p:cNvPr id="32" name="Текст 4">
            <a:extLst>
              <a:ext uri="{FF2B5EF4-FFF2-40B4-BE49-F238E27FC236}">
                <a16:creationId xmlns="" xmlns:a16="http://schemas.microsoft.com/office/drawing/2014/main" id="{0A54A2F6-3998-CE08-33A9-24C22B4217C2}"/>
              </a:ext>
            </a:extLst>
          </p:cNvPr>
          <p:cNvSpPr txBox="1">
            <a:spLocks/>
          </p:cNvSpPr>
          <p:nvPr/>
        </p:nvSpPr>
        <p:spPr>
          <a:xfrm>
            <a:off x="952529" y="12052656"/>
            <a:ext cx="22322480" cy="730251"/>
          </a:xfrm>
          <a:prstGeom prst="rect">
            <a:avLst/>
          </a:prstGeom>
        </p:spPr>
        <p:txBody>
          <a:bodyPr vert="horz" lIns="0" tIns="0" rIns="0" bIns="0" rtlCol="0">
            <a:normAutofit/>
          </a:bodyPr>
          <a:lstStyle>
            <a:lvl1pPr marL="0" indent="0" algn="l" defTabSz="914400" rtl="0" eaLnBrk="1" latinLnBrk="0" hangingPunct="1">
              <a:spcBef>
                <a:spcPts val="0"/>
              </a:spcBef>
              <a:buFont typeface="Arial" panose="020B0604020202020204" pitchFamily="34" charset="0"/>
              <a:buNone/>
              <a:defRPr sz="3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000" b="1" dirty="0"/>
              <a:t>Вывод: </a:t>
            </a:r>
            <a:r>
              <a:rPr lang="ru-RU" sz="2000" dirty="0"/>
              <a:t>Рассчитанный уровень шума не превышает допустимый уровень шумового воздействия в дневное время 55 </a:t>
            </a:r>
            <a:r>
              <a:rPr lang="ru-RU" sz="2000" dirty="0" err="1"/>
              <a:t>дБА</a:t>
            </a:r>
            <a:r>
              <a:rPr lang="ru-RU" sz="2000" dirty="0"/>
              <a:t>. (0дБА). </a:t>
            </a:r>
          </a:p>
          <a:p>
            <a:endParaRPr lang="ru-RU" dirty="0"/>
          </a:p>
        </p:txBody>
      </p:sp>
      <p:sp>
        <p:nvSpPr>
          <p:cNvPr id="33" name="TextBox 32">
            <a:extLst>
              <a:ext uri="{FF2B5EF4-FFF2-40B4-BE49-F238E27FC236}">
                <a16:creationId xmlns="" xmlns:a16="http://schemas.microsoft.com/office/drawing/2014/main" id="{71C9B1B8-8E2D-C85A-5A74-F334442605E5}"/>
              </a:ext>
            </a:extLst>
          </p:cNvPr>
          <p:cNvSpPr txBox="1"/>
          <p:nvPr/>
        </p:nvSpPr>
        <p:spPr>
          <a:xfrm>
            <a:off x="8704564" y="12893372"/>
            <a:ext cx="9170685" cy="157466"/>
          </a:xfrm>
          <a:prstGeom prst="rect">
            <a:avLst/>
          </a:prstGeom>
          <a:noFill/>
        </p:spPr>
        <p:txBody>
          <a:bodyPr wrap="square" lIns="0" tIns="0" rIns="0" bIns="0" rtlCol="0">
            <a:spAutoFit/>
          </a:bodyPr>
          <a:lstStyle/>
          <a:p>
            <a:r>
              <a:rPr lang="ru-RU" sz="1000" b="1" cap="all" dirty="0">
                <a:solidFill>
                  <a:schemeClr val="bg2"/>
                </a:solidFill>
              </a:rPr>
              <a:t>Оценка воздействия на атмосферный воздух и акустическое воздействие на этапе эксплуатации</a:t>
            </a:r>
          </a:p>
        </p:txBody>
      </p:sp>
      <p:pic>
        <p:nvPicPr>
          <p:cNvPr id="6" name="Picture 4">
            <a:extLst>
              <a:ext uri="{FF2B5EF4-FFF2-40B4-BE49-F238E27FC236}">
                <a16:creationId xmlns="" xmlns:a16="http://schemas.microsoft.com/office/drawing/2014/main" id="{282F8582-1213-4EE3-4E22-97EEC6010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49" r="18149"/>
          <a:stretch/>
        </p:blipFill>
        <p:spPr bwMode="auto">
          <a:xfrm>
            <a:off x="1098005" y="4266382"/>
            <a:ext cx="1944340" cy="1944340"/>
          </a:xfrm>
          <a:prstGeom prst="ellipse">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 xmlns:a16="http://schemas.microsoft.com/office/drawing/2014/main" id="{E51DF65C-F820-4F9A-D576-B1328D13E1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163" r="8163"/>
          <a:stretch/>
        </p:blipFill>
        <p:spPr bwMode="auto">
          <a:xfrm>
            <a:off x="4830904" y="4186181"/>
            <a:ext cx="1971021" cy="1971021"/>
          </a:xfrm>
          <a:prstGeom prst="ellipse">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 xmlns:a16="http://schemas.microsoft.com/office/drawing/2014/main" id="{A7A912BA-5754-9221-40D7-4E914C2B52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038" r="24038"/>
          <a:stretch/>
        </p:blipFill>
        <p:spPr bwMode="auto">
          <a:xfrm>
            <a:off x="8590484" y="4186181"/>
            <a:ext cx="1944340" cy="194434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20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Нижний колонтитул 16"/>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18" name="Номер слайда 17"/>
          <p:cNvSpPr>
            <a:spLocks noGrp="1"/>
          </p:cNvSpPr>
          <p:nvPr>
            <p:ph type="sldNum" sz="quarter" idx="12"/>
          </p:nvPr>
        </p:nvSpPr>
        <p:spPr/>
        <p:txBody>
          <a:bodyPr/>
          <a:lstStyle/>
          <a:p>
            <a:fld id="{6541C265-2E6C-46E0-BE69-B8FD4AAAE49D}" type="slidenum">
              <a:rPr lang="ru-RU" smtClean="0"/>
              <a:pPr/>
              <a:t>8</a:t>
            </a:fld>
            <a:endParaRPr lang="ru-RU" dirty="0"/>
          </a:p>
        </p:txBody>
      </p:sp>
      <p:sp>
        <p:nvSpPr>
          <p:cNvPr id="2" name="Заголовок 1">
            <a:extLst>
              <a:ext uri="{FF2B5EF4-FFF2-40B4-BE49-F238E27FC236}">
                <a16:creationId xmlns="" xmlns:a16="http://schemas.microsoft.com/office/drawing/2014/main" id="{9C2DDFDE-468E-6B00-BE82-E30C63250AA5}"/>
              </a:ext>
            </a:extLst>
          </p:cNvPr>
          <p:cNvSpPr>
            <a:spLocks noGrp="1"/>
          </p:cNvSpPr>
          <p:nvPr>
            <p:ph type="ctrTitle"/>
          </p:nvPr>
        </p:nvSpPr>
        <p:spPr>
          <a:xfrm>
            <a:off x="233909" y="2106267"/>
            <a:ext cx="23978664" cy="576064"/>
          </a:xfrm>
        </p:spPr>
        <p:txBody>
          <a:bodyPr>
            <a:noAutofit/>
          </a:bodyPr>
          <a:lstStyle/>
          <a:p>
            <a:pPr algn="ctr"/>
            <a:r>
              <a:rPr lang="ru-RU" sz="3200" dirty="0"/>
              <a:t>Мероприятия по охране атмосферного воздуха </a:t>
            </a:r>
            <a:br>
              <a:rPr lang="ru-RU" sz="3200" dirty="0"/>
            </a:br>
            <a:endParaRPr lang="ru-RU" sz="3200" dirty="0"/>
          </a:p>
        </p:txBody>
      </p:sp>
      <p:sp>
        <p:nvSpPr>
          <p:cNvPr id="3" name="Текст 2">
            <a:extLst>
              <a:ext uri="{FF2B5EF4-FFF2-40B4-BE49-F238E27FC236}">
                <a16:creationId xmlns="" xmlns:a16="http://schemas.microsoft.com/office/drawing/2014/main" id="{C3B588A0-8F60-99D5-E535-B13C45B115C4}"/>
              </a:ext>
            </a:extLst>
          </p:cNvPr>
          <p:cNvSpPr>
            <a:spLocks noGrp="1"/>
          </p:cNvSpPr>
          <p:nvPr>
            <p:ph type="body" sz="quarter" idx="13"/>
          </p:nvPr>
        </p:nvSpPr>
        <p:spPr>
          <a:xfrm>
            <a:off x="733493" y="2682331"/>
            <a:ext cx="11089232" cy="4955102"/>
          </a:xfrm>
        </p:spPr>
        <p:txBody>
          <a:bodyPr>
            <a:normAutofit lnSpcReduction="10000"/>
          </a:bodyPr>
          <a:lstStyle/>
          <a:p>
            <a:pPr algn="just"/>
            <a:r>
              <a:rPr lang="ru-RU" sz="2000" dirty="0"/>
              <a:t>Организационные и технологические мероприятия </a:t>
            </a:r>
            <a:r>
              <a:rPr lang="ru-RU" sz="2000" i="1" dirty="0">
                <a:solidFill>
                  <a:schemeClr val="bg2"/>
                </a:solidFill>
              </a:rPr>
              <a:t>на этапе строительства </a:t>
            </a:r>
            <a:r>
              <a:rPr lang="ru-RU" sz="2000" dirty="0"/>
              <a:t>по уменьшению выбросов загрязняющих веществ в атмосферу включают:</a:t>
            </a:r>
          </a:p>
          <a:p>
            <a:pPr algn="just"/>
            <a:endParaRPr lang="ru-RU" sz="2000" dirty="0"/>
          </a:p>
          <a:p>
            <a:pPr marL="342900" indent="-342900" algn="just">
              <a:buFont typeface="Arial" panose="020B0604020202020204" pitchFamily="34" charset="0"/>
              <a:buChar char="•"/>
            </a:pPr>
            <a:r>
              <a:rPr lang="ru-RU" sz="2000" dirty="0"/>
              <a:t>полный контроль точного соблюдения технологического регламента работ;</a:t>
            </a:r>
          </a:p>
          <a:p>
            <a:pPr marL="342900" indent="-342900" algn="just">
              <a:buFont typeface="Arial" panose="020B0604020202020204" pitchFamily="34" charset="0"/>
              <a:buChar char="•"/>
            </a:pPr>
            <a:r>
              <a:rPr lang="ru-RU" sz="2000" dirty="0"/>
              <a:t>рассредоточение во время работы автомашин, не задействованных в едином непрерывном технологическом процессе;</a:t>
            </a:r>
          </a:p>
          <a:p>
            <a:pPr marL="342900" indent="-342900" algn="just">
              <a:buFont typeface="Arial" panose="020B0604020202020204" pitchFamily="34" charset="0"/>
              <a:buChar char="•"/>
            </a:pPr>
            <a:r>
              <a:rPr lang="ru-RU" sz="2000" dirty="0"/>
              <a:t>обеспечение контроля качества и химического состава выхлопных газов используемых автотранспортных средств;</a:t>
            </a:r>
          </a:p>
          <a:p>
            <a:pPr marL="342900" indent="-342900" algn="just">
              <a:buFont typeface="Arial" panose="020B0604020202020204" pitchFamily="34" charset="0"/>
              <a:buChar char="•"/>
            </a:pPr>
            <a:r>
              <a:rPr lang="ru-RU" sz="2000" dirty="0"/>
              <a:t>запрет на использование транспортных средств, у которых процентное содержание ЗВ в отработанных газах превышает нормативное;</a:t>
            </a:r>
          </a:p>
          <a:p>
            <a:pPr marL="342900" indent="-342900" algn="just">
              <a:buFont typeface="Arial" panose="020B0604020202020204" pitchFamily="34" charset="0"/>
              <a:buChar char="•"/>
            </a:pPr>
            <a:r>
              <a:rPr lang="ru-RU" sz="2000" dirty="0"/>
              <a:t>максимальное использование изделий заводского изготовления полной готовности (комплектной поставки) и сборные конструкции;</a:t>
            </a:r>
          </a:p>
          <a:p>
            <a:pPr marL="342900" indent="-342900" algn="just">
              <a:buFont typeface="Arial" panose="020B0604020202020204" pitchFamily="34" charset="0"/>
              <a:buChar char="•"/>
            </a:pPr>
            <a:r>
              <a:rPr lang="ru-RU" sz="2000" dirty="0"/>
              <a:t>строгое соблюдение правил противопожарной безопасности при выполнении всех работ;</a:t>
            </a:r>
          </a:p>
          <a:p>
            <a:pPr marL="342900" indent="-342900" algn="just">
              <a:buFont typeface="Arial" panose="020B0604020202020204" pitchFamily="34" charset="0"/>
              <a:buChar char="•"/>
            </a:pPr>
            <a:r>
              <a:rPr lang="ru-RU" sz="2000" dirty="0"/>
              <a:t>перевозка сыпучих и пылящих материалов только с применением тентов;</a:t>
            </a:r>
          </a:p>
          <a:p>
            <a:pPr marL="342900" indent="-342900" algn="just">
              <a:buFont typeface="Arial" panose="020B0604020202020204" pitchFamily="34" charset="0"/>
              <a:buChar char="•"/>
            </a:pPr>
            <a:r>
              <a:rPr lang="ru-RU" sz="2000" dirty="0"/>
              <a:t>применение пылеподавления путем орошения сыпучих и пылящих материалов и др.</a:t>
            </a:r>
          </a:p>
        </p:txBody>
      </p:sp>
      <p:sp>
        <p:nvSpPr>
          <p:cNvPr id="8" name="TextBox 7"/>
          <p:cNvSpPr txBox="1"/>
          <p:nvPr/>
        </p:nvSpPr>
        <p:spPr>
          <a:xfrm>
            <a:off x="8704564" y="12893372"/>
            <a:ext cx="9170685" cy="461665"/>
          </a:xfrm>
          <a:prstGeom prst="rect">
            <a:avLst/>
          </a:prstGeom>
          <a:noFill/>
        </p:spPr>
        <p:txBody>
          <a:bodyPr wrap="square" lIns="0" tIns="0" rIns="0" bIns="0" rtlCol="0">
            <a:spAutoFit/>
          </a:bodyPr>
          <a:lstStyle/>
          <a:p>
            <a:r>
              <a:rPr lang="ru-RU" sz="1000" b="1" cap="all" dirty="0">
                <a:solidFill>
                  <a:schemeClr val="bg2"/>
                </a:solidFill>
              </a:rPr>
              <a:t>Оценка воздействия на атмосферный воздух и акустическое воздействие на этапе строительства и эксплуатации объектов</a:t>
            </a:r>
          </a:p>
          <a:p>
            <a:endParaRPr lang="ru-RU" sz="1000" b="1" cap="all" dirty="0">
              <a:solidFill>
                <a:schemeClr val="bg2"/>
              </a:solidFill>
            </a:endParaRPr>
          </a:p>
        </p:txBody>
      </p:sp>
      <p:sp>
        <p:nvSpPr>
          <p:cNvPr id="5" name="Текст 2">
            <a:extLst>
              <a:ext uri="{FF2B5EF4-FFF2-40B4-BE49-F238E27FC236}">
                <a16:creationId xmlns="" xmlns:a16="http://schemas.microsoft.com/office/drawing/2014/main" id="{C764CF67-F1A1-58CD-3233-5685103A7633}"/>
              </a:ext>
            </a:extLst>
          </p:cNvPr>
          <p:cNvSpPr txBox="1">
            <a:spLocks/>
          </p:cNvSpPr>
          <p:nvPr/>
        </p:nvSpPr>
        <p:spPr>
          <a:xfrm>
            <a:off x="12394315" y="2646542"/>
            <a:ext cx="11246668" cy="4955102"/>
          </a:xfrm>
          <a:prstGeom prst="rect">
            <a:avLst/>
          </a:prstGeom>
        </p:spPr>
        <p:txBody>
          <a:bodyPr vert="horz" lIns="0" tIns="0" rIns="0" bIns="0" rtlCol="0">
            <a:normAutofit/>
          </a:bodyPr>
          <a:lstStyle>
            <a:lvl1pPr marL="0" indent="0" algn="l" defTabSz="914400" rtl="0" eaLnBrk="1" latinLnBrk="0" hangingPunct="1">
              <a:spcBef>
                <a:spcPts val="0"/>
              </a:spcBef>
              <a:buFont typeface="Arial" panose="020B0604020202020204" pitchFamily="34" charset="0"/>
              <a:buNone/>
              <a:defRPr sz="3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ru-RU" sz="2000" i="1" dirty="0">
                <a:solidFill>
                  <a:schemeClr val="bg2"/>
                </a:solidFill>
              </a:rPr>
              <a:t>На этапе эксплуатации </a:t>
            </a:r>
            <a:r>
              <a:rPr lang="ru-RU" sz="2000" dirty="0"/>
              <a:t>проектом предусмотрены следующие мероприятия:</a:t>
            </a:r>
          </a:p>
          <a:p>
            <a:pPr algn="just"/>
            <a:endParaRPr lang="ru-RU" sz="2000" dirty="0"/>
          </a:p>
          <a:p>
            <a:pPr marL="342900" indent="-342900" algn="just">
              <a:buFont typeface="Arial" panose="020B0604020202020204" pitchFamily="34" charset="0"/>
              <a:buChar char="•"/>
            </a:pPr>
            <a:r>
              <a:rPr lang="ru-RU" sz="2000" dirty="0"/>
              <a:t>осуществление мероприятий по предупреждению и устранению аварийных выбросов загрязняющих веществ в атмосферный воздух;</a:t>
            </a:r>
          </a:p>
          <a:p>
            <a:pPr marL="342900" indent="-342900" algn="just">
              <a:buFont typeface="Arial" panose="020B0604020202020204" pitchFamily="34" charset="0"/>
              <a:buChar char="•"/>
            </a:pPr>
            <a:r>
              <a:rPr lang="ru-RU" sz="2000" dirty="0"/>
              <a:t>постоянный контроль за соблюдением технологических процессов с целью обеспечения минимальных выбросов загрязняющих веществ;</a:t>
            </a:r>
          </a:p>
          <a:p>
            <a:pPr marL="342900" indent="-342900" algn="just">
              <a:buFont typeface="Arial" panose="020B0604020202020204" pitchFamily="34" charset="0"/>
              <a:buChar char="•"/>
            </a:pPr>
            <a:r>
              <a:rPr lang="ru-RU" sz="2000" dirty="0"/>
              <a:t>обеспечение соблюдения режима санитарно-защитной зоны предприятия,</a:t>
            </a:r>
          </a:p>
          <a:p>
            <a:pPr marL="342900" indent="-342900" algn="just">
              <a:buFont typeface="Arial" panose="020B0604020202020204" pitchFamily="34" charset="0"/>
              <a:buChar char="•"/>
            </a:pPr>
            <a:r>
              <a:rPr lang="ru-RU" sz="2000" dirty="0"/>
              <a:t>для сокращения неорганизованных выбросов через неплотности в соединениях монтаж технологического оборудования и трубопроводов предусматривает максимум сварных соединений вместо фланцевых;</a:t>
            </a:r>
          </a:p>
          <a:p>
            <a:pPr marL="342900" indent="-342900" algn="just">
              <a:buFont typeface="Arial" panose="020B0604020202020204" pitchFamily="34" charset="0"/>
              <a:buChar char="•"/>
            </a:pPr>
            <a:r>
              <a:rPr lang="ru-RU" sz="2000" dirty="0"/>
              <a:t>во избежание коррозионных разрушений и массового поступления загрязняющих веществ в атмосферу проектом предусмотрено покрытие антикоррозионной изоляцией подземных трубопроводов;</a:t>
            </a:r>
          </a:p>
          <a:p>
            <a:pPr marL="342900" indent="-342900" algn="just">
              <a:buFont typeface="Arial" panose="020B0604020202020204" pitchFamily="34" charset="0"/>
              <a:buChar char="•"/>
            </a:pPr>
            <a:r>
              <a:rPr lang="ru-RU" sz="2000" dirty="0"/>
              <a:t>герметизация всех трубопроводов и оборудования технологического процесса транспортировки газа и др.</a:t>
            </a:r>
          </a:p>
        </p:txBody>
      </p:sp>
      <p:sp>
        <p:nvSpPr>
          <p:cNvPr id="6" name="Заголовок 1">
            <a:extLst>
              <a:ext uri="{FF2B5EF4-FFF2-40B4-BE49-F238E27FC236}">
                <a16:creationId xmlns="" xmlns:a16="http://schemas.microsoft.com/office/drawing/2014/main" id="{9DD242FE-5ADE-98A6-9CBF-07B6BC7F37B9}"/>
              </a:ext>
            </a:extLst>
          </p:cNvPr>
          <p:cNvSpPr txBox="1">
            <a:spLocks/>
          </p:cNvSpPr>
          <p:nvPr/>
        </p:nvSpPr>
        <p:spPr>
          <a:xfrm>
            <a:off x="197905" y="7362850"/>
            <a:ext cx="23978664" cy="576064"/>
          </a:xfrm>
          <a:prstGeom prst="rect">
            <a:avLst/>
          </a:prstGeom>
        </p:spPr>
        <p:txBody>
          <a:bodyPr vert="horz" lIns="0" tIns="0" rIns="0" bIns="0" rtlCol="0" anchor="t" anchorCtr="0">
            <a:noAutofit/>
          </a:bodyPr>
          <a:lstStyle>
            <a:lvl1pPr algn="l" defTabSz="914400" rtl="0" eaLnBrk="1" latinLnBrk="0" hangingPunct="1">
              <a:spcBef>
                <a:spcPct val="0"/>
              </a:spcBef>
              <a:buNone/>
              <a:defRPr sz="4500" b="1" kern="1200" cap="all" baseline="0">
                <a:solidFill>
                  <a:schemeClr val="bg2"/>
                </a:solidFill>
                <a:latin typeface="+mj-lt"/>
                <a:ea typeface="+mj-ea"/>
                <a:cs typeface="+mj-cs"/>
              </a:defRPr>
            </a:lvl1pPr>
          </a:lstStyle>
          <a:p>
            <a:pPr algn="ctr"/>
            <a:r>
              <a:rPr lang="ru-RU" sz="3200" dirty="0"/>
              <a:t>Мероприятия по защите от акустического воздействия</a:t>
            </a:r>
            <a:br>
              <a:rPr lang="ru-RU" sz="3200" dirty="0"/>
            </a:br>
            <a:endParaRPr lang="ru-RU" sz="3200" dirty="0"/>
          </a:p>
        </p:txBody>
      </p:sp>
      <p:sp>
        <p:nvSpPr>
          <p:cNvPr id="7" name="Текст 2">
            <a:extLst>
              <a:ext uri="{FF2B5EF4-FFF2-40B4-BE49-F238E27FC236}">
                <a16:creationId xmlns="" xmlns:a16="http://schemas.microsoft.com/office/drawing/2014/main" id="{49C7F1A1-87E2-D09B-2F9D-C19C939170DF}"/>
              </a:ext>
            </a:extLst>
          </p:cNvPr>
          <p:cNvSpPr txBox="1">
            <a:spLocks/>
          </p:cNvSpPr>
          <p:nvPr/>
        </p:nvSpPr>
        <p:spPr>
          <a:xfrm>
            <a:off x="733493" y="7938914"/>
            <a:ext cx="11089232" cy="4955102"/>
          </a:xfrm>
          <a:prstGeom prst="rect">
            <a:avLst/>
          </a:prstGeom>
        </p:spPr>
        <p:txBody>
          <a:bodyPr vert="horz" lIns="0" tIns="0" rIns="0" bIns="0" rtlCol="0">
            <a:normAutofit fontScale="92500"/>
          </a:bodyPr>
          <a:lstStyle>
            <a:lvl1pPr marL="0" indent="0" algn="l" defTabSz="914400" rtl="0" eaLnBrk="1" latinLnBrk="0" hangingPunct="1">
              <a:spcBef>
                <a:spcPts val="0"/>
              </a:spcBef>
              <a:buFont typeface="Arial" panose="020B0604020202020204" pitchFamily="34" charset="0"/>
              <a:buNone/>
              <a:defRPr sz="3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ru-RU" sz="2000" dirty="0"/>
              <a:t>При производстве </a:t>
            </a:r>
            <a:r>
              <a:rPr lang="ru-RU" sz="2000" i="1" dirty="0">
                <a:solidFill>
                  <a:schemeClr val="bg2"/>
                </a:solidFill>
              </a:rPr>
              <a:t>строительно-монтажных работ </a:t>
            </a:r>
            <a:r>
              <a:rPr lang="ru-RU" sz="2000" dirty="0"/>
              <a:t>руководствоваться СП 51.13330.2011 «Защита от шума», СанПиН 1.2.3685-21, предусмотреть мероприятия, снижающие уровень шума при работе механизмов до допустимых санитарных норм:</a:t>
            </a:r>
          </a:p>
          <a:p>
            <a:pPr algn="just"/>
            <a:endParaRPr lang="ru-RU" sz="2000" dirty="0"/>
          </a:p>
          <a:p>
            <a:pPr marL="342900" indent="-342900" algn="just">
              <a:buFont typeface="Arial" panose="020B0604020202020204" pitchFamily="34" charset="0"/>
              <a:buChar char="•"/>
            </a:pPr>
            <a:r>
              <a:rPr lang="ru-RU" sz="2000" dirty="0"/>
              <a:t>для уменьшения негативного влияния шума на население от проводимых строительных работ с использованием механизмов, создающих шум (экскаваторы, бульдозеры, краны и прочие), работы должны проводиться только в дневное время суток (с 8-00 до 21-00 ч, исключая работу шумной строительной техники в вечернюю и ночную смены, а также работу в выходные дни).</a:t>
            </a:r>
          </a:p>
          <a:p>
            <a:pPr marL="342900" indent="-342900" algn="just">
              <a:buFont typeface="Arial" panose="020B0604020202020204" pitchFamily="34" charset="0"/>
              <a:buChar char="•"/>
            </a:pPr>
            <a:r>
              <a:rPr lang="ru-RU" sz="2000" dirty="0"/>
              <a:t>располагаться на максимально возможном удалении от жилых домов и для звукоизоляции двигателей дорожных машин целесообразно применять защитные кожухи и капоты с многослойными покрытиями, применением резины, поролона и т.п. </a:t>
            </a:r>
          </a:p>
          <a:p>
            <a:pPr marL="342900" indent="-342900" algn="just">
              <a:buFont typeface="Arial" panose="020B0604020202020204" pitchFamily="34" charset="0"/>
              <a:buChar char="•"/>
            </a:pPr>
            <a:r>
              <a:rPr lang="ru-RU" sz="2000" dirty="0"/>
              <a:t>соблюдение последовательного графика работы строительной техники, исключение одновременной работы наиболее шумных механизмов, распределением строительной техники, производящий шум, равномерно по строительной площадке, для уменьшения концентраций шумового эффекта и т.д.</a:t>
            </a:r>
          </a:p>
        </p:txBody>
      </p:sp>
      <p:sp>
        <p:nvSpPr>
          <p:cNvPr id="19" name="Текст 2">
            <a:extLst>
              <a:ext uri="{FF2B5EF4-FFF2-40B4-BE49-F238E27FC236}">
                <a16:creationId xmlns="" xmlns:a16="http://schemas.microsoft.com/office/drawing/2014/main" id="{07B1B575-1740-A5C2-FCF7-AACCC3A45095}"/>
              </a:ext>
            </a:extLst>
          </p:cNvPr>
          <p:cNvSpPr txBox="1">
            <a:spLocks/>
          </p:cNvSpPr>
          <p:nvPr/>
        </p:nvSpPr>
        <p:spPr>
          <a:xfrm>
            <a:off x="12479745" y="7938914"/>
            <a:ext cx="11161239" cy="4955102"/>
          </a:xfrm>
          <a:prstGeom prst="rect">
            <a:avLst/>
          </a:prstGeom>
        </p:spPr>
        <p:txBody>
          <a:bodyPr vert="horz" lIns="0" tIns="0" rIns="0" bIns="0" rtlCol="0">
            <a:normAutofit/>
          </a:bodyPr>
          <a:lstStyle>
            <a:lvl1pPr marL="0" indent="0" algn="l" defTabSz="914400" rtl="0" eaLnBrk="1" latinLnBrk="0" hangingPunct="1">
              <a:spcBef>
                <a:spcPts val="0"/>
              </a:spcBef>
              <a:buFont typeface="Arial" panose="020B0604020202020204" pitchFamily="34" charset="0"/>
              <a:buNone/>
              <a:defRPr sz="3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ru-RU" sz="2000" i="1" dirty="0">
                <a:solidFill>
                  <a:schemeClr val="bg2"/>
                </a:solidFill>
              </a:rPr>
              <a:t>На этапе эксплуатации </a:t>
            </a:r>
            <a:r>
              <a:rPr lang="ru-RU" sz="2000" dirty="0"/>
              <a:t>объекта в целях минимизации акустического воздействия:</a:t>
            </a:r>
          </a:p>
          <a:p>
            <a:pPr algn="just"/>
            <a:endParaRPr lang="ru-RU" sz="2000" dirty="0"/>
          </a:p>
          <a:p>
            <a:pPr marL="342900" indent="-342900" algn="just">
              <a:buFont typeface="Arial" panose="020B0604020202020204" pitchFamily="34" charset="0"/>
              <a:buChar char="•"/>
            </a:pPr>
            <a:r>
              <a:rPr lang="ru-RU" sz="2000" dirty="0"/>
              <a:t>автотранспорт не должен находиться на стройплощадке с включенным двигателем; </a:t>
            </a:r>
          </a:p>
          <a:p>
            <a:pPr marL="342900" indent="-342900" algn="just">
              <a:buFont typeface="Arial" panose="020B0604020202020204" pitchFamily="34" charset="0"/>
              <a:buChar char="•"/>
            </a:pPr>
            <a:r>
              <a:rPr lang="ru-RU" sz="2000" dirty="0"/>
              <a:t>обеспечивать глушение двигателя автотранспорта в период нахождения на площадке;</a:t>
            </a:r>
          </a:p>
          <a:p>
            <a:pPr marL="342900" indent="-342900" algn="just">
              <a:buFont typeface="Arial" panose="020B0604020202020204" pitchFamily="34" charset="0"/>
              <a:buChar char="•"/>
            </a:pPr>
            <a:r>
              <a:rPr lang="ru-RU" sz="2000" dirty="0"/>
              <a:t>использование глушителей для двигателей;</a:t>
            </a:r>
          </a:p>
          <a:p>
            <a:pPr marL="342900" indent="-342900" algn="just">
              <a:buFont typeface="Arial" panose="020B0604020202020204" pitchFamily="34" charset="0"/>
              <a:buChar char="•"/>
            </a:pPr>
            <a:r>
              <a:rPr lang="ru-RU" sz="2000" dirty="0"/>
              <a:t>осуществление акустического контроля.</a:t>
            </a:r>
          </a:p>
        </p:txBody>
      </p:sp>
      <p:cxnSp>
        <p:nvCxnSpPr>
          <p:cNvPr id="20" name="Прямая соединительная линия 19">
            <a:extLst>
              <a:ext uri="{FF2B5EF4-FFF2-40B4-BE49-F238E27FC236}">
                <a16:creationId xmlns="" xmlns:a16="http://schemas.microsoft.com/office/drawing/2014/main" id="{7FF69F1C-43E1-ACA2-1F9B-511E4A96BEE4}"/>
              </a:ext>
            </a:extLst>
          </p:cNvPr>
          <p:cNvCxnSpPr>
            <a:cxnSpLocks/>
          </p:cNvCxnSpPr>
          <p:nvPr/>
        </p:nvCxnSpPr>
        <p:spPr>
          <a:xfrm>
            <a:off x="11986069" y="2682331"/>
            <a:ext cx="0" cy="445723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 xmlns:a16="http://schemas.microsoft.com/office/drawing/2014/main" id="{E7B9EFC6-1BD9-01E1-8121-835BFFD7B855}"/>
              </a:ext>
            </a:extLst>
          </p:cNvPr>
          <p:cNvCxnSpPr>
            <a:cxnSpLocks/>
          </p:cNvCxnSpPr>
          <p:nvPr/>
        </p:nvCxnSpPr>
        <p:spPr>
          <a:xfrm>
            <a:off x="11986069" y="7938914"/>
            <a:ext cx="0" cy="495445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686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Нижний колонтитул 16"/>
          <p:cNvSpPr>
            <a:spLocks noGrp="1"/>
          </p:cNvSpPr>
          <p:nvPr>
            <p:ph type="ftr" sz="quarter" idx="11"/>
          </p:nvPr>
        </p:nvSpPr>
        <p:spPr/>
        <p:txBody>
          <a:bodyPr/>
          <a:lstStyle/>
          <a:p>
            <a:r>
              <a:rPr lang="ru-RU" dirty="0"/>
              <a:t>Общественные обсуждения проектной документации </a:t>
            </a:r>
            <a:r>
              <a:rPr lang="ru-RU" sz="1000" b="1" kern="0" dirty="0">
                <a:latin typeface="Times New Roman" panose="02020603050405020304" pitchFamily="18" charset="0"/>
                <a:ea typeface="Roboto"/>
                <a:cs typeface="Times New Roman" panose="02020603050405020304" pitchFamily="18" charset="0"/>
                <a:sym typeface="Roboto"/>
              </a:rPr>
              <a:t>«Камышловский район (Ферма 1)»</a:t>
            </a:r>
            <a:endParaRPr lang="ru-RU" dirty="0"/>
          </a:p>
        </p:txBody>
      </p:sp>
      <p:sp>
        <p:nvSpPr>
          <p:cNvPr id="18" name="Номер слайда 17"/>
          <p:cNvSpPr>
            <a:spLocks noGrp="1"/>
          </p:cNvSpPr>
          <p:nvPr>
            <p:ph type="sldNum" sz="quarter" idx="12"/>
          </p:nvPr>
        </p:nvSpPr>
        <p:spPr/>
        <p:txBody>
          <a:bodyPr/>
          <a:lstStyle/>
          <a:p>
            <a:fld id="{6541C265-2E6C-46E0-BE69-B8FD4AAAE49D}" type="slidenum">
              <a:rPr lang="ru-RU" smtClean="0"/>
              <a:pPr/>
              <a:t>9</a:t>
            </a:fld>
            <a:endParaRPr lang="ru-RU" dirty="0"/>
          </a:p>
        </p:txBody>
      </p:sp>
      <p:sp>
        <p:nvSpPr>
          <p:cNvPr id="2" name="Заголовок 1"/>
          <p:cNvSpPr>
            <a:spLocks noGrp="1"/>
          </p:cNvSpPr>
          <p:nvPr>
            <p:ph type="ctrTitle"/>
          </p:nvPr>
        </p:nvSpPr>
        <p:spPr>
          <a:xfrm>
            <a:off x="1224489" y="2777801"/>
            <a:ext cx="22412019" cy="1403247"/>
          </a:xfrm>
        </p:spPr>
        <p:txBody>
          <a:bodyPr>
            <a:normAutofit/>
          </a:bodyPr>
          <a:lstStyle/>
          <a:p>
            <a:r>
              <a:rPr lang="ru-RU" dirty="0"/>
              <a:t>Оценка воздействия на почвы и земельные ресурсы на этапе строительства и эксплуатации объектов</a:t>
            </a:r>
          </a:p>
        </p:txBody>
      </p:sp>
      <p:sp>
        <p:nvSpPr>
          <p:cNvPr id="3" name="Текст 2"/>
          <p:cNvSpPr>
            <a:spLocks noGrp="1"/>
          </p:cNvSpPr>
          <p:nvPr>
            <p:ph type="body" sz="quarter" idx="13"/>
          </p:nvPr>
        </p:nvSpPr>
        <p:spPr>
          <a:xfrm>
            <a:off x="4770413" y="4626547"/>
            <a:ext cx="18866095" cy="2207355"/>
          </a:xfrm>
        </p:spPr>
        <p:txBody>
          <a:bodyPr>
            <a:normAutofit fontScale="70000" lnSpcReduction="20000"/>
          </a:bodyPr>
          <a:lstStyle/>
          <a:p>
            <a:pPr algn="just"/>
            <a:r>
              <a:rPr lang="ru-RU" i="1" dirty="0">
                <a:solidFill>
                  <a:schemeClr val="bg2"/>
                </a:solidFill>
              </a:rPr>
              <a:t>К химическим факторам воздействия (прямое воздействие) можно отнести: </a:t>
            </a:r>
            <a:r>
              <a:rPr lang="ru-RU" dirty="0"/>
              <a:t>привнос загрязняющих веществ в почвенные экосистемы со сточными водами, бытовыми и производственными отходами, при аварийных (случайных) разливах ГСМ. </a:t>
            </a:r>
            <a:r>
              <a:rPr lang="ru-RU" i="1" dirty="0">
                <a:solidFill>
                  <a:schemeClr val="bg2"/>
                </a:solidFill>
              </a:rPr>
              <a:t>Косвенное химическое воздействие </a:t>
            </a:r>
            <a:r>
              <a:rPr lang="ru-RU" dirty="0"/>
              <a:t>происходит из-за осаждения на поверхности почвы сопряженных территорий газопылевого выброса из атмосферы, который пропорционален объёмам газопылевых выбросов и концентрации в них веществ загрязнителей. Источниками загрязнения через твёрдые выпадения их из атмосферы являются все источники выбросов предприятия. В сухой период года, в условиях повышенного ветрового режима района, высока степень загрязнения территории в результате пыления во время строительных работ.</a:t>
            </a:r>
          </a:p>
          <a:p>
            <a:endParaRPr lang="ru-RU" dirty="0"/>
          </a:p>
        </p:txBody>
      </p:sp>
      <p:sp>
        <p:nvSpPr>
          <p:cNvPr id="8" name="TextBox 7"/>
          <p:cNvSpPr txBox="1"/>
          <p:nvPr/>
        </p:nvSpPr>
        <p:spPr>
          <a:xfrm>
            <a:off x="8704564" y="12893372"/>
            <a:ext cx="9170685" cy="157466"/>
          </a:xfrm>
          <a:prstGeom prst="rect">
            <a:avLst/>
          </a:prstGeom>
          <a:noFill/>
        </p:spPr>
        <p:txBody>
          <a:bodyPr wrap="square" lIns="0" tIns="0" rIns="0" bIns="0" rtlCol="0">
            <a:spAutoFit/>
          </a:bodyPr>
          <a:lstStyle/>
          <a:p>
            <a:r>
              <a:rPr lang="ru-RU" sz="1000" b="1" cap="all" dirty="0">
                <a:solidFill>
                  <a:schemeClr val="bg2"/>
                </a:solidFill>
              </a:rPr>
              <a:t>Оценка воздействия на почвы и земельные ресурсы на этапе строительства и эксплуатации объектов</a:t>
            </a:r>
          </a:p>
        </p:txBody>
      </p:sp>
      <p:pic>
        <p:nvPicPr>
          <p:cNvPr id="6" name="Picture 8">
            <a:extLst>
              <a:ext uri="{FF2B5EF4-FFF2-40B4-BE49-F238E27FC236}">
                <a16:creationId xmlns="" xmlns:a16="http://schemas.microsoft.com/office/drawing/2014/main" id="{E699FD39-C617-D86F-810E-4BA754B1D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000" r="25000"/>
          <a:stretch/>
        </p:blipFill>
        <p:spPr bwMode="auto">
          <a:xfrm>
            <a:off x="1530053" y="4582736"/>
            <a:ext cx="2207355" cy="2207355"/>
          </a:xfrm>
          <a:prstGeom prst="ellipse">
            <a:avLst/>
          </a:prstGeom>
          <a:blipFill>
            <a:blip r:embed="rId3"/>
            <a:stretch>
              <a:fillRect/>
            </a:stretch>
          </a:blipFill>
        </p:spPr>
      </p:pic>
      <p:sp>
        <p:nvSpPr>
          <p:cNvPr id="7" name="Текст 2">
            <a:extLst>
              <a:ext uri="{FF2B5EF4-FFF2-40B4-BE49-F238E27FC236}">
                <a16:creationId xmlns="" xmlns:a16="http://schemas.microsoft.com/office/drawing/2014/main" id="{6BC4E0C7-B865-DB1B-4418-1D597DC0D09F}"/>
              </a:ext>
            </a:extLst>
          </p:cNvPr>
          <p:cNvSpPr txBox="1">
            <a:spLocks/>
          </p:cNvSpPr>
          <p:nvPr/>
        </p:nvSpPr>
        <p:spPr>
          <a:xfrm>
            <a:off x="4770414" y="7424742"/>
            <a:ext cx="18866094" cy="2207355"/>
          </a:xfrm>
          <a:prstGeom prst="rect">
            <a:avLst/>
          </a:prstGeom>
        </p:spPr>
        <p:txBody>
          <a:bodyPr vert="horz" lIns="0" tIns="0" rIns="0" bIns="0" rtlCol="0">
            <a:normAutofit/>
          </a:bodyPr>
          <a:lstStyle>
            <a:lvl1pPr marL="0" indent="0" algn="l" defTabSz="914400" rtl="0" eaLnBrk="1" latinLnBrk="0" hangingPunct="1">
              <a:spcBef>
                <a:spcPts val="0"/>
              </a:spcBef>
              <a:buFont typeface="Arial" panose="020B0604020202020204" pitchFamily="34" charset="0"/>
              <a:buNone/>
              <a:defRPr sz="3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ru-RU" sz="2400" i="1" dirty="0">
                <a:solidFill>
                  <a:schemeClr val="bg2"/>
                </a:solidFill>
              </a:rPr>
              <a:t>Механические нарушения грунтов (прямое воздействие)</a:t>
            </a:r>
            <a:r>
              <a:rPr lang="ru-RU" sz="2400" dirty="0"/>
              <a:t>, сопровождаемые резким снижением их устойчивости к действию природных факторов, в дальнейшем становятся первопричиной дефляции, эрозии, плоскостного смыва и т. д. Степень изменения свойств грунтов находится в прямой зависимости от их удельного сопротивления, глубины разрушения профиля, перемещения и перемешивания п горизонтов. При этом очень важное значение имеют показатели механического состава, влажности, содержания водопрочных агрегатов и высокомолекулярных соединений.</a:t>
            </a:r>
          </a:p>
        </p:txBody>
      </p:sp>
      <p:pic>
        <p:nvPicPr>
          <p:cNvPr id="9" name="Picture 6">
            <a:extLst>
              <a:ext uri="{FF2B5EF4-FFF2-40B4-BE49-F238E27FC236}">
                <a16:creationId xmlns="" xmlns:a16="http://schemas.microsoft.com/office/drawing/2014/main" id="{5FFF374E-B679-E71F-2D22-227AAF6FFD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48" r="12548"/>
          <a:stretch/>
        </p:blipFill>
        <p:spPr bwMode="auto">
          <a:xfrm>
            <a:off x="1530053" y="7424742"/>
            <a:ext cx="2207355" cy="2207355"/>
          </a:xfrm>
          <a:prstGeom prst="ellipse">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A40B4CDF-69B1-3A71-720D-FF00A3F74BB4}"/>
              </a:ext>
            </a:extLst>
          </p:cNvPr>
          <p:cNvSpPr txBox="1"/>
          <p:nvPr/>
        </p:nvSpPr>
        <p:spPr>
          <a:xfrm>
            <a:off x="737965" y="10440080"/>
            <a:ext cx="22898543" cy="2308324"/>
          </a:xfrm>
          <a:prstGeom prst="rect">
            <a:avLst/>
          </a:prstGeom>
          <a:noFill/>
        </p:spPr>
        <p:txBody>
          <a:bodyPr wrap="square">
            <a:spAutoFit/>
          </a:bodyPr>
          <a:lstStyle/>
          <a:p>
            <a:pPr algn="just"/>
            <a:r>
              <a:rPr lang="ru-RU" sz="2400" dirty="0"/>
              <a:t>Характер воздействия на земельные ресурсы будет площадной. Все технологические процессы, оказывающие влияние на земельные ресурсы на стадии строительства будут носить временный характер. По завершении строительных работ воздействие на земельные ресурсы перейдёт в категорию устойчивого постоянного физико-механического воздействия.</a:t>
            </a:r>
          </a:p>
          <a:p>
            <a:pPr algn="just"/>
            <a:r>
              <a:rPr lang="ru-RU" sz="2400" dirty="0"/>
              <a:t>При безаварийном режиме работ, строгом соблюдении технологического регламента на всех этапах реализации проекта и внедрении мероприятий по охране почвенного слоя химическое воздействие на почвенный покров территории предприятия и сопряженных территорий будет минимальным.</a:t>
            </a:r>
          </a:p>
        </p:txBody>
      </p:sp>
    </p:spTree>
    <p:extLst>
      <p:ext uri="{BB962C8B-B14F-4D97-AF65-F5344CB8AC3E}">
        <p14:creationId xmlns:p14="http://schemas.microsoft.com/office/powerpoint/2010/main" val="2860701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5c8a3dbb9fbc95b1765e38eef757d5c2"/>
</p:tagLst>
</file>

<file path=ppt/theme/theme1.xml><?xml version="1.0" encoding="utf-8"?>
<a:theme xmlns:a="http://schemas.openxmlformats.org/drawingml/2006/main" name="Титульные и разделы">
  <a:themeElements>
    <a:clrScheme name="Sibagro">
      <a:dk1>
        <a:sysClr val="windowText" lastClr="000000"/>
      </a:dk1>
      <a:lt1>
        <a:sysClr val="window" lastClr="FFFFFF"/>
      </a:lt1>
      <a:dk2>
        <a:srgbClr val="F5503C"/>
      </a:dk2>
      <a:lt2>
        <a:srgbClr val="004637"/>
      </a:lt2>
      <a:accent1>
        <a:srgbClr val="F5503C"/>
      </a:accent1>
      <a:accent2>
        <a:srgbClr val="004637"/>
      </a:accent2>
      <a:accent3>
        <a:srgbClr val="959BA1"/>
      </a:accent3>
      <a:accent4>
        <a:srgbClr val="C6CAD0"/>
      </a:accent4>
      <a:accent5>
        <a:srgbClr val="F5503C"/>
      </a:accent5>
      <a:accent6>
        <a:srgbClr val="004637"/>
      </a:accent6>
      <a:hlink>
        <a:srgbClr val="0000FF"/>
      </a:hlink>
      <a:folHlink>
        <a:srgbClr val="800080"/>
      </a:folHlink>
    </a:clrScheme>
    <a:fontScheme name="Sibagro">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Наполнители">
  <a:themeElements>
    <a:clrScheme name="Sibagro">
      <a:dk1>
        <a:sysClr val="windowText" lastClr="000000"/>
      </a:dk1>
      <a:lt1>
        <a:sysClr val="window" lastClr="FFFFFF"/>
      </a:lt1>
      <a:dk2>
        <a:srgbClr val="F5503C"/>
      </a:dk2>
      <a:lt2>
        <a:srgbClr val="004637"/>
      </a:lt2>
      <a:accent1>
        <a:srgbClr val="F5503C"/>
      </a:accent1>
      <a:accent2>
        <a:srgbClr val="004637"/>
      </a:accent2>
      <a:accent3>
        <a:srgbClr val="959BA1"/>
      </a:accent3>
      <a:accent4>
        <a:srgbClr val="C6CAD0"/>
      </a:accent4>
      <a:accent5>
        <a:srgbClr val="F5503C"/>
      </a:accent5>
      <a:accent6>
        <a:srgbClr val="004637"/>
      </a:accent6>
      <a:hlink>
        <a:srgbClr val="0000FF"/>
      </a:hlink>
      <a:folHlink>
        <a:srgbClr val="800080"/>
      </a:folHlink>
    </a:clrScheme>
    <a:fontScheme name="Sibagro">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итульные Сибирская аграрная группа">
  <a:themeElements>
    <a:clrScheme name="Sibagro">
      <a:dk1>
        <a:sysClr val="windowText" lastClr="000000"/>
      </a:dk1>
      <a:lt1>
        <a:sysClr val="window" lastClr="FFFFFF"/>
      </a:lt1>
      <a:dk2>
        <a:srgbClr val="F5503C"/>
      </a:dk2>
      <a:lt2>
        <a:srgbClr val="004637"/>
      </a:lt2>
      <a:accent1>
        <a:srgbClr val="F5503C"/>
      </a:accent1>
      <a:accent2>
        <a:srgbClr val="004637"/>
      </a:accent2>
      <a:accent3>
        <a:srgbClr val="959BA1"/>
      </a:accent3>
      <a:accent4>
        <a:srgbClr val="C6CAD0"/>
      </a:accent4>
      <a:accent5>
        <a:srgbClr val="F5503C"/>
      </a:accent5>
      <a:accent6>
        <a:srgbClr val="004637"/>
      </a:accent6>
      <a:hlink>
        <a:srgbClr val="0000FF"/>
      </a:hlink>
      <a:folHlink>
        <a:srgbClr val="800080"/>
      </a:folHlink>
    </a:clrScheme>
    <a:fontScheme name="Sibagro">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5149</Words>
  <Application>Microsoft Office PowerPoint</Application>
  <PresentationFormat>Произвольный</PresentationFormat>
  <Paragraphs>464</Paragraphs>
  <Slides>22</Slides>
  <Notes>13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22</vt:i4>
      </vt:variant>
    </vt:vector>
  </HeadingPairs>
  <TitlesOfParts>
    <vt:vector size="33" baseType="lpstr">
      <vt:lpstr>Arial</vt:lpstr>
      <vt:lpstr>Calibri</vt:lpstr>
      <vt:lpstr>Helvetica Light</vt:lpstr>
      <vt:lpstr>Lucida Sans Unicode</vt:lpstr>
      <vt:lpstr>Montserrat</vt:lpstr>
      <vt:lpstr>Roboto</vt:lpstr>
      <vt:lpstr>Times New Roman</vt:lpstr>
      <vt:lpstr>verdana</vt:lpstr>
      <vt:lpstr>Титульные и разделы</vt:lpstr>
      <vt:lpstr>Наполнители</vt:lpstr>
      <vt:lpstr>Титульные Сибирская аграрная группа</vt:lpstr>
      <vt:lpstr>проектная документация  «Камышловский район (Ферма 1)» </vt:lpstr>
      <vt:lpstr>Общие сведения о предприятии</vt:lpstr>
      <vt:lpstr>Общие сведения о материалах ОВОС</vt:lpstr>
      <vt:lpstr>Общие сведения о проектируемых объектах</vt:lpstr>
      <vt:lpstr>ТЭО объектов</vt:lpstr>
      <vt:lpstr>Оценка воздействия на атмосферный воздух и акустическое воздействие на этапе строительства </vt:lpstr>
      <vt:lpstr>Оценка воздействия на атмосферный воздух и акустическое воздействие на этапе эксплуатации</vt:lpstr>
      <vt:lpstr>Мероприятия по охране атмосферного воздуха  </vt:lpstr>
      <vt:lpstr>Оценка воздействия на почвы и земельные ресурсы на этапе строительства и эксплуатации объектов</vt:lpstr>
      <vt:lpstr>Мероприятия по охране почв и земельных ресурсов  </vt:lpstr>
      <vt:lpstr>Оценка воздействия на геологическую среду, подземные воды</vt:lpstr>
      <vt:lpstr>Мероприятия по охране геологической среды, подземных вод </vt:lpstr>
      <vt:lpstr>Оценка воздействия на поверхностные водные объекты и их водосборные площади </vt:lpstr>
      <vt:lpstr>Мероприятия по охране поверхностных вод </vt:lpstr>
      <vt:lpstr>Оценка воздействия на растительный и животный мир </vt:lpstr>
      <vt:lpstr>Мероприятия по охране растительного и животного мира </vt:lpstr>
      <vt:lpstr>Обращение с отходами производства и потребления</vt:lpstr>
      <vt:lpstr>Мероприятия по обращению с отходами производства и потребления </vt:lpstr>
      <vt:lpstr>Оценка воздействия при возникновении аварийной ситуации </vt:lpstr>
      <vt:lpstr>Производственный экологический контроль и мониторинг</vt:lpstr>
      <vt:lpstr>Выводы по Результатам оценки воздействия на окружающую среду </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Дубовский Дмитрий</dc:creator>
  <cp:lastModifiedBy>Теплякова Людмила Владимировна</cp:lastModifiedBy>
  <cp:revision>88</cp:revision>
  <dcterms:created xsi:type="dcterms:W3CDTF">2020-06-02T07:46:22Z</dcterms:created>
  <dcterms:modified xsi:type="dcterms:W3CDTF">2024-10-23T11:11:20Z</dcterms:modified>
</cp:coreProperties>
</file>