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25.png" ContentType="image/png"/>
  <Override PartName="/ppt/media/hdphoto1.wdp" ContentType="image/vnd.ms-photo"/>
  <Override PartName="/ppt/media/image37.jpeg" ContentType="image/jpeg"/>
  <Override PartName="/ppt/media/image24.jpeg" ContentType="image/jpeg"/>
  <Override PartName="/ppt/media/image22.png" ContentType="image/png"/>
  <Override PartName="/ppt/media/image45.jpeg" ContentType="image/jpeg"/>
  <Override PartName="/ppt/media/image20.jpeg" ContentType="image/jpeg"/>
  <Override PartName="/ppt/media/image21.jpeg" ContentType="image/jpeg"/>
  <Override PartName="/ppt/media/hdphoto3.wdp" ContentType="image/vnd.ms-photo"/>
  <Override PartName="/ppt/media/image2.gif" ContentType="image/gif"/>
  <Override PartName="/ppt/media/image19.jpeg" ContentType="image/jpeg"/>
  <Override PartName="/ppt/media/image16.jpeg" ContentType="image/jpeg"/>
  <Override PartName="/ppt/media/image23.png" ContentType="image/png"/>
  <Override PartName="/ppt/media/image15.jpeg" ContentType="image/jpeg"/>
  <Override PartName="/ppt/media/image13.png" ContentType="image/png"/>
  <Override PartName="/ppt/media/image14.jpeg" ContentType="image/jpeg"/>
  <Override PartName="/ppt/media/image8.png" ContentType="image/png"/>
  <Override PartName="/ppt/media/image1.png" ContentType="image/png"/>
  <Override PartName="/ppt/media/image17.jpeg" ContentType="image/jpeg"/>
  <Override PartName="/ppt/media/image10.png" ContentType="image/png"/>
  <Override PartName="/ppt/media/image47.png" ContentType="image/png"/>
  <Override PartName="/ppt/media/image6.png" ContentType="image/png"/>
  <Override PartName="/ppt/media/image3.jpeg" ContentType="image/jpeg"/>
  <Override PartName="/ppt/media/hdphoto2.wdp" ContentType="image/vnd.ms-photo"/>
  <Override PartName="/ppt/media/image4.png" ContentType="image/png"/>
  <Override PartName="/ppt/media/image51.jpeg" ContentType="image/jpeg"/>
  <Override PartName="/ppt/media/image26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8.jpeg" ContentType="image/jpeg"/>
  <Override PartName="/ppt/media/image40.jpeg" ContentType="image/jpeg"/>
  <Override PartName="/ppt/media/image41.png" ContentType="image/png"/>
  <Override PartName="/ppt/media/image31.jpeg" ContentType="image/jpeg"/>
  <Override PartName="/ppt/media/image42.jpeg" ContentType="image/jpeg"/>
  <Override PartName="/ppt/media/hdphoto5.wdp" ContentType="image/vnd.ms-photo"/>
  <Override PartName="/ppt/media/image46.jpeg" ContentType="image/jpeg"/>
  <Override PartName="/ppt/media/image36.jpeg" ContentType="image/jpeg"/>
  <Override PartName="/ppt/media/image48.jpeg" ContentType="image/jpeg"/>
  <Override PartName="/ppt/media/image49.jpeg" ContentType="image/jpeg"/>
  <Override PartName="/ppt/media/image34.png" ContentType="image/png"/>
  <Override PartName="/ppt/media/image30.jpeg" ContentType="image/jpeg"/>
  <Override PartName="/ppt/media/image29.jpeg" ContentType="image/jpeg"/>
  <Override PartName="/ppt/media/hdphoto4.wdp" ContentType="image/vnd.ms-photo"/>
  <Override PartName="/ppt/media/image50.png" ContentType="image/png"/>
  <Override PartName="/ppt/media/image27.jpeg" ContentType="image/jpeg"/>
  <Override PartName="/ppt/media/image12.png" ContentType="image/png"/>
  <Override PartName="/ppt/media/image44.jpeg" ContentType="image/jpeg"/>
  <Override PartName="/ppt/media/image9.png" ContentType="image/png"/>
  <Override PartName="/ppt/media/image28.jpeg" ContentType="image/jpeg"/>
  <Override PartName="/ppt/media/image18.png" ContentType="image/png"/>
  <Override PartName="/ppt/media/image11.png" ContentType="image/png"/>
  <Override PartName="/ppt/media/image39.png" ContentType="image/png"/>
  <Override PartName="/ppt/media/image7.png" ContentType="image/png"/>
  <Override PartName="/ppt/media/image43.jpeg" ContentType="image/jpeg"/>
  <Override PartName="/ppt/media/image5.png" ContentType="image/png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2.xml.rels" ContentType="application/vnd.openxmlformats-package.relationships+xml"/>
  <Override PartName="/ppt/notesSlides/notesSlide1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72" r:id="rId11"/>
    <p:sldMasterId id="2147483674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161868025898884"/>
          <c:y val="0.0748703543647364"/>
          <c:w val="0.957087753134041"/>
          <c:h val="0.925021607605877"/>
        </c:manualLayout>
      </c:layout>
      <c:pie3DChart>
        <c:varyColors val="1"/>
        <c:ser>
          <c:idx val="0"/>
          <c:order val="0"/>
          <c:spPr>
            <a:solidFill>
              <a:srgbClr val="f9f9f9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f9f9f9"/>
              </a:solidFill>
              <a:ln w="0">
                <a:noFill/>
              </a:ln>
            </c:spPr>
          </c:dPt>
          <c:dPt>
            <c:idx val="1"/>
            <c:spPr>
              <a:solidFill>
                <a:srgbClr val="b4b4b4"/>
              </a:solidFill>
              <a:ln w="0">
                <a:noFill/>
              </a:ln>
            </c:spPr>
          </c:dPt>
          <c:dPt>
            <c:idx val="2"/>
            <c:spPr>
              <a:solidFill>
                <a:srgbClr val="848484"/>
              </a:solidFill>
              <a:ln w="0">
                <a:noFill/>
              </a:ln>
            </c:spPr>
          </c:dPt>
          <c:dPt>
            <c:idx val="3"/>
            <c:spPr>
              <a:solidFill>
                <a:srgbClr val="ededed"/>
              </a:solidFill>
              <a:ln w="0">
                <a:noFill/>
              </a:ln>
            </c:spPr>
          </c:dPt>
          <c:dPt>
            <c:idx val="4"/>
            <c:spPr>
              <a:solidFill>
                <a:srgbClr val="979797"/>
              </a:solidFill>
              <a:ln w="0">
                <a:noFill/>
              </a:ln>
            </c:spPr>
          </c:dPt>
          <c:dPt>
            <c:idx val="5"/>
            <c:spPr>
              <a:solidFill>
                <a:srgbClr val="dadada"/>
              </a:solidFill>
              <a:ln w="0">
                <a:noFill/>
              </a:ln>
            </c:spPr>
          </c:dPt>
          <c:dLbls>
            <c:dLbl>
              <c:idx val="0"/>
              <c:layout>
                <c:manualLayout>
                  <c:x val="-0.0726888147579109"/>
                  <c:y val="0"/>
                </c:manualLayout>
              </c:layout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eparator>
</c:separator>
            </c:dLbl>
            <c:dLbl>
              <c:idx val="1"/>
              <c:layout>
                <c:manualLayout>
                  <c:x val="-0.155446227591456"/>
                  <c:y val="-0.130880556437892"/>
                </c:manualLayout>
              </c:layout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ffffff"/>
                      </a:solidFill>
                      <a:uFillTx/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eparator>
</c:separator>
            </c:dLbl>
            <c:dLbl>
              <c:idx val="2"/>
              <c:layout>
                <c:manualLayout>
                  <c:x val="0.116072656862117"/>
                  <c:y val="-0.273615052555256"/>
                </c:manualLayout>
              </c:layout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ffffff"/>
                      </a:solidFill>
                      <a:uFillTx/>
                      <a:latin typeface="Times New Roman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000" strike="noStrike" u="none">
                        <a:solidFill>
                          <a:srgbClr val="ffffff"/>
                        </a:solidFill>
                        <a:uFillTx/>
                        <a:latin typeface="Times New Roman"/>
                      </a:rPr>
                      <a:t>земли промышленности, энергетики, транспорта
12%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eparator>
</c:separator>
            </c:dLbl>
            <c:dLbl>
              <c:idx val="3"/>
              <c:layout>
                <c:manualLayout>
                  <c:x val="0.199582872046208"/>
                  <c:y val="0.0514126633379059"/>
                </c:manualLayout>
              </c:layout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ffffff"/>
                      </a:solidFill>
                      <a:uFillTx/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eparator>
</c:separator>
            </c:dLbl>
            <c:dLbl>
              <c:idx val="4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ffffff"/>
                      </a:solidFill>
                      <a:uFillTx/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
</c:separator>
            </c:dLbl>
            <c:dLbl>
              <c:idx val="5"/>
              <c:layout>
                <c:manualLayout>
                  <c:x val="-0.0248916815029604"/>
                  <c:y val="0"/>
                </c:manualLayout>
              </c:layout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Times New Roman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eparator>
</c:separator>
            </c:dLbl>
            <c:txPr>
              <a:bodyPr wrap="square"/>
              <a:lstStyle/>
              <a:p>
                <a:pPr>
                  <a:defRPr b="0" sz="1000" strike="noStrike" u="none">
                    <a:solidFill>
                      <a:srgbClr val="ffffff"/>
                    </a:solidFill>
                    <a:uFillTx/>
                    <a:latin typeface="Times New Roman"/>
                  </a:defRPr>
                </a:pPr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eparator>
</c:separator>
            <c:showLeaderLines val="1"/>
          </c:dLbls>
          <c:cat>
            <c:strRef>
              <c:f>categories</c:f>
              <c:strCache>
                <c:ptCount val="6"/>
                <c:pt idx="0">
                  <c:v>Земли населенных пунктов</c:v>
                </c:pt>
                <c:pt idx="1">
                  <c:v>земли сельскохозяйственного назначения</c:v>
                </c:pt>
                <c:pt idx="2">
                  <c:v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c:v>
                </c:pt>
                <c:pt idx="3">
                  <c:v>земли лесного фонда</c:v>
                </c:pt>
                <c:pt idx="4">
                  <c:v>земли особоохраняемых территорий и объектов территории</c:v>
                </c:pt>
                <c:pt idx="5">
                  <c:v>земли запаса</c:v>
                </c:pt>
              </c:strCache>
            </c:strRef>
          </c:cat>
          <c:val>
            <c:numRef>
              <c:f>0</c:f>
              <c:numCache>
                <c:formatCode>0.0</c:formatCode>
                <c:ptCount val="6"/>
                <c:pt idx="0">
                  <c:v>5.4956370928405</c:v>
                </c:pt>
                <c:pt idx="1">
                  <c:v>50.9498130182646</c:v>
                </c:pt>
                <c:pt idx="2">
                  <c:v>12.0987119036005</c:v>
                </c:pt>
                <c:pt idx="3">
                  <c:v>30.3063971239138</c:v>
                </c:pt>
                <c:pt idx="4">
                  <c:v>0.0257438621212942</c:v>
                </c:pt>
                <c:pt idx="5">
                  <c:v>1.1236969992593</c:v>
                </c:pt>
              </c:numCache>
            </c:numRef>
          </c:val>
        </c:ser>
      </c:pie3DChart>
    </c:plotArea>
    <c:plotVisOnly val="1"/>
    <c:dispBlanksAs val="gap"/>
  </c:chart>
  <c:spPr>
    <a:noFill/>
    <a:ln w="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Для перемещения страницы щёлкните мышью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Для правки формата примечаний щёлкните мышью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&lt;верхний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012B3A6A-F482-4EEA-AA29-B8F24E847BB4}" type="slidenum"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sldNum" idx="44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7C43C86-BB9C-4A65-8F08-E1C27C7F2154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sldNum" idx="45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7C54486-6318-4137-83C2-FAF1F092C148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sldNum" idx="46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B24A60F-EB1B-42B9-80B8-AA07870ABCB1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sldNum" idx="47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C7D902C-D81E-4524-AB63-0A00DF9A87A9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sldNum" idx="48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8800E31-3708-4B28-A8A2-673902F3C389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sldNum" idx="49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7CD939A-A234-42BA-8761-BC92A32243B8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sldNum" idx="50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A851CB0-C9FF-47DC-BFC1-223F6FCAE8D3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sldNum" idx="51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5894B16-BEF3-45D8-84C0-12496C5052D3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sldNum" idx="5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83553C2-8B0F-4B34-9081-D037D1D9E5FB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7BCA236-C318-44CF-AECE-ACE8674E6472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874DE0B-013E-460C-A589-43FBF6A304CE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5FA997E-1D10-4E34-A0E6-7D9E3F6F5000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BBA4DB4-D757-4358-A994-5C65EB41F723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D0965A1-96AD-4FCB-996B-00FD9F6E9521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231569C-962F-4150-B820-5FD9CE5A914F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409015A-C8B4-4C72-A630-92A433C39E8B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F007C1B-D1F0-40A5-9770-D38F7218C25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95A96C65-BCFE-40EC-B495-55FB033E68D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852841EB-2CD9-4191-90C5-0034CF2D1BC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6ACA0662-7CD9-42BF-A06A-69D4325FD42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2D1415AF-F7C3-42D6-A91C-7D953A80282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587AEF6B-B5C4-4521-B46E-F8AD4CB6EDA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CDDE33E5-7993-49A2-9719-4ED02D3F1CF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0649062B-DC02-49F9-A729-33FC6768067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4BD84C87-AF59-463D-8976-3CE4F84C187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B5B9F4F-67BF-4F10-B463-37C8E4CA8E5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B503E68-5AFD-47C3-85D4-4BE1FE3B125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17BFB0E-789D-4D9C-8F14-0DCC4597ACB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9E637C6-D797-4D8B-BE95-19BF606C00E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169522B-70A7-4E86-B400-F944D19011A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DD422965-61C0-40BB-966F-41B34A4223E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0829AE43-C9C1-4C70-A5F5-41C0B85D2E3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89F64E10-6D7F-42A3-9053-E8684EE89D7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6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7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A34331E-4BE6-49FD-98E8-D9D619ACCF91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18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ru-RU" sz="2000" strike="noStrike" u="none">
                <a:solidFill>
                  <a:schemeClr val="dk1"/>
                </a:solidFill>
                <a:uFillTx/>
                <a:latin typeface="Calibri"/>
              </a:rPr>
              <a:t>Образец заголовка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1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9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A984023-11B1-4691-A3A6-C4B17A9F3A0B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ru-RU" sz="2000" strike="noStrike" u="none">
                <a:solidFill>
                  <a:schemeClr val="dk1"/>
                </a:solidFill>
                <a:uFillTx/>
                <a:latin typeface="Calibri"/>
              </a:rPr>
              <a:t>Образец заголовка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1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94FB377-2957-41CA-A5AF-68AB005221FC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6A3609D-28D5-451E-A91C-0D1288B9EBDE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1414B5C-3098-4334-8661-7B8857D40A26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A8A258C-1138-4463-A2E1-B359159B3406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ru-RU" sz="4000" strike="noStrike" u="none" cap="all">
                <a:solidFill>
                  <a:schemeClr val="dk1"/>
                </a:solidFill>
                <a:uFillTx/>
                <a:latin typeface="Calibri"/>
              </a:rPr>
              <a:t>Образец заголовка</a:t>
            </a:r>
            <a:endParaRPr b="0" lang="ru-RU" sz="4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Образец текста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22E4F26-9AB6-427F-8CA0-5F9B8EE0B7E0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F7D2551-DA8A-4901-B858-3917D5E1DEDF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  <a:endParaRPr b="0" lang="ru-RU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B04F2E6-5D4F-44D7-83E6-CAF24825E8F1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dk1"/>
                </a:solidFill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D02FF17-8F3E-42F7-BAB6-E326DE636A6C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472C3F5-29FF-4F63-B948-A03F615ACF20}" type="slidenum">
              <a:rPr b="0" lang="ru-RU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  <a:endParaRPr b="0" lang="ru-RU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gif"/><Relationship Id="rId3" Type="http://schemas.openxmlformats.org/officeDocument/2006/relationships/slideLayout" Target="../slideLayouts/slideLayout1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33.jpeg"/><Relationship Id="rId3" Type="http://schemas.openxmlformats.org/officeDocument/2006/relationships/hyperlink" Target="http://kamyshlovsky-region.ru/investitsii/investitsionnye-ploshchadki/" TargetMode="External"/><Relationship Id="rId4" Type="http://schemas.openxmlformats.org/officeDocument/2006/relationships/hyperlink" Target="http://kamyshlovsky-region.ru/investitsii/investitsionnye-ploshchadki/" TargetMode="External"/><Relationship Id="rId5" Type="http://schemas.openxmlformats.org/officeDocument/2006/relationships/hyperlink" Target="http://kamyshlovsky-region.ru/investitsii/investitsionnye-ploshchadki/" TargetMode="External"/><Relationship Id="rId6" Type="http://schemas.openxmlformats.org/officeDocument/2006/relationships/image" Target="../media/image34.png"/><Relationship Id="rId7" Type="http://schemas.microsoft.com/office/2007/relationships/hdphoto" Target="../media/hdphoto4.wdp"/><Relationship Id="rId8" Type="http://schemas.openxmlformats.org/officeDocument/2006/relationships/slideLayout" Target="../slideLayouts/slideLayout15.xml"/><Relationship Id="rId9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png"/><Relationship Id="rId9" Type="http://schemas.openxmlformats.org/officeDocument/2006/relationships/slideLayout" Target="../slideLayouts/slideLayout15.xml"/><Relationship Id="rId10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13.png"/><Relationship Id="rId8" Type="http://schemas.openxmlformats.org/officeDocument/2006/relationships/slideLayout" Target="../slideLayouts/slideLayout15.xml"/><Relationship Id="rId9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47.png"/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15.xml"/><Relationship Id="rId8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51.jpeg"/><Relationship Id="rId3" Type="http://schemas.microsoft.com/office/2007/relationships/hdphoto" Target="../media/hdphoto5.wdp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1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5.png"/><Relationship Id="rId5" Type="http://schemas.openxmlformats.org/officeDocument/2006/relationships/image" Target="../media/image5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6.png"/><Relationship Id="rId11" Type="http://schemas.openxmlformats.org/officeDocument/2006/relationships/image" Target="../media/image6.png"/><Relationship Id="rId12" Type="http://schemas.openxmlformats.org/officeDocument/2006/relationships/image" Target="../media/image8.png"/><Relationship Id="rId13" Type="http://schemas.openxmlformats.org/officeDocument/2006/relationships/image" Target="../media/image5.png"/><Relationship Id="rId14" Type="http://schemas.openxmlformats.org/officeDocument/2006/relationships/image" Target="../media/image9.png"/><Relationship Id="rId15" Type="http://schemas.microsoft.com/office/2007/relationships/hdphoto" Target="../media/hdphoto1.wdp"/><Relationship Id="rId16" Type="http://schemas.openxmlformats.org/officeDocument/2006/relationships/chart" Target="../charts/chart1.xml"/><Relationship Id="rId17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2.png"/><Relationship Id="rId3" Type="http://schemas.microsoft.com/office/2007/relationships/hdphoto" Target="../media/hdphoto2.wdp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22.png"/><Relationship Id="rId3" Type="http://schemas.microsoft.com/office/2007/relationships/hdphoto" Target="../media/hdphoto3.wdp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C:\Users\Mokrushina\Documents\Инвестиции\4 инф-ция на сайт\1 САЙТ\0 Общаяя страница\Рисунок1.png"/>
          <p:cNvPicPr/>
          <p:nvPr/>
        </p:nvPicPr>
        <p:blipFill>
          <a:blip r:embed="rId1"/>
          <a:srcRect l="4362" t="15801" r="30339" b="19807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" name="Picture 2" descr="http://www.municipalrussia.ru/atdimg/65623000.gif"/>
          <p:cNvPicPr/>
          <p:nvPr/>
        </p:nvPicPr>
        <p:blipFill>
          <a:blip r:embed="rId2"/>
          <a:stretch/>
        </p:blipFill>
        <p:spPr>
          <a:xfrm>
            <a:off x="2041920" y="0"/>
            <a:ext cx="719640" cy="119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" name="Прямоугольник 3"/>
          <p:cNvSpPr/>
          <p:nvPr/>
        </p:nvSpPr>
        <p:spPr>
          <a:xfrm>
            <a:off x="0" y="1198440"/>
            <a:ext cx="4803840" cy="167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Times New Roman"/>
              </a:rPr>
              <a:t>ИНВЕСТИЦИОННАЯ ПРИВЛЕКАТЕЛЬНОСТЬ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Times New Roman"/>
              </a:rPr>
              <a:t>КАМЫШЛОВСКОГО МУНИЦИПАЛЬНОГО РАЙОНА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3" name="Picture 2" descr="http://ppr-ural.ru/uploads/gallery/petuhi_praroditeli_hayseks_braun.jpg"/>
          <p:cNvPicPr/>
          <p:nvPr/>
        </p:nvPicPr>
        <p:blipFill>
          <a:blip r:embed="rId2"/>
          <a:stretch/>
        </p:blipFill>
        <p:spPr>
          <a:xfrm>
            <a:off x="5970600" y="2322360"/>
            <a:ext cx="2750400" cy="192528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94" name="Picture 6" descr="http://ppr-ural.ru/uploads/gallery/yaytso_otbornoy_kategorii_1.jpg"/>
          <p:cNvPicPr/>
          <p:nvPr/>
        </p:nvPicPr>
        <p:blipFill>
          <a:blip r:embed="rId3"/>
          <a:stretch/>
        </p:blipFill>
        <p:spPr>
          <a:xfrm>
            <a:off x="251640" y="5141520"/>
            <a:ext cx="2922120" cy="152676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95" name="Прямоугольник 10"/>
          <p:cNvSpPr/>
          <p:nvPr/>
        </p:nvSpPr>
        <p:spPr>
          <a:xfrm>
            <a:off x="0" y="4140000"/>
            <a:ext cx="61556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Производственная мощность предприятия составляет 280 тысяч кур-несушек.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Производство яйца – 63 млн. шт. в год.</a:t>
            </a:r>
            <a:br>
              <a:rPr sz="1400"/>
            </a:b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Сегодня ППР «Свердловский» производит и реализует племенную продукцию 4-х кроссов «Хайсекс» компании «ISA Hendrix Genetics».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6" name="Прямоугольник 2"/>
          <p:cNvSpPr/>
          <p:nvPr/>
        </p:nvSpPr>
        <p:spPr>
          <a:xfrm>
            <a:off x="23400" y="2322360"/>
            <a:ext cx="594684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Основными видами деятельности ППР «Свердловский» являются: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Разведение птицы, включенной в государственный реестр селекционных достижений к использованию, и ее акклиматизация, производство и реализация сертифицированной племенной продукции организациям и племенным репродукторам;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Производство и реализация племенного яйца и племенных суточных цыплят;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Производство и реализация товарных яиц, мяса птицы.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7" name="Picture 3" descr=""/>
          <p:cNvPicPr/>
          <p:nvPr/>
        </p:nvPicPr>
        <p:blipFill>
          <a:blip r:embed="rId4"/>
          <a:srcRect l="17132" t="19492" r="38962" b="36625"/>
          <a:stretch/>
        </p:blipFill>
        <p:spPr>
          <a:xfrm>
            <a:off x="136440" y="714240"/>
            <a:ext cx="2825640" cy="1588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8" name="Прямоугольник 12"/>
          <p:cNvSpPr/>
          <p:nvPr/>
        </p:nvSpPr>
        <p:spPr>
          <a:xfrm>
            <a:off x="2997000" y="394560"/>
            <a:ext cx="596916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Предприятие создано в 2009 году, это предприятие нового поколения, созданное по мировым стандартам биобезопасности.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Поголовье птицы размещено на трех производственных площадках на расстоянии 7-8 км. разделенных лесным массивом: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algn="just" defTabSz="914400">
              <a:lnSpc>
                <a:spcPct val="100000"/>
              </a:lnSpc>
            </a:pP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Фадюшина – прародительское стадо;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Баранникова – ремонтный молодняк родительского поголовья;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Заречная – площадка взрослого поголовья родительских форм.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9" name="Прямоугольник 3"/>
          <p:cNvSpPr/>
          <p:nvPr/>
        </p:nvSpPr>
        <p:spPr>
          <a:xfrm>
            <a:off x="3349800" y="5120280"/>
            <a:ext cx="503820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600" strike="noStrike" u="none">
                <a:solidFill>
                  <a:schemeClr val="dk1"/>
                </a:solidFill>
                <a:uFillTx/>
                <a:latin typeface="Times New Roman"/>
              </a:rPr>
              <a:t>В 2019 году «Племенной птицеводческий репродуктор «Свердловский» принял участие во Всероссийском конкурсе «Экспортер года» и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600" strike="noStrike" u="none">
                <a:solidFill>
                  <a:schemeClr val="dk1"/>
                </a:solidFill>
                <a:uFillTx/>
                <a:latin typeface="Times New Roman"/>
              </a:rPr>
              <a:t>занял третье место в категории «крупный бизнес» в номинации «Экспортер года в сфере агропромышленного комплекса»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0" name="TextBox 15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10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1" name="Прямоугольник 4"/>
          <p:cNvSpPr/>
          <p:nvPr/>
        </p:nvSpPr>
        <p:spPr>
          <a:xfrm>
            <a:off x="650160" y="0"/>
            <a:ext cx="84934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000" strike="noStrike" u="none">
                <a:solidFill>
                  <a:srgbClr val="4f6228"/>
                </a:solidFill>
                <a:uFillTx/>
                <a:latin typeface="Times New Roman"/>
              </a:rPr>
              <a:t>ООО Племенной птицеводческий репродуктор «Свердловский»</a:t>
            </a: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3" name="Прямоугольник 2"/>
          <p:cNvSpPr/>
          <p:nvPr/>
        </p:nvSpPr>
        <p:spPr>
          <a:xfrm>
            <a:off x="4178160" y="2156760"/>
            <a:ext cx="49593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Площадки разделились по следующим направлениям: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4" name="Прямоугольник 9"/>
          <p:cNvSpPr/>
          <p:nvPr/>
        </p:nvSpPr>
        <p:spPr>
          <a:xfrm>
            <a:off x="4210920" y="401040"/>
            <a:ext cx="4799880" cy="15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—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дочернее предприятие одного из крупнейших агропромышленных холдингов Сибирского региона - «СИБАГРО».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     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Свинокомплекс организован по европейскому образцу и расположился в Камышловском районе </a:t>
            </a:r>
            <a:r>
              <a:rPr b="1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на 3 площадках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, каждая из них находится на расстоянии 1-3 километра от соседей – всё это ради ветеринарной безопасности.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5" name="Picture 6" descr="http://svkural.ru/upload/iblock/62c/62cc8590997493f38fbd80f2edf869e1.jpg"/>
          <p:cNvPicPr/>
          <p:nvPr/>
        </p:nvPicPr>
        <p:blipFill>
          <a:blip r:embed="rId2"/>
          <a:stretch/>
        </p:blipFill>
        <p:spPr>
          <a:xfrm>
            <a:off x="139320" y="694080"/>
            <a:ext cx="3968640" cy="242784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06" name="Picture 8" descr="http://svkural.ru/upload/iblock/ed3/ed377bda80b587a8dc86b196df91c524.jpg"/>
          <p:cNvPicPr/>
          <p:nvPr/>
        </p:nvPicPr>
        <p:blipFill>
          <a:blip r:embed="rId3"/>
          <a:srcRect l="0" t="0" r="7731" b="0"/>
          <a:stretch/>
        </p:blipFill>
        <p:spPr>
          <a:xfrm>
            <a:off x="5669640" y="4546440"/>
            <a:ext cx="3069720" cy="221796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07" name="Прямоугольник 1"/>
          <p:cNvSpPr/>
          <p:nvPr/>
        </p:nvSpPr>
        <p:spPr>
          <a:xfrm>
            <a:off x="3132000" y="4531680"/>
            <a:ext cx="253728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За ростом животных на территории Камышловского района следят 166 сотрудников.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Годовой объем производства свиней в живом весе составляет 27,671 тысяч тонн.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8" name="Прямоугольник 3"/>
          <p:cNvSpPr/>
          <p:nvPr/>
        </p:nvSpPr>
        <p:spPr>
          <a:xfrm>
            <a:off x="4159800" y="2460240"/>
            <a:ext cx="490248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• </a:t>
            </a: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Репродуктор</a:t>
            </a: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— один производственный блок, состоящий из шести корпусов на одной площадке.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• </a:t>
            </a: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Участок доращивания </a:t>
            </a: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— один производственный блок размещается на одной площадке, состоящей из пяти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9" name="Picture 2" descr="https://uimw.ru/assets/gallery/18/183.jpg"/>
          <p:cNvPicPr/>
          <p:nvPr/>
        </p:nvPicPr>
        <p:blipFill>
          <a:blip r:embed="rId4"/>
          <a:srcRect l="66774" t="2202" r="996" b="44731"/>
          <a:stretch/>
        </p:blipFill>
        <p:spPr>
          <a:xfrm>
            <a:off x="139320" y="3121920"/>
            <a:ext cx="2992320" cy="3642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0" name="TextBox 16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11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1" name="Прямоугольник 5"/>
          <p:cNvSpPr/>
          <p:nvPr/>
        </p:nvSpPr>
        <p:spPr>
          <a:xfrm>
            <a:off x="683640" y="-8280"/>
            <a:ext cx="84600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r>
              <a:rPr b="1" lang="ru-RU" sz="2000" strike="noStrike" u="none">
                <a:solidFill>
                  <a:srgbClr val="4f6228"/>
                </a:solidFill>
                <a:uFillTx/>
                <a:latin typeface="Times New Roman"/>
              </a:rPr>
              <a:t>АО «Свинокомплекс «Уральский»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2" name="Прямоугольник 6"/>
          <p:cNvSpPr/>
          <p:nvPr/>
        </p:nvSpPr>
        <p:spPr>
          <a:xfrm>
            <a:off x="3132000" y="3281040"/>
            <a:ext cx="5256360" cy="11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одинаковых строений. На этом участке поросята набирают вес от 7 до 28-30 кг.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• </a:t>
            </a: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Участок откорма </a:t>
            </a: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— расположен в восьми одинаковых корпусах на одной площадке. Товарные свинки отправляются с этого участка на бойню с весом 115 кг.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3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4" name="Прямоугольник 38"/>
          <p:cNvSpPr/>
          <p:nvPr/>
        </p:nvSpPr>
        <p:spPr>
          <a:xfrm>
            <a:off x="1014480" y="2061000"/>
            <a:ext cx="71146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3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Инвестиционные 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3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площадки 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3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Камышловского района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5" name="TextBox 34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12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17" name="Таблица 11"/>
          <p:cNvGraphicFramePr/>
          <p:nvPr/>
        </p:nvGraphicFramePr>
        <p:xfrm>
          <a:off x="5543640" y="1830600"/>
          <a:ext cx="3600000" cy="4199400"/>
        </p:xfrm>
        <a:graphic>
          <a:graphicData uri="http://schemas.openxmlformats.org/drawingml/2006/table">
            <a:tbl>
              <a:tblPr/>
              <a:tblGrid>
                <a:gridCol w="3600360"/>
              </a:tblGrid>
              <a:tr h="445320">
                <a:tc>
                  <a:txBody>
                    <a:bodyPr lIns="21960" rIns="2196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Площадка №1 </a:t>
                      </a: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- </a:t>
                      </a:r>
                      <a:r>
                        <a:rPr b="0" lang="ru-RU" sz="12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Строительство грязелечебницы в с. Куровское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21960" marR="21960">
                    <a:lnL w="2880">
                      <a:noFill/>
                      <a:prstDash val="solid"/>
                    </a:lnL>
                    <a:lnR w="2880">
                      <a:noFill/>
                      <a:prstDash val="solid"/>
                    </a:lnR>
                    <a:lnT w="2880">
                      <a:noFill/>
                      <a:prstDash val="solid"/>
                    </a:lnT>
                    <a:lnB w="2880">
                      <a:noFill/>
                      <a:prstDash val="solid"/>
                    </a:lnB>
                    <a:noFill/>
                  </a:tcPr>
                </a:tc>
              </a:tr>
              <a:tr h="419760">
                <a:tc>
                  <a:txBody>
                    <a:bodyPr lIns="21960" rIns="2196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Площадка №2 </a:t>
                      </a: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– </a:t>
                      </a:r>
                      <a:r>
                        <a:rPr b="0" lang="ru-RU" sz="12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Здание зерносклада в с. Никольское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21960" marR="21960">
                    <a:lnL w="2880">
                      <a:noFill/>
                      <a:prstDash val="solid"/>
                    </a:lnL>
                    <a:lnR w="2880">
                      <a:noFill/>
                      <a:prstDash val="solid"/>
                    </a:lnR>
                    <a:lnT w="2880">
                      <a:noFill/>
                      <a:prstDash val="solid"/>
                    </a:lnT>
                    <a:lnB w="2880">
                      <a:noFill/>
                      <a:prstDash val="solid"/>
                    </a:lnB>
                    <a:noFill/>
                  </a:tcPr>
                </a:tc>
              </a:tr>
              <a:tr h="425880">
                <a:tc>
                  <a:txBody>
                    <a:bodyPr lIns="21960" rIns="2196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Площадка №3 </a:t>
                      </a: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– </a:t>
                      </a:r>
                      <a:r>
                        <a:rPr b="0" lang="ru-RU" sz="12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Здание нежилого назначения в с. Галкинское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21960" marR="21960">
                    <a:lnL w="2880">
                      <a:noFill/>
                      <a:prstDash val="solid"/>
                    </a:lnL>
                    <a:lnR w="2880">
                      <a:noFill/>
                      <a:prstDash val="solid"/>
                    </a:lnR>
                    <a:lnT w="2880">
                      <a:noFill/>
                      <a:prstDash val="solid"/>
                    </a:lnT>
                    <a:lnB w="2880">
                      <a:noFill/>
                      <a:prstDash val="solid"/>
                    </a:lnB>
                    <a:noFill/>
                  </a:tcPr>
                </a:tc>
              </a:tr>
              <a:tr h="504360">
                <a:tc>
                  <a:txBody>
                    <a:bodyPr lIns="21960" rIns="2196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Площадка №4 </a:t>
                      </a: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–</a:t>
                      </a:r>
                      <a:r>
                        <a:rPr b="0" lang="ru-RU" sz="12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Нежилые помещения в здании медико-социального ухода в с. Кочневское 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21960" marR="21960">
                    <a:lnL w="2880">
                      <a:noFill/>
                      <a:prstDash val="solid"/>
                    </a:lnL>
                    <a:lnR w="2880">
                      <a:noFill/>
                      <a:prstDash val="solid"/>
                    </a:lnR>
                    <a:lnT w="2880">
                      <a:noFill/>
                      <a:prstDash val="solid"/>
                    </a:lnT>
                    <a:lnB w="2880">
                      <a:noFill/>
                      <a:prstDash val="solid"/>
                    </a:lnB>
                    <a:noFill/>
                  </a:tcPr>
                </a:tc>
              </a:tr>
              <a:tr h="648000">
                <a:tc>
                  <a:txBody>
                    <a:bodyPr lIns="21960" rIns="2196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Площадка №5,6 </a:t>
                      </a: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– </a:t>
                      </a:r>
                      <a:r>
                        <a:rPr b="0" lang="ru-RU" sz="12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Строительство здания, для размещения центра культурного развития в с. Калиновское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21960" marR="21960">
                    <a:lnL w="2880">
                      <a:noFill/>
                      <a:prstDash val="solid"/>
                    </a:lnL>
                    <a:lnR w="2880">
                      <a:noFill/>
                      <a:prstDash val="solid"/>
                    </a:lnR>
                    <a:lnT w="2880">
                      <a:noFill/>
                      <a:prstDash val="solid"/>
                    </a:lnT>
                    <a:lnB w="2880">
                      <a:noFill/>
                      <a:prstDash val="solid"/>
                    </a:lnB>
                    <a:noFill/>
                  </a:tcPr>
                </a:tc>
              </a:tr>
              <a:tr h="459360">
                <a:tc>
                  <a:txBody>
                    <a:bodyPr lIns="21960" rIns="2196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Площадка №7 </a:t>
                      </a: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–</a:t>
                      </a:r>
                      <a:r>
                        <a:rPr b="0" lang="ru-RU" sz="12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Здание Дома быта в п. Восточный 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21960" marR="21960">
                    <a:lnL w="2880">
                      <a:noFill/>
                      <a:prstDash val="solid"/>
                    </a:lnL>
                    <a:lnR w="2880">
                      <a:noFill/>
                      <a:prstDash val="solid"/>
                    </a:lnR>
                    <a:lnT w="2880">
                      <a:noFill/>
                      <a:prstDash val="solid"/>
                    </a:lnT>
                    <a:lnB w="2880">
                      <a:noFill/>
                      <a:prstDash val="solid"/>
                    </a:lnB>
                    <a:noFill/>
                  </a:tcPr>
                </a:tc>
              </a:tr>
              <a:tr h="432000">
                <a:tc>
                  <a:txBody>
                    <a:bodyPr lIns="21960" rIns="2196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Площадка №8 </a:t>
                      </a: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– </a:t>
                      </a:r>
                      <a:r>
                        <a:rPr b="0" lang="ru-RU" sz="12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Строительство овцефермы в с.Галкинское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21960" marR="21960">
                    <a:lnL w="2880">
                      <a:noFill/>
                      <a:prstDash val="solid"/>
                    </a:lnL>
                    <a:lnR w="2880">
                      <a:noFill/>
                      <a:prstDash val="solid"/>
                    </a:lnR>
                    <a:lnT w="2880">
                      <a:noFill/>
                      <a:prstDash val="solid"/>
                    </a:lnT>
                    <a:lnB w="2880">
                      <a:noFill/>
                      <a:prstDash val="solid"/>
                    </a:lnB>
                    <a:noFill/>
                  </a:tcPr>
                </a:tc>
              </a:tr>
              <a:tr h="432000">
                <a:tc>
                  <a:txBody>
                    <a:bodyPr lIns="21960" rIns="2196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Площадка №9 </a:t>
                      </a: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– </a:t>
                      </a:r>
                      <a:r>
                        <a:rPr b="0" lang="ru-RU" sz="12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Строительство овощного логистического терминала в с.Галкинское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21960" marR="21960">
                    <a:lnL w="2880">
                      <a:noFill/>
                      <a:prstDash val="solid"/>
                    </a:lnL>
                    <a:lnR w="2880">
                      <a:noFill/>
                      <a:prstDash val="solid"/>
                    </a:lnR>
                    <a:lnT w="2880">
                      <a:noFill/>
                      <a:prstDash val="solid"/>
                    </a:lnT>
                    <a:lnB w="2880">
                      <a:noFill/>
                      <a:prstDash val="solid"/>
                    </a:lnB>
                    <a:noFill/>
                  </a:tcPr>
                </a:tc>
              </a:tr>
              <a:tr h="432000">
                <a:tc>
                  <a:txBody>
                    <a:bodyPr lIns="21960" rIns="2196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Площадка №10 </a:t>
                      </a: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– </a:t>
                      </a:r>
                      <a:r>
                        <a:rPr b="0" lang="ru-RU" sz="12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Строительство комбикормового завода в с. Галкинское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21960" marR="21960">
                    <a:lnL w="2880">
                      <a:noFill/>
                      <a:prstDash val="solid"/>
                    </a:lnL>
                    <a:lnR w="2880">
                      <a:noFill/>
                      <a:prstDash val="solid"/>
                    </a:lnR>
                    <a:lnT w="2880">
                      <a:noFill/>
                      <a:prstDash val="solid"/>
                    </a:lnT>
                    <a:lnB w="2880">
                      <a:noFill/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18" name="Picture 4" descr="http://adm-krestcy.ru/tinybrowser/images/investitcii/_full/_65f6cbf9666c-2.jpg"/>
          <p:cNvPicPr/>
          <p:nvPr/>
        </p:nvPicPr>
        <p:blipFill>
          <a:blip r:embed="rId2"/>
          <a:srcRect l="10899" t="42661" r="61837" b="33609"/>
          <a:stretch/>
        </p:blipFill>
        <p:spPr>
          <a:xfrm>
            <a:off x="5773680" y="78480"/>
            <a:ext cx="3218760" cy="174528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19" name="TextBox 10"/>
          <p:cNvSpPr/>
          <p:nvPr/>
        </p:nvSpPr>
        <p:spPr>
          <a:xfrm>
            <a:off x="0" y="6438600"/>
            <a:ext cx="872028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i="1" lang="ru-RU" sz="1100" strike="noStrike" u="none">
                <a:solidFill>
                  <a:schemeClr val="dk1"/>
                </a:solidFill>
                <a:uFillTx/>
                <a:latin typeface="Times New Roman"/>
              </a:rPr>
              <a:t>Более подробную информацию о свободных площадках  можно получить на сайте Администрации Камышловского района 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i="1" lang="ru-RU" sz="1100" strike="noStrike" u="none">
                <a:solidFill>
                  <a:schemeClr val="dk1"/>
                </a:solidFill>
                <a:uFillTx/>
                <a:latin typeface="Times New Roman"/>
              </a:rPr>
              <a:t>по ссылке: </a:t>
            </a:r>
            <a:r>
              <a:rPr b="0" i="1" lang="en-US" sz="1100" strike="noStrike" u="sng">
                <a:solidFill>
                  <a:schemeClr val="dk1"/>
                </a:solidFill>
                <a:uFillTx/>
                <a:latin typeface="Times New Roman"/>
                <a:hlinkClick r:id="rId3"/>
              </a:rPr>
              <a:t>http</a:t>
            </a:r>
            <a:r>
              <a:rPr b="0" i="1" lang="en-US" sz="1100" strike="noStrike" u="sng">
                <a:solidFill>
                  <a:schemeClr val="dk1"/>
                </a:solidFill>
                <a:uFillTx/>
                <a:latin typeface="Times New Roman"/>
                <a:hlinkClick r:id="rId4"/>
              </a:rPr>
              <a:t>://kamyshlovsky-region.ru/investitsii/investitsionnye-ploshchadki</a:t>
            </a:r>
            <a:r>
              <a:rPr b="0" i="1" lang="en-US" sz="1100" strike="noStrike" u="sng">
                <a:solidFill>
                  <a:schemeClr val="dk1"/>
                </a:solidFill>
                <a:uFillTx/>
                <a:latin typeface="Times New Roman"/>
                <a:hlinkClick r:id="rId5"/>
              </a:rPr>
              <a:t>/</a:t>
            </a:r>
            <a:r>
              <a:rPr b="0" i="1" lang="ru-RU" sz="1100" strike="noStrike" u="none">
                <a:solidFill>
                  <a:schemeClr val="dk1"/>
                </a:solidFill>
                <a:uFillTx/>
                <a:latin typeface="Times New Roman"/>
              </a:rPr>
              <a:t> </a:t>
            </a:r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20" name="Группа 15"/>
          <p:cNvGrpSpPr/>
          <p:nvPr/>
        </p:nvGrpSpPr>
        <p:grpSpPr>
          <a:xfrm>
            <a:off x="322920" y="444600"/>
            <a:ext cx="5040360" cy="6009120"/>
            <a:chOff x="322920" y="444600"/>
            <a:chExt cx="5040360" cy="6009120"/>
          </a:xfrm>
        </p:grpSpPr>
        <p:sp>
          <p:nvSpPr>
            <p:cNvPr id="221" name="Picture 2"/>
            <p:cNvSpPr/>
            <p:nvPr/>
          </p:nvSpPr>
          <p:spPr>
            <a:xfrm>
              <a:off x="322920" y="444600"/>
              <a:ext cx="5040360" cy="6009120"/>
            </a:xfrm>
            <a:prstGeom prst="roundRect">
              <a:avLst>
                <a:gd name="adj" fmla="val 16667"/>
              </a:avLst>
            </a:prstGeom>
            <a:blipFill rotWithShape="0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/>
            </a:blipFill>
            <a:ln w="9525">
              <a:solidFill>
                <a:srgbClr val="000000"/>
              </a:solidFill>
              <a:miter/>
            </a:ln>
            <a:effectLst>
              <a:outerShdw algn="tl" blurRad="291960" dir="2700000" dist="139498" rotWithShape="0">
                <a:srgbClr val="333333">
                  <a:alpha val="6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22" name="Овальная выноска 14"/>
            <p:cNvSpPr/>
            <p:nvPr/>
          </p:nvSpPr>
          <p:spPr>
            <a:xfrm>
              <a:off x="3691440" y="1224000"/>
              <a:ext cx="359640" cy="215640"/>
            </a:xfrm>
            <a:prstGeom prst="wedgeEllipseCallout">
              <a:avLst>
                <a:gd name="adj1" fmla="val -36510"/>
                <a:gd name="adj2" fmla="val 104306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ru-RU" sz="1200" strike="noStrike" u="none">
                  <a:solidFill>
                    <a:schemeClr val="accent3">
                      <a:lumMod val="50000"/>
                    </a:schemeClr>
                  </a:solidFill>
                  <a:uFillTx/>
                  <a:latin typeface="Times New Roman"/>
                </a:rPr>
                <a:t>1</a:t>
              </a:r>
              <a:endParaRPr b="0" lang="ru-RU" sz="12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23" name="Овальная выноска 23"/>
            <p:cNvSpPr/>
            <p:nvPr/>
          </p:nvSpPr>
          <p:spPr>
            <a:xfrm>
              <a:off x="4244760" y="3121920"/>
              <a:ext cx="359640" cy="215640"/>
            </a:xfrm>
            <a:prstGeom prst="wedgeEllipseCallout">
              <a:avLst>
                <a:gd name="adj1" fmla="val -36510"/>
                <a:gd name="adj2" fmla="val 104306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ru-RU" sz="1200" strike="noStrike" u="none">
                  <a:solidFill>
                    <a:schemeClr val="accent3">
                      <a:lumMod val="50000"/>
                    </a:schemeClr>
                  </a:solidFill>
                  <a:uFillTx/>
                  <a:latin typeface="Times New Roman"/>
                </a:rPr>
                <a:t>2</a:t>
              </a:r>
              <a:endParaRPr b="0" lang="ru-RU" sz="12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24" name="Овальная выноска 25"/>
            <p:cNvSpPr/>
            <p:nvPr/>
          </p:nvSpPr>
          <p:spPr>
            <a:xfrm>
              <a:off x="2663280" y="2636640"/>
              <a:ext cx="359640" cy="215640"/>
            </a:xfrm>
            <a:prstGeom prst="wedgeEllipseCallout">
              <a:avLst>
                <a:gd name="adj1" fmla="val 23064"/>
                <a:gd name="adj2" fmla="val 109532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ru-RU" sz="1200" strike="noStrike" u="none">
                  <a:solidFill>
                    <a:schemeClr val="accent3">
                      <a:lumMod val="50000"/>
                    </a:schemeClr>
                  </a:solidFill>
                  <a:uFillTx/>
                  <a:latin typeface="Times New Roman"/>
                </a:rPr>
                <a:t>3</a:t>
              </a:r>
              <a:endParaRPr b="0" lang="ru-RU" sz="12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25" name="Овальная выноска 26"/>
            <p:cNvSpPr/>
            <p:nvPr/>
          </p:nvSpPr>
          <p:spPr>
            <a:xfrm>
              <a:off x="1295640" y="972000"/>
              <a:ext cx="359640" cy="215640"/>
            </a:xfrm>
            <a:prstGeom prst="wedgeEllipseCallout">
              <a:avLst>
                <a:gd name="adj1" fmla="val 23064"/>
                <a:gd name="adj2" fmla="val 109532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ru-RU" sz="1200" strike="noStrike" u="none">
                  <a:solidFill>
                    <a:schemeClr val="accent3">
                      <a:lumMod val="50000"/>
                    </a:schemeClr>
                  </a:solidFill>
                  <a:uFillTx/>
                  <a:latin typeface="Times New Roman"/>
                </a:rPr>
                <a:t>4</a:t>
              </a:r>
              <a:endParaRPr b="0" lang="ru-RU" sz="12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26" name="Овальная выноска 27"/>
            <p:cNvSpPr/>
            <p:nvPr/>
          </p:nvSpPr>
          <p:spPr>
            <a:xfrm>
              <a:off x="1295640" y="3362040"/>
              <a:ext cx="539640" cy="215640"/>
            </a:xfrm>
            <a:prstGeom prst="wedgeEllipseCallout">
              <a:avLst>
                <a:gd name="adj1" fmla="val 23064"/>
                <a:gd name="adj2" fmla="val 109532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ru-RU" sz="1200" strike="noStrike" u="none">
                  <a:solidFill>
                    <a:schemeClr val="accent3">
                      <a:lumMod val="50000"/>
                    </a:schemeClr>
                  </a:solidFill>
                  <a:uFillTx/>
                  <a:latin typeface="Times New Roman"/>
                </a:rPr>
                <a:t>5,6</a:t>
              </a:r>
              <a:endParaRPr b="0" lang="ru-RU" sz="12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27" name="Овальная выноска 28"/>
            <p:cNvSpPr/>
            <p:nvPr/>
          </p:nvSpPr>
          <p:spPr>
            <a:xfrm>
              <a:off x="4896000" y="2420280"/>
              <a:ext cx="359640" cy="215640"/>
            </a:xfrm>
            <a:prstGeom prst="wedgeEllipseCallout">
              <a:avLst>
                <a:gd name="adj1" fmla="val -36510"/>
                <a:gd name="adj2" fmla="val 104306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ru-RU" sz="1200" strike="noStrike" u="none">
                  <a:solidFill>
                    <a:schemeClr val="accent3">
                      <a:lumMod val="50000"/>
                    </a:schemeClr>
                  </a:solidFill>
                  <a:uFillTx/>
                  <a:latin typeface="Times New Roman"/>
                </a:rPr>
                <a:t>7</a:t>
              </a:r>
              <a:endParaRPr b="0" lang="ru-RU" sz="12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28" name="Овальная выноска 29"/>
            <p:cNvSpPr/>
            <p:nvPr/>
          </p:nvSpPr>
          <p:spPr>
            <a:xfrm>
              <a:off x="3089160" y="2639880"/>
              <a:ext cx="359640" cy="215640"/>
            </a:xfrm>
            <a:prstGeom prst="wedgeEllipseCallout">
              <a:avLst>
                <a:gd name="adj1" fmla="val -49052"/>
                <a:gd name="adj2" fmla="val 88629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ru-RU" sz="1200" strike="noStrike" u="none">
                  <a:solidFill>
                    <a:schemeClr val="accent3">
                      <a:lumMod val="50000"/>
                    </a:schemeClr>
                  </a:solidFill>
                  <a:uFillTx/>
                  <a:latin typeface="Times New Roman"/>
                </a:rPr>
                <a:t>8</a:t>
              </a:r>
              <a:endParaRPr b="0" lang="ru-RU" sz="12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29" name="Овальная выноска 30"/>
            <p:cNvSpPr/>
            <p:nvPr/>
          </p:nvSpPr>
          <p:spPr>
            <a:xfrm>
              <a:off x="3153960" y="3033360"/>
              <a:ext cx="359640" cy="215640"/>
            </a:xfrm>
            <a:prstGeom prst="wedgeEllipseCallout">
              <a:avLst>
                <a:gd name="adj1" fmla="val -80406"/>
                <a:gd name="adj2" fmla="val -42015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ru-RU" sz="1200" strike="noStrike" u="none">
                  <a:solidFill>
                    <a:schemeClr val="accent3">
                      <a:lumMod val="50000"/>
                    </a:schemeClr>
                  </a:solidFill>
                  <a:uFillTx/>
                  <a:latin typeface="Times New Roman"/>
                </a:rPr>
                <a:t>9</a:t>
              </a:r>
              <a:endParaRPr b="0" lang="ru-RU" sz="12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30" name="Овальная выноска 31"/>
            <p:cNvSpPr/>
            <p:nvPr/>
          </p:nvSpPr>
          <p:spPr>
            <a:xfrm>
              <a:off x="2417400" y="3121920"/>
              <a:ext cx="491400" cy="215640"/>
            </a:xfrm>
            <a:prstGeom prst="wedgeEllipseCallout">
              <a:avLst>
                <a:gd name="adj1" fmla="val 67183"/>
                <a:gd name="adj2" fmla="val -78595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ru-RU" sz="1200" strike="noStrike" u="none">
                  <a:solidFill>
                    <a:schemeClr val="accent3">
                      <a:lumMod val="50000"/>
                    </a:schemeClr>
                  </a:solidFill>
                  <a:uFillTx/>
                  <a:latin typeface="Times New Roman"/>
                </a:rPr>
                <a:t>10</a:t>
              </a:r>
              <a:endParaRPr b="0" lang="ru-RU" sz="1200" strike="noStrike" u="none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31" name="TextBox 32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13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3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3" name="Прямоугольник 38"/>
          <p:cNvSpPr/>
          <p:nvPr/>
        </p:nvSpPr>
        <p:spPr>
          <a:xfrm>
            <a:off x="1014480" y="2061000"/>
            <a:ext cx="71146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3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Инвестиционные 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3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предложения 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3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Камышловского района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4" name="TextBox 34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14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3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6" name="Picture 6" descr="http://100dorog.ru/upload/images/articles/2014/6533957-20-Bukovel_katanie.jpg"/>
          <p:cNvPicPr/>
          <p:nvPr/>
        </p:nvPicPr>
        <p:blipFill>
          <a:blip r:embed="rId2"/>
          <a:stretch/>
        </p:blipFill>
        <p:spPr>
          <a:xfrm>
            <a:off x="6710040" y="5507280"/>
            <a:ext cx="1905480" cy="135036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237" name="Прямоугольник 1"/>
          <p:cNvSpPr/>
          <p:nvPr/>
        </p:nvSpPr>
        <p:spPr>
          <a:xfrm>
            <a:off x="2502360" y="3970440"/>
            <a:ext cx="360180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На территории базы будет располагаться административное здание с жилыми номерами и кафе, комплекс бань.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Спортивная инфраструктура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будет включать здание лыжной базы, лыжероллерную трассу, площадку для пейнтбола, тропу «Здоровья», наличие спортивного оборудования и инвентаря.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38" name="Picture 8" descr="http://tavriya-rukovodstvo-po-remontu.ru/wp-content/uploads/2015/08/21-08-2015-13-07-16-11973255181227363281.jpg"/>
          <p:cNvPicPr/>
          <p:nvPr/>
        </p:nvPicPr>
        <p:blipFill>
          <a:blip r:embed="rId3"/>
          <a:stretch/>
        </p:blipFill>
        <p:spPr>
          <a:xfrm>
            <a:off x="3240" y="5233680"/>
            <a:ext cx="2451240" cy="162396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239" name="Прямоугольник 17"/>
          <p:cNvSpPr/>
          <p:nvPr/>
        </p:nvSpPr>
        <p:spPr>
          <a:xfrm>
            <a:off x="6732360" y="6611760"/>
            <a:ext cx="1335600" cy="24228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000" strike="noStrike" u="none">
                <a:solidFill>
                  <a:schemeClr val="dk1"/>
                </a:solidFill>
                <a:uFillTx/>
                <a:latin typeface="Times New Roman"/>
              </a:rPr>
              <a:t>Катание на снегоходе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0" name="Прямоугольник 18"/>
          <p:cNvSpPr/>
          <p:nvPr/>
        </p:nvSpPr>
        <p:spPr>
          <a:xfrm>
            <a:off x="3240" y="6611760"/>
            <a:ext cx="1541160" cy="24228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000" strike="noStrike" u="none">
                <a:solidFill>
                  <a:schemeClr val="dk1"/>
                </a:solidFill>
                <a:uFillTx/>
                <a:latin typeface="Times New Roman"/>
              </a:rPr>
              <a:t>Площадка для пейнтбола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1" name="Прямоугольник 7"/>
          <p:cNvSpPr/>
          <p:nvPr/>
        </p:nvSpPr>
        <p:spPr>
          <a:xfrm>
            <a:off x="2915280" y="692640"/>
            <a:ext cx="623052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На территории Камышловского района планируется создать туристическую базу для активного и семейного отдыха. На турбазе будет возможность круглый год всей семьей заниматься спортом и отдыхом.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 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Наличие готовой инвестиционной площадки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- действующая лыжероллерной трасса в Камышловском районе, поселок Октябрьский, ул. 50 лет Октября д. 22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 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Поддержка органами местного самоуправления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.  Взаимодействие на условиях муниципального частного партнерства.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 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Стадия реализации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: Спортивные объекты готовность (50%).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2" name="Прямоугольник 8"/>
          <p:cNvSpPr/>
          <p:nvPr/>
        </p:nvSpPr>
        <p:spPr>
          <a:xfrm>
            <a:off x="2454840" y="6273360"/>
            <a:ext cx="42552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А 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зимой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будет работать лыжная трасса, каток, можно будет покататься на снегоходе или на бубликах.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3" name="Прямоугольник 22"/>
          <p:cNvSpPr/>
          <p:nvPr/>
        </p:nvSpPr>
        <p:spPr>
          <a:xfrm>
            <a:off x="2469600" y="5507280"/>
            <a:ext cx="35384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4" name="Прямоугольник 31"/>
          <p:cNvSpPr/>
          <p:nvPr/>
        </p:nvSpPr>
        <p:spPr>
          <a:xfrm>
            <a:off x="2009880" y="2184480"/>
            <a:ext cx="712476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                        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Условия финансирования: Средства бюджета: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строительство спортивных объектов,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                  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дороги к турбазе, приобретение спортивного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инвентаря и оборудования, приобретение и установка павильона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для продажи сувенирной продукции и продукции местных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ремесленников.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5" name="Прямоугольник 35"/>
          <p:cNvSpPr/>
          <p:nvPr/>
        </p:nvSpPr>
        <p:spPr>
          <a:xfrm>
            <a:off x="706680" y="-15120"/>
            <a:ext cx="84387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Наименование проекта: Строительство турбазы для семейного, спортивного отдыха в поселке Октябрьский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6" name="Picture 2" descr="http://static.panoramio.com/photos/large/47667181.jpg"/>
          <p:cNvPicPr/>
          <p:nvPr/>
        </p:nvPicPr>
        <p:blipFill>
          <a:blip r:embed="rId4"/>
          <a:srcRect l="17650" t="0" r="0" b="9090"/>
          <a:stretch/>
        </p:blipFill>
        <p:spPr>
          <a:xfrm>
            <a:off x="339840" y="3982320"/>
            <a:ext cx="2215080" cy="147492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247" name="Прямоугольник 5"/>
          <p:cNvSpPr/>
          <p:nvPr/>
        </p:nvSpPr>
        <p:spPr>
          <a:xfrm>
            <a:off x="339840" y="5223600"/>
            <a:ext cx="1275840" cy="24228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000" strike="noStrike" u="none">
                <a:solidFill>
                  <a:schemeClr val="dk1"/>
                </a:solidFill>
                <a:uFillTx/>
                <a:latin typeface="Times New Roman"/>
              </a:rPr>
              <a:t>Тропа «Здоровья» 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8" name="Picture 4"/>
          <p:cNvSpPr/>
          <p:nvPr/>
        </p:nvSpPr>
        <p:spPr>
          <a:xfrm>
            <a:off x="-5400" y="2429640"/>
            <a:ext cx="2001600" cy="1711440"/>
          </a:xfrm>
          <a:prstGeom prst="homePlate">
            <a:avLst>
              <a:gd name="adj" fmla="val 0"/>
            </a:avLst>
          </a:prstGeom>
          <a:blipFill rotWithShape="0">
            <a:blip r:embed="rId5"/>
            <a:srcRect/>
            <a:stretch/>
          </a:blip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9" name="Прямоугольник 20"/>
          <p:cNvSpPr/>
          <p:nvPr/>
        </p:nvSpPr>
        <p:spPr>
          <a:xfrm>
            <a:off x="-3240" y="3888720"/>
            <a:ext cx="1419480" cy="24228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000" strike="noStrike" u="none">
                <a:solidFill>
                  <a:schemeClr val="dk1"/>
                </a:solidFill>
                <a:uFillTx/>
                <a:latin typeface="Times New Roman"/>
              </a:rPr>
              <a:t>Катание на велосипеде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0" name="Picture 4"/>
          <p:cNvSpPr/>
          <p:nvPr/>
        </p:nvSpPr>
        <p:spPr>
          <a:xfrm>
            <a:off x="6094080" y="3979440"/>
            <a:ext cx="2330280" cy="1647360"/>
          </a:xfrm>
          <a:prstGeom prst="snipRoundRect">
            <a:avLst>
              <a:gd name="adj1" fmla="val 0"/>
              <a:gd name="adj2" fmla="val 0"/>
            </a:avLst>
          </a:prstGeom>
          <a:blipFill rotWithShape="0">
            <a:blip r:embed="rId6"/>
            <a:srcRect/>
            <a:stretch/>
          </a:blip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1" name="Прямоугольник 4"/>
          <p:cNvSpPr/>
          <p:nvPr/>
        </p:nvSpPr>
        <p:spPr>
          <a:xfrm>
            <a:off x="6549480" y="5376960"/>
            <a:ext cx="1857960" cy="24228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000" strike="noStrike" u="none">
                <a:solidFill>
                  <a:schemeClr val="dk1"/>
                </a:solidFill>
                <a:uFillTx/>
                <a:latin typeface="Times New Roman"/>
              </a:rPr>
              <a:t>Лыжероллерная трасса - зимой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2" name="Picture 7" descr="http://www.odintsovo.info/img/2009/07/lyzherollery_18-12-tn2.jpg"/>
          <p:cNvPicPr/>
          <p:nvPr/>
        </p:nvPicPr>
        <p:blipFill>
          <a:blip r:embed="rId7"/>
          <a:stretch/>
        </p:blipFill>
        <p:spPr>
          <a:xfrm>
            <a:off x="6467760" y="2530800"/>
            <a:ext cx="2673360" cy="150984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253" name="Прямоугольник 19"/>
          <p:cNvSpPr/>
          <p:nvPr/>
        </p:nvSpPr>
        <p:spPr>
          <a:xfrm>
            <a:off x="7271640" y="3788640"/>
            <a:ext cx="1843200" cy="24228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000" strike="noStrike" u="none">
                <a:solidFill>
                  <a:schemeClr val="dk1"/>
                </a:solidFill>
                <a:uFillTx/>
                <a:latin typeface="Times New Roman"/>
              </a:rPr>
              <a:t>Лыжероллерная трасса - летом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4" name="Прямоугольник 36"/>
          <p:cNvSpPr/>
          <p:nvPr/>
        </p:nvSpPr>
        <p:spPr>
          <a:xfrm>
            <a:off x="2009880" y="3199320"/>
            <a:ext cx="445752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    </a:t>
            </a: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Средства инвестора: 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строительство корпуса включающего средства  размещения, кафе; строительство комплекса бань.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 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Наличие готовой транспортной и коммунальной инфраструктуры.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5" name="Picture 5" descr=""/>
          <p:cNvPicPr/>
          <p:nvPr/>
        </p:nvPicPr>
        <p:blipFill>
          <a:blip r:embed="rId8"/>
          <a:srcRect l="25836" t="24481" r="28342" b="27958"/>
          <a:stretch/>
        </p:blipFill>
        <p:spPr>
          <a:xfrm>
            <a:off x="3240" y="703800"/>
            <a:ext cx="2896200" cy="1878840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pic>
      <p:sp>
        <p:nvSpPr>
          <p:cNvPr id="256" name="Прямоугольник 27"/>
          <p:cNvSpPr/>
          <p:nvPr/>
        </p:nvSpPr>
        <p:spPr>
          <a:xfrm>
            <a:off x="30240" y="2355120"/>
            <a:ext cx="2845800" cy="2271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900" strike="noStrike" u="none">
                <a:solidFill>
                  <a:schemeClr val="dk1"/>
                </a:solidFill>
                <a:uFillTx/>
                <a:latin typeface="Times New Roman"/>
              </a:rPr>
              <a:t>Административное здание с жилыми номерами и кафе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7" name="TextBox 40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15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8" name="Прямоугольник 39"/>
          <p:cNvSpPr/>
          <p:nvPr/>
        </p:nvSpPr>
        <p:spPr>
          <a:xfrm>
            <a:off x="2469600" y="5507280"/>
            <a:ext cx="42282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Летом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можно будет: воспользоваться роллерной 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трассой, пройти тропу «Здоровья», для любителей активного отдыха можно поучаствовать в гонках на картинге, покататься на велосипедах, поиграть в пейнтбол.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2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0" name="Picture 4" descr="http://kleinburd.ru/news/wp-content/uploads/2014/10/9154.jpg"/>
          <p:cNvPicPr/>
          <p:nvPr/>
        </p:nvPicPr>
        <p:blipFill>
          <a:blip r:embed="rId2"/>
          <a:srcRect l="17244" t="1423" r="4005" b="8958"/>
          <a:stretch/>
        </p:blipFill>
        <p:spPr>
          <a:xfrm>
            <a:off x="6427800" y="2853000"/>
            <a:ext cx="2256840" cy="38512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261" name="Picture 11" descr="C:\Users\Mokrushina\Desktop\Мои документы\4 инф-ция на сайт\1 САЙТ\4 Инвестиционные площадки свободные\инвестиционные площадки\Площадка №4\фото зданий №4-1.JPG"/>
          <p:cNvPicPr/>
          <p:nvPr/>
        </p:nvPicPr>
        <p:blipFill>
          <a:blip r:embed="rId3"/>
          <a:srcRect l="2163" t="35726" r="54054" b="25380"/>
          <a:stretch/>
        </p:blipFill>
        <p:spPr>
          <a:xfrm>
            <a:off x="4644000" y="460080"/>
            <a:ext cx="4040640" cy="239256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262" name="Прямоугольник 21"/>
          <p:cNvSpPr/>
          <p:nvPr/>
        </p:nvSpPr>
        <p:spPr>
          <a:xfrm>
            <a:off x="7055640" y="460080"/>
            <a:ext cx="1629360" cy="2919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Имеющийся участок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63" name="Picture 6" descr="http://news.pn/photo/dc2f0f63dc497817c0cd53e8bbe56470.i900x675x595.jpeg"/>
          <p:cNvPicPr/>
          <p:nvPr/>
        </p:nvPicPr>
        <p:blipFill>
          <a:blip r:embed="rId4"/>
          <a:stretch/>
        </p:blipFill>
        <p:spPr>
          <a:xfrm flipH="1">
            <a:off x="3266280" y="4318200"/>
            <a:ext cx="3180960" cy="238572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264" name="Picture 8" descr="http://lentaregion.ru/wp-content/uploads/2012/03/18826_14103.jpg"/>
          <p:cNvPicPr/>
          <p:nvPr/>
        </p:nvPicPr>
        <p:blipFill>
          <a:blip r:embed="rId5"/>
          <a:stretch/>
        </p:blipFill>
        <p:spPr>
          <a:xfrm>
            <a:off x="4389840" y="2735640"/>
            <a:ext cx="2304720" cy="172872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265" name="Picture 2" descr="http://elmteh.ru/wp-content/uploads/2014/10/zavod-kombikorma1.jpg"/>
          <p:cNvPicPr/>
          <p:nvPr/>
        </p:nvPicPr>
        <p:blipFill>
          <a:blip r:embed="rId6"/>
          <a:srcRect l="3453" t="0" r="8362" b="0"/>
          <a:stretch/>
        </p:blipFill>
        <p:spPr>
          <a:xfrm>
            <a:off x="107640" y="4318200"/>
            <a:ext cx="3140280" cy="238572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266" name="Прямоугольник 10"/>
          <p:cNvSpPr/>
          <p:nvPr/>
        </p:nvSpPr>
        <p:spPr>
          <a:xfrm>
            <a:off x="2536200" y="4318200"/>
            <a:ext cx="1341360" cy="2919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планируется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7" name="Прямоугольник 1"/>
          <p:cNvSpPr/>
          <p:nvPr/>
        </p:nvSpPr>
        <p:spPr>
          <a:xfrm>
            <a:off x="683640" y="0"/>
            <a:ext cx="846000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Наименование проекта: Создание комбикормового завода в селе Галкинское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8" name="Прямоугольник 4"/>
          <p:cNvSpPr/>
          <p:nvPr/>
        </p:nvSpPr>
        <p:spPr>
          <a:xfrm>
            <a:off x="0" y="606240"/>
            <a:ext cx="464364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Отраслевая принадлежность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: Обрабатывающие производства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Цель проекта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: Удовлетворение растущего спроса сельскохозяйственных товаропроизводителей, занимающихся животноводством в качественных комбикормах отечественного производства.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Месторасположение площадки: 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Свердловская область, Камышловский район, село Галкинское, ул. Короткая, д.17А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Тип площадки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: промышленная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Площадь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: 0,32 га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Инфраструктура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: Газ – нет; Электроэнергия  - есть; Теплоснабжение – нет; Водоснабжение – нет; Водоотведение – нет.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Вид собственности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: муниципальная собственность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69" name="Picture 3" descr="C:\Users\Mokrushina\Documents\Инвестиции\4 инф-ция на сайт\1 САЙТ\0 Общаяя страница\Рисунок5.png"/>
          <p:cNvPicPr/>
          <p:nvPr/>
        </p:nvPicPr>
        <p:blipFill>
          <a:blip r:embed="rId7"/>
          <a:stretch/>
        </p:blipFill>
        <p:spPr>
          <a:xfrm>
            <a:off x="5267880" y="4077000"/>
            <a:ext cx="3875760" cy="2777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0" name="TextBox 22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16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71" name="Таблица 7"/>
          <p:cNvGraphicFramePr/>
          <p:nvPr/>
        </p:nvGraphicFramePr>
        <p:xfrm>
          <a:off x="107640" y="2871000"/>
          <a:ext cx="4176000" cy="1367640"/>
        </p:xfrm>
        <a:graphic>
          <a:graphicData uri="http://schemas.openxmlformats.org/drawingml/2006/table">
            <a:tbl>
              <a:tblPr/>
              <a:tblGrid>
                <a:gridCol w="1831680"/>
                <a:gridCol w="2344680"/>
              </a:tblGrid>
              <a:tr h="0">
                <a:tc gridSpan="2"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15000"/>
                        </a:lnSpc>
                        <a:tabLst>
                          <a:tab algn="ctr" pos="2970000"/>
                          <a:tab algn="r" pos="5940360"/>
                        </a:tabLst>
                      </a:pPr>
                      <a:r>
                        <a:rPr b="1" lang="ru-RU" sz="12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Удаленность (в км) от объектов:</a:t>
                      </a: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0"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15000"/>
                        </a:lnSpc>
                        <a:tabLst>
                          <a:tab algn="ctr" pos="2970000"/>
                          <a:tab algn="r" pos="5940360"/>
                        </a:tabLst>
                      </a:pPr>
                      <a:r>
                        <a:rPr b="1" lang="ru-RU" sz="11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г. Екатеринбурга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15000"/>
                        </a:lnSpc>
                        <a:tabLst>
                          <a:tab algn="ctr" pos="2970000"/>
                          <a:tab algn="r" pos="5940360"/>
                        </a:tabLst>
                      </a:pPr>
                      <a:r>
                        <a:rPr b="0" lang="ru-RU" sz="11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152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15000"/>
                        </a:lnSpc>
                        <a:tabLst>
                          <a:tab algn="ctr" pos="2970000"/>
                          <a:tab algn="r" pos="5940360"/>
                        </a:tabLst>
                      </a:pPr>
                      <a:r>
                        <a:rPr b="1" lang="ru-RU" sz="11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центра МО 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15000"/>
                        </a:lnSpc>
                        <a:tabLst>
                          <a:tab algn="ctr" pos="2970000"/>
                          <a:tab algn="r" pos="5940360"/>
                        </a:tabLst>
                      </a:pPr>
                      <a:r>
                        <a:rPr b="0" lang="ru-RU" sz="11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7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15000"/>
                        </a:lnSpc>
                        <a:tabLst>
                          <a:tab algn="ctr" pos="2970000"/>
                          <a:tab algn="r" pos="5940360"/>
                        </a:tabLst>
                      </a:pPr>
                      <a:r>
                        <a:rPr b="1" lang="ru-RU" sz="11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автомагистрали (название дороги)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15000"/>
                        </a:lnSpc>
                        <a:tabLst>
                          <a:tab algn="ctr" pos="2970000"/>
                          <a:tab algn="r" pos="5940360"/>
                        </a:tabLst>
                      </a:pPr>
                      <a:r>
                        <a:rPr b="0" lang="ru-RU" sz="11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С. Галкинское (г. Камышлов – г. Ирбит – г. Туринск – г. Тавда)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15000"/>
                        </a:lnSpc>
                        <a:tabLst>
                          <a:tab algn="ctr" pos="2970000"/>
                          <a:tab algn="r" pos="5940360"/>
                        </a:tabLst>
                      </a:pPr>
                      <a:r>
                        <a:rPr b="1" lang="ru-RU" sz="11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наличие автомобильных подъездных путей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15000"/>
                        </a:lnSpc>
                        <a:tabLst>
                          <a:tab algn="ctr" pos="2970000"/>
                          <a:tab algn="r" pos="5940360"/>
                        </a:tabLst>
                      </a:pPr>
                      <a:r>
                        <a:rPr b="0" lang="ru-RU" sz="11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на границе 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15000"/>
                        </a:lnSpc>
                        <a:tabLst>
                          <a:tab algn="ctr" pos="2970000"/>
                          <a:tab algn="r" pos="5940360"/>
                        </a:tabLst>
                      </a:pPr>
                      <a:r>
                        <a:rPr b="0" lang="ru-RU" sz="11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Calibri"/>
                        </a:rPr>
                        <a:t>площадки</a:t>
                      </a:r>
                      <a:endParaRPr b="0" lang="ru-RU" sz="11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3" name="Picture 3"/>
          <p:cNvSpPr/>
          <p:nvPr/>
        </p:nvSpPr>
        <p:spPr>
          <a:xfrm>
            <a:off x="5623920" y="4149000"/>
            <a:ext cx="3206880" cy="2262240"/>
          </a:xfrm>
          <a:prstGeom prst="snipRoundRect">
            <a:avLst>
              <a:gd name="adj1" fmla="val 139"/>
              <a:gd name="adj2" fmla="val 0"/>
            </a:avLst>
          </a:prstGeom>
          <a:blipFill rotWithShape="0">
            <a:blip r:embed="rId2"/>
            <a:srcRect/>
            <a:stretch/>
          </a:blipFill>
          <a:ln w="0">
            <a:solidFill>
              <a:srgbClr val="000000"/>
            </a:solidFill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4" name="TextBox 1"/>
          <p:cNvSpPr/>
          <p:nvPr/>
        </p:nvSpPr>
        <p:spPr>
          <a:xfrm>
            <a:off x="72720" y="4310280"/>
            <a:ext cx="555120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 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Озеро Березовое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находится в 4 км северо-западнее д.Ерзовка находится, вблизи бывшей д.Шумки, на левобережном склоне долины р.Ляга. Озеро представляет собой участок, покрытый сплавиной и почти полностью заросший мелколистной древесной растительностью. Исследованные донные отложения относятся    к       группе       сапропелевых,       классу   пресноводных,  подклассу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5" name="TextBox 14"/>
          <p:cNvSpPr/>
          <p:nvPr/>
        </p:nvSpPr>
        <p:spPr>
          <a:xfrm>
            <a:off x="2249280" y="1764000"/>
            <a:ext cx="31078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Участок у села Куровское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находится в 1 км северо-западнее от села Куровское, на правобережном склоне долины р.Юрмач, вблизи впадения в нее р.Овинная (Свердловская область, Камышловский район,   восточная     часть    кадастрового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6" name="Picture 4"/>
          <p:cNvSpPr/>
          <p:nvPr/>
        </p:nvSpPr>
        <p:spPr>
          <a:xfrm>
            <a:off x="83160" y="1831680"/>
            <a:ext cx="2129400" cy="1597680"/>
          </a:xfrm>
          <a:prstGeom prst="foldedCorner">
            <a:avLst>
              <a:gd name="adj" fmla="val 1012"/>
            </a:avLst>
          </a:prstGeom>
          <a:blipFill rotWithShape="0">
            <a:blip r:embed="rId3"/>
            <a:srcRect/>
            <a:stretch/>
          </a:blipFill>
          <a:ln w="0">
            <a:solidFill>
              <a:srgbClr val="000000"/>
            </a:solidFill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77" name="Picture 2" descr="http://rzdz.ru/image_content/n113-3.jpg"/>
          <p:cNvPicPr/>
          <p:nvPr/>
        </p:nvPicPr>
        <p:blipFill>
          <a:blip r:embed="rId4"/>
          <a:srcRect l="10087" t="0" r="0" b="0"/>
          <a:stretch/>
        </p:blipFill>
        <p:spPr>
          <a:xfrm>
            <a:off x="136080" y="5280480"/>
            <a:ext cx="2113200" cy="144792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278" name="TextBox 19"/>
          <p:cNvSpPr/>
          <p:nvPr/>
        </p:nvSpPr>
        <p:spPr>
          <a:xfrm>
            <a:off x="0" y="627480"/>
            <a:ext cx="53636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Отраслевая принадлежность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: санаторно-курортный и  туристический комплекс.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r>
              <a:rPr b="1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Цель проекта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: Организация лечебно-профилактического отдыха с использованием целебных грязей.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   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Проект предусматривает функционирование грязелечебницы на 150-200 мест различной комфортности.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9" name="Прямоугольник 5"/>
          <p:cNvSpPr/>
          <p:nvPr/>
        </p:nvSpPr>
        <p:spPr>
          <a:xfrm>
            <a:off x="72720" y="3499560"/>
            <a:ext cx="88196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выделяется темным пятном, размером 100х300 м, полностью лишенным травяного покрова. Исследованные торфа относятся к группе торфяных, классу минерализованных, подклассу сульфидных лечебных грязей Варзиятчинской разновидности. Ориентировочные запасы торфа в пределах этого участка составляют 15 тыс.м3, (при потребности средней по размерам грязелечебницы не более 200м</a:t>
            </a:r>
            <a:r>
              <a:rPr b="0" lang="ru-RU" sz="1200" strike="noStrike" u="none" baseline="30000">
                <a:solidFill>
                  <a:schemeClr val="dk1"/>
                </a:solidFill>
                <a:uFillTx/>
                <a:latin typeface="Times New Roman"/>
              </a:rPr>
              <a:t>3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 в год запасов хватит не менее чем на 50 лет).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0" name="Прямоугольник 4"/>
          <p:cNvSpPr/>
          <p:nvPr/>
        </p:nvSpPr>
        <p:spPr>
          <a:xfrm>
            <a:off x="683640" y="-16560"/>
            <a:ext cx="846000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Наименование проекта: Строительство грязелечебницы на 150-200 мест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1" name="Picture 5" descr="C:\Users\Mokrushina\Documents\Инвестиции\4 инф-ция на сайт\1 САЙТ\0 Общаяя страница\картинка1.png"/>
          <p:cNvPicPr/>
          <p:nvPr/>
        </p:nvPicPr>
        <p:blipFill>
          <a:blip r:embed="rId5"/>
          <a:stretch/>
        </p:blipFill>
        <p:spPr>
          <a:xfrm>
            <a:off x="5364000" y="337320"/>
            <a:ext cx="3642120" cy="24256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282" name="Прямоугольник 10"/>
          <p:cNvSpPr/>
          <p:nvPr/>
        </p:nvSpPr>
        <p:spPr>
          <a:xfrm>
            <a:off x="2249280" y="2884320"/>
            <a:ext cx="67489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квартала  66:13:0 901002, в  700  метрах  по 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направлению  на  юго-запад  от  деревни  Першата, участка 66:13:0901002:463), представляет собой палеостарицу указанной реки,  на момент обследования    полностью   обезвоженную   и   заполненную   торфом.   На    поверхности   участок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3" name="Прямоугольник 26"/>
          <p:cNvSpPr/>
          <p:nvPr/>
        </p:nvSpPr>
        <p:spPr>
          <a:xfrm>
            <a:off x="6166800" y="4149000"/>
            <a:ext cx="2664000" cy="30312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Имеющийся участок в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с. Куровское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4" name="Прямоугольник 27"/>
          <p:cNvSpPr/>
          <p:nvPr/>
        </p:nvSpPr>
        <p:spPr>
          <a:xfrm>
            <a:off x="7653600" y="2464920"/>
            <a:ext cx="1341360" cy="2919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Планируется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5" name="Picture 6" descr="C:\Users\Mokrushina\Documents\Инвестиции\4 инф-ция на сайт\1 САЙТ\0 Общаяя страница\Рисунок5.png"/>
          <p:cNvPicPr/>
          <p:nvPr/>
        </p:nvPicPr>
        <p:blipFill>
          <a:blip r:embed="rId6"/>
          <a:srcRect l="57420" t="0" r="0" b="0"/>
          <a:stretch/>
        </p:blipFill>
        <p:spPr>
          <a:xfrm>
            <a:off x="7653600" y="4344480"/>
            <a:ext cx="1495080" cy="2516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6" name="Прямоугольник 11"/>
          <p:cNvSpPr/>
          <p:nvPr/>
        </p:nvSpPr>
        <p:spPr>
          <a:xfrm>
            <a:off x="2286000" y="5280480"/>
            <a:ext cx="333756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бессульфидных лечебных грязей Молтаевской разновидности и их качество удовлетворяет требованиям, предъявляемым к сапропелевым лечебным грязям. Ориентировочные запасы составляют порядка 15 тыс.м</a:t>
            </a:r>
            <a:r>
              <a:rPr b="0" lang="ru-RU" sz="1200" strike="noStrike" u="none" baseline="30000">
                <a:solidFill>
                  <a:srgbClr val="000000"/>
                </a:solidFill>
                <a:uFillTx/>
                <a:latin typeface="Times New Roman"/>
              </a:rPr>
              <a:t>3 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(при потребности средней по размерам грязелечебницы не более 200м</a:t>
            </a:r>
            <a:r>
              <a:rPr b="0" lang="ru-RU" sz="1200" strike="noStrike" u="none" baseline="30000">
                <a:solidFill>
                  <a:srgbClr val="000000"/>
                </a:solidFill>
                <a:uFillTx/>
                <a:latin typeface="Times New Roman"/>
              </a:rPr>
              <a:t>3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 в год запасов хватит не менее чем на 50 лет).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7" name="TextBox 30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17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9" name="Picture 12" descr="http://static.panoramio.com/photos/large/80478659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0" t="0" r="22486" b="0"/>
          <a:stretch/>
        </p:blipFill>
        <p:spPr>
          <a:xfrm>
            <a:off x="235080" y="563400"/>
            <a:ext cx="8673480" cy="630468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290" name="Rectangle 6"/>
          <p:cNvSpPr/>
          <p:nvPr/>
        </p:nvSpPr>
        <p:spPr>
          <a:xfrm>
            <a:off x="683640" y="0"/>
            <a:ext cx="8037000" cy="726840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Times New Roman"/>
              </a:rPr>
              <a:t>ПРИГЛАШАЕМ К ДОЛГОСРОЧНОМУ</a:t>
            </a:r>
            <a:br>
              <a:rPr sz="2400"/>
            </a:br>
            <a:r>
              <a:rPr b="1" lang="ru-RU" sz="2400" strike="noStrike" u="none">
                <a:solidFill>
                  <a:schemeClr val="dk1"/>
                </a:solidFill>
                <a:uFillTx/>
                <a:latin typeface="Times New Roman"/>
              </a:rPr>
              <a:t>И ВЗАИМОВЫГОДНОМУ СОТРУДНИЧЕСТВУ!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1" name="TextBox 10"/>
          <p:cNvSpPr/>
          <p:nvPr/>
        </p:nvSpPr>
        <p:spPr>
          <a:xfrm>
            <a:off x="3647520" y="3624120"/>
            <a:ext cx="5072760" cy="2284200"/>
          </a:xfrm>
          <a:prstGeom prst="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Заместитель главы администрации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Камышловского муниципального района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Парфенова Наталья Игоревна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Тел. 8(34375)2-43-83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Адрес электронной почты: 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Times New Roman"/>
              </a:rPr>
              <a:t>otdel_ekonomik_adm_kammr@mail.ru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2" name="Заголовок 9"/>
          <p:cNvSpPr/>
          <p:nvPr/>
        </p:nvSpPr>
        <p:spPr>
          <a:xfrm>
            <a:off x="323640" y="6285960"/>
            <a:ext cx="8397000" cy="41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600" strike="noStrike" u="none">
                <a:solidFill>
                  <a:schemeClr val="dk1"/>
                </a:solidFill>
                <a:uFillTx/>
                <a:latin typeface="Times New Roman"/>
              </a:rPr>
              <a:t>Ждем Вас по адресу: Свердловская область, город Камышлов, ул. Свердлова, дом 41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3" name="TextBox 9"/>
          <p:cNvSpPr/>
          <p:nvPr/>
        </p:nvSpPr>
        <p:spPr>
          <a:xfrm>
            <a:off x="323640" y="968040"/>
            <a:ext cx="4896360" cy="2284200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Глава администрации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Камышловского муниципального района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Макарян Олег Альбертович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Тел. 8(34375)2-40-80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dk1"/>
                </a:solidFill>
                <a:uFillTx/>
                <a:latin typeface="Times New Roman"/>
              </a:rPr>
              <a:t>Адрес электронной почты: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Times New Roman"/>
              </a:rPr>
              <a:t>adm_kammr@mail.ru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4" name="TextBox 8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E:\Октябрь Конкурс ЛПХ\ЛПХ-2015 год\КХ колос фото\фото 056.jpg"/>
          <p:cNvPicPr/>
          <p:nvPr/>
        </p:nvPicPr>
        <p:blipFill>
          <a:blip r:embed="rId1">
            <a:lum bright="70000" contrast="-70000"/>
          </a:blip>
          <a:srcRect l="0" t="0" r="0" b="6118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" name="Picture 2" descr="C:\Users\Mokrushina\Documents\Инвестиции\4 инф-ция на сайт\1 САЙТ\0 Общаяя страница\Рисунок2.png"/>
          <p:cNvPicPr/>
          <p:nvPr/>
        </p:nvPicPr>
        <p:blipFill>
          <a:blip r:embed="rId2"/>
          <a:srcRect l="0" t="10092" r="50000" b="12259"/>
          <a:stretch/>
        </p:blipFill>
        <p:spPr>
          <a:xfrm>
            <a:off x="4602960" y="0"/>
            <a:ext cx="454068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Прямоугольник 4"/>
          <p:cNvSpPr/>
          <p:nvPr/>
        </p:nvSpPr>
        <p:spPr>
          <a:xfrm>
            <a:off x="1451880" y="1414080"/>
            <a:ext cx="1943640" cy="70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000" strike="noStrike" u="none">
                <a:solidFill>
                  <a:srgbClr val="ff0000"/>
                </a:solidFill>
                <a:uFillTx/>
                <a:latin typeface="Times New Roman"/>
              </a:rPr>
              <a:t>54 населенных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000" strike="noStrike" u="none">
                <a:solidFill>
                  <a:srgbClr val="ff0000"/>
                </a:solidFill>
                <a:uFillTx/>
                <a:latin typeface="Times New Roman"/>
              </a:rPr>
              <a:t>пункта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" name="Прямоугольник 5"/>
          <p:cNvSpPr/>
          <p:nvPr/>
        </p:nvSpPr>
        <p:spPr>
          <a:xfrm>
            <a:off x="7098120" y="481680"/>
            <a:ext cx="180612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r"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Население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" name="Прямоугольник 6"/>
          <p:cNvSpPr/>
          <p:nvPr/>
        </p:nvSpPr>
        <p:spPr>
          <a:xfrm>
            <a:off x="6588360" y="852120"/>
            <a:ext cx="23158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r" defTabSz="914400">
              <a:lnSpc>
                <a:spcPct val="100000"/>
              </a:lnSpc>
            </a:pPr>
            <a:r>
              <a:rPr b="1" lang="ru-RU" sz="2400" strike="noStrike" u="none">
                <a:solidFill>
                  <a:srgbClr val="ff0000"/>
                </a:solidFill>
                <a:uFillTx/>
                <a:latin typeface="Times New Roman"/>
              </a:rPr>
              <a:t>28 166 человек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" name="Прямоугольник 7"/>
          <p:cNvSpPr/>
          <p:nvPr/>
        </p:nvSpPr>
        <p:spPr>
          <a:xfrm>
            <a:off x="4259520" y="1161000"/>
            <a:ext cx="4607280" cy="39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Трудовые ресурсы всего 17 772 человека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91" name="Таблица 8"/>
          <p:cNvGraphicFramePr/>
          <p:nvPr/>
        </p:nvGraphicFramePr>
        <p:xfrm>
          <a:off x="4542480" y="2715120"/>
          <a:ext cx="4177800" cy="370800"/>
        </p:xfrm>
        <a:graphic>
          <a:graphicData uri="http://schemas.openxmlformats.org/drawingml/2006/table">
            <a:tbl>
              <a:tblPr/>
              <a:tblGrid>
                <a:gridCol w="2045520"/>
                <a:gridCol w="213228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0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                       </a:t>
                      </a:r>
                      <a:endParaRPr b="0" lang="ru-RU" sz="1000" strike="noStrike" u="non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endParaRPr b="1" lang="ru-RU" sz="1000" strike="noStrike" u="none">
                        <a:solidFill>
                          <a:schemeClr val="lt1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chemeClr val="lt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2" name="Прямоугольник 9"/>
          <p:cNvSpPr txBox="1"/>
          <p:nvPr/>
        </p:nvSpPr>
        <p:spPr>
          <a:xfrm>
            <a:off x="4722120" y="2741040"/>
            <a:ext cx="635040" cy="306720"/>
          </a:xfrm>
          <a:prstGeom prst="rect">
            <a:avLst/>
          </a:prstGeom>
        </p:spPr>
        <p:txBody>
          <a:bodyPr wrap="none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5400" strike="noStrike" u="none">
                <a:ln w="12600">
                  <a:noFill/>
                </a:ln>
                <a:solidFill>
                  <a:srgbClr val="000000"/>
                </a:solidFill>
                <a:uFillTx/>
                <a:latin typeface="Times New Roman"/>
              </a:rPr>
              <a:t>40 %</a:t>
            </a:r>
            <a:endParaRPr b="0" lang="ru-RU" sz="5400" strike="noStrike" u="none">
              <a:ln w="12600">
                <a:noFill/>
              </a:ln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TextBox 10"/>
          <p:cNvSpPr/>
          <p:nvPr/>
        </p:nvSpPr>
        <p:spPr>
          <a:xfrm>
            <a:off x="5364360" y="2646360"/>
            <a:ext cx="19468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uFillTx/>
                <a:latin typeface="Times New Roman"/>
              </a:rPr>
              <a:t>Экономически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uFillTx/>
                <a:latin typeface="Times New Roman"/>
              </a:rPr>
              <a:t>активное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11"/>
          <p:cNvSpPr/>
          <p:nvPr/>
        </p:nvSpPr>
        <p:spPr>
          <a:xfrm>
            <a:off x="4800960" y="3053520"/>
            <a:ext cx="39196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Экономически активное население: 7 204 человек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95" name="Группа 12"/>
          <p:cNvGrpSpPr/>
          <p:nvPr/>
        </p:nvGrpSpPr>
        <p:grpSpPr>
          <a:xfrm>
            <a:off x="4542840" y="1521000"/>
            <a:ext cx="4177440" cy="1126080"/>
            <a:chOff x="4542840" y="1521000"/>
            <a:chExt cx="4177440" cy="1126080"/>
          </a:xfrm>
        </p:grpSpPr>
        <p:grpSp>
          <p:nvGrpSpPr>
            <p:cNvPr id="96" name="Группа 13"/>
            <p:cNvGrpSpPr/>
            <p:nvPr/>
          </p:nvGrpSpPr>
          <p:grpSpPr>
            <a:xfrm>
              <a:off x="4542840" y="1521000"/>
              <a:ext cx="4177440" cy="1125000"/>
              <a:chOff x="4542840" y="1521000"/>
              <a:chExt cx="4177440" cy="1125000"/>
            </a:xfrm>
          </p:grpSpPr>
          <p:pic>
            <p:nvPicPr>
              <p:cNvPr id="97" name="Picture 4" descr="http://mtdata.ru/u29/photo69DD/20475294230-0/original.jpg"/>
              <p:cNvPicPr/>
              <p:nvPr/>
            </p:nvPicPr>
            <p:blipFill>
              <a:blip r:embed="rId3"/>
              <a:srcRect l="6679" t="7293" r="74439" b="13349"/>
              <a:stretch/>
            </p:blipFill>
            <p:spPr>
              <a:xfrm>
                <a:off x="7492320" y="1553400"/>
                <a:ext cx="417600" cy="10843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98" name="Picture 4" descr="http://mtdata.ru/u29/photo69DD/20475294230-0/original.jpg"/>
              <p:cNvPicPr/>
              <p:nvPr/>
            </p:nvPicPr>
            <p:blipFill>
              <a:blip r:embed="rId4"/>
              <a:srcRect l="6679" t="7293" r="74439" b="13349"/>
              <a:stretch/>
            </p:blipFill>
            <p:spPr>
              <a:xfrm>
                <a:off x="7074360" y="1561680"/>
                <a:ext cx="417600" cy="10843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99" name="Picture 4" descr="http://mtdata.ru/u29/photo69DD/20475294230-0/original.jpg"/>
              <p:cNvPicPr/>
              <p:nvPr/>
            </p:nvPicPr>
            <p:blipFill>
              <a:blip r:embed="rId5"/>
              <a:srcRect l="6679" t="7293" r="74439" b="13349"/>
              <a:stretch/>
            </p:blipFill>
            <p:spPr>
              <a:xfrm>
                <a:off x="7884720" y="1545120"/>
                <a:ext cx="417600" cy="10843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00" name="Picture 4" descr="http://mtdata.ru/u29/photo69DD/20475294230-0/original.jpg"/>
              <p:cNvPicPr/>
              <p:nvPr/>
            </p:nvPicPr>
            <p:blipFill>
              <a:blip r:embed="rId6"/>
              <a:srcRect l="6679" t="7293" r="74439" b="13349"/>
              <a:stretch/>
            </p:blipFill>
            <p:spPr>
              <a:xfrm>
                <a:off x="8302680" y="1521000"/>
                <a:ext cx="417600" cy="10843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01" name="Picture 2" descr="http://mtdata.ru/u29/photo69DD/20475294230-0/original.jpg"/>
              <p:cNvPicPr/>
              <p:nvPr/>
            </p:nvPicPr>
            <p:blipFill>
              <a:blip r:embed="rId7"/>
              <a:srcRect l="47312" t="4648" r="28665" b="12486"/>
              <a:stretch/>
            </p:blipFill>
            <p:spPr>
              <a:xfrm>
                <a:off x="5378040" y="1549080"/>
                <a:ext cx="532080" cy="10843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02" name="Picture 2" descr="http://mtdata.ru/u29/photo69DD/20475294230-0/original.jpg"/>
              <p:cNvPicPr/>
              <p:nvPr/>
            </p:nvPicPr>
            <p:blipFill>
              <a:blip r:embed="rId8"/>
              <a:srcRect l="47312" t="4648" r="28665" b="12486"/>
              <a:stretch/>
            </p:blipFill>
            <p:spPr>
              <a:xfrm>
                <a:off x="4960440" y="1549080"/>
                <a:ext cx="532080" cy="10843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03" name="Picture 2" descr="http://mtdata.ru/u29/photo69DD/20475294230-0/original.jpg"/>
              <p:cNvPicPr/>
              <p:nvPr/>
            </p:nvPicPr>
            <p:blipFill>
              <a:blip r:embed="rId9"/>
              <a:srcRect l="47312" t="4658" r="28665" b="12496"/>
              <a:stretch/>
            </p:blipFill>
            <p:spPr>
              <a:xfrm>
                <a:off x="4542840" y="1561680"/>
                <a:ext cx="532080" cy="105264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pic>
          <p:nvPicPr>
            <p:cNvPr id="104" name="Picture 2" descr="http://mtdata.ru/u29/photo69DD/20475294230-0/original.jpg"/>
            <p:cNvPicPr/>
            <p:nvPr/>
          </p:nvPicPr>
          <p:blipFill>
            <a:blip r:embed="rId10"/>
            <a:srcRect l="47312" t="4648" r="28665" b="12486"/>
            <a:stretch/>
          </p:blipFill>
          <p:spPr>
            <a:xfrm>
              <a:off x="5793480" y="1562760"/>
              <a:ext cx="532080" cy="10843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5" name="Picture 2" descr="http://mtdata.ru/u29/photo69DD/20475294230-0/original.jpg"/>
            <p:cNvPicPr/>
            <p:nvPr/>
          </p:nvPicPr>
          <p:blipFill>
            <a:blip r:embed="rId11"/>
            <a:srcRect l="47312" t="4648" r="28665" b="12486"/>
            <a:stretch/>
          </p:blipFill>
          <p:spPr>
            <a:xfrm>
              <a:off x="6222240" y="1545840"/>
              <a:ext cx="532080" cy="10843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06" name="Прямоугольник 23"/>
          <p:cNvSpPr/>
          <p:nvPr/>
        </p:nvSpPr>
        <p:spPr>
          <a:xfrm>
            <a:off x="720" y="682920"/>
            <a:ext cx="4335480" cy="39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В состав района входит 5 поселений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" name="Picture 5"/>
          <p:cNvSpPr/>
          <p:nvPr/>
        </p:nvSpPr>
        <p:spPr>
          <a:xfrm>
            <a:off x="106920" y="1084320"/>
            <a:ext cx="1319040" cy="1311120"/>
          </a:xfrm>
          <a:prstGeom prst="roundRect">
            <a:avLst>
              <a:gd name="adj" fmla="val 8594"/>
            </a:avLst>
          </a:prstGeom>
          <a:blipFill rotWithShape="0">
            <a:blip r:embed="rId12"/>
            <a:srcRect/>
            <a:stretch/>
          </a:blipFill>
          <a:ln w="0"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" name="Прямоугольник 25"/>
          <p:cNvSpPr/>
          <p:nvPr/>
        </p:nvSpPr>
        <p:spPr>
          <a:xfrm>
            <a:off x="66960" y="2645280"/>
            <a:ext cx="2250000" cy="70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Общая площадь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территории района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" name="Прямоугольник 26"/>
          <p:cNvSpPr txBox="1"/>
          <p:nvPr/>
        </p:nvSpPr>
        <p:spPr>
          <a:xfrm>
            <a:off x="183960" y="3353040"/>
            <a:ext cx="1439640" cy="424800"/>
          </a:xfrm>
          <a:prstGeom prst="rect">
            <a:avLst/>
          </a:prstGeom>
        </p:spPr>
        <p:txBody>
          <a:bodyPr wrap="none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5400" strike="noStrike" u="none">
                <a:ln w="12600">
                  <a:noFill/>
                </a:ln>
                <a:solidFill>
                  <a:srgbClr val="ff0000"/>
                </a:solidFill>
                <a:uFillTx/>
                <a:latin typeface="Times New Roman"/>
              </a:rPr>
              <a:t>221 412 га</a:t>
            </a:r>
            <a:endParaRPr b="0" lang="ru-RU" sz="5400" strike="noStrike" u="none">
              <a:ln w="12600">
                <a:noFill/>
              </a:ln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10" name="TextBox 27"/>
          <p:cNvSpPr/>
          <p:nvPr/>
        </p:nvSpPr>
        <p:spPr>
          <a:xfrm>
            <a:off x="183960" y="6453360"/>
            <a:ext cx="4111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2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1" name="Picture 4" descr="http://mtdata.ru/u29/photo69DD/20475294230-0/original.jpg"/>
          <p:cNvPicPr/>
          <p:nvPr/>
        </p:nvPicPr>
        <p:blipFill>
          <a:blip r:embed="rId13"/>
          <a:srcRect l="6679" t="7293" r="74439" b="13349"/>
          <a:stretch/>
        </p:blipFill>
        <p:spPr>
          <a:xfrm>
            <a:off x="6680160" y="1545120"/>
            <a:ext cx="417600" cy="108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Picture 2" descr="http://mtdata.ru/u29/photo69DD/20475294230-0/original.jpg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9323" t="4648" r="28665" b="12486"/>
          <a:stretch/>
        </p:blipFill>
        <p:spPr>
          <a:xfrm>
            <a:off x="6494760" y="1543320"/>
            <a:ext cx="265680" cy="108432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13" name="Диаграмма 31"/>
          <p:cNvGraphicFramePr/>
          <p:nvPr/>
        </p:nvGraphicFramePr>
        <p:xfrm>
          <a:off x="0" y="3525840"/>
          <a:ext cx="5226120" cy="333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14" name="TextBox 2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2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5" name="Прямоугольник 1"/>
          <p:cNvSpPr/>
          <p:nvPr/>
        </p:nvSpPr>
        <p:spPr>
          <a:xfrm>
            <a:off x="619920" y="-3240"/>
            <a:ext cx="7891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О Камышловском муниципальном районе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" name="Прямоугольник 38"/>
          <p:cNvSpPr/>
          <p:nvPr/>
        </p:nvSpPr>
        <p:spPr>
          <a:xfrm>
            <a:off x="0" y="-3240"/>
            <a:ext cx="467280" cy="484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17" name="Прямоугольник 41"/>
          <p:cNvSpPr/>
          <p:nvPr/>
        </p:nvSpPr>
        <p:spPr>
          <a:xfrm>
            <a:off x="152280" y="149400"/>
            <a:ext cx="467280" cy="484200"/>
          </a:xfrm>
          <a:prstGeom prst="rect">
            <a:avLst/>
          </a:prstGeom>
          <a:noFill/>
          <a:ln>
            <a:solidFill>
              <a:srgbClr val="9bbb59">
                <a:lumMod val="75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3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19" name="Группа 5"/>
          <p:cNvGrpSpPr/>
          <p:nvPr/>
        </p:nvGrpSpPr>
        <p:grpSpPr>
          <a:xfrm>
            <a:off x="-4285080" y="229320"/>
            <a:ext cx="9454680" cy="5718960"/>
            <a:chOff x="-4285080" y="229320"/>
            <a:chExt cx="9454680" cy="5718960"/>
          </a:xfrm>
        </p:grpSpPr>
        <p:sp>
          <p:nvSpPr>
            <p:cNvPr id="120" name="TextBox 7"/>
            <p:cNvSpPr/>
            <p:nvPr/>
          </p:nvSpPr>
          <p:spPr>
            <a:xfrm>
              <a:off x="664920" y="3880080"/>
              <a:ext cx="3428640" cy="30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just" defTabSz="914400">
                <a:lnSpc>
                  <a:spcPct val="100000"/>
                </a:lnSpc>
                <a:tabLst>
                  <a:tab algn="l" pos="0"/>
                </a:tabLst>
              </a:pPr>
              <a:endParaRPr b="0" lang="ru-RU" sz="1400" strike="noStrike" u="none">
                <a:solidFill>
                  <a:schemeClr val="dk1"/>
                </a:solidFill>
                <a:uFillTx/>
                <a:latin typeface="Times New Roman"/>
              </a:endParaRPr>
            </a:p>
          </p:txBody>
        </p:sp>
        <p:sp>
          <p:nvSpPr>
            <p:cNvPr id="121" name="TextBox 15"/>
            <p:cNvSpPr/>
            <p:nvPr/>
          </p:nvSpPr>
          <p:spPr>
            <a:xfrm>
              <a:off x="-4285080" y="229320"/>
              <a:ext cx="4464000" cy="30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just" defTabSz="914400">
                <a:lnSpc>
                  <a:spcPct val="100000"/>
                </a:lnSpc>
                <a:tabLst>
                  <a:tab algn="l" pos="0"/>
                </a:tabLst>
              </a:pPr>
              <a:endParaRPr b="0" lang="ru-RU" sz="1400" strike="noStrike" u="none">
                <a:solidFill>
                  <a:schemeClr val="dk1"/>
                </a:solidFill>
                <a:uFillTx/>
                <a:latin typeface="Times New Roman"/>
              </a:endParaRPr>
            </a:p>
          </p:txBody>
        </p:sp>
        <p:sp>
          <p:nvSpPr>
            <p:cNvPr id="122" name="Прямоугольник 9"/>
            <p:cNvSpPr/>
            <p:nvPr/>
          </p:nvSpPr>
          <p:spPr>
            <a:xfrm>
              <a:off x="636480" y="5640840"/>
              <a:ext cx="4533120" cy="30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just" defTabSz="914400">
                <a:lnSpc>
                  <a:spcPct val="100000"/>
                </a:lnSpc>
                <a:tabLst>
                  <a:tab algn="l" pos="0"/>
                </a:tabLst>
              </a:pPr>
              <a:endParaRPr b="0" lang="ru-RU" sz="1400" strike="noStrike" u="none">
                <a:solidFill>
                  <a:schemeClr val="dk1"/>
                </a:solidFill>
                <a:uFillTx/>
                <a:latin typeface="Times New Roman"/>
              </a:endParaRPr>
            </a:p>
          </p:txBody>
        </p:sp>
      </p:grpSp>
      <p:sp>
        <p:nvSpPr>
          <p:cNvPr id="123" name="Прямоугольник 1"/>
          <p:cNvSpPr/>
          <p:nvPr/>
        </p:nvSpPr>
        <p:spPr>
          <a:xfrm>
            <a:off x="642960" y="-1440"/>
            <a:ext cx="84787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Конкурентные преимущества Камышловского района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4" name="Прямоугольник 14"/>
          <p:cNvSpPr/>
          <p:nvPr/>
        </p:nvSpPr>
        <p:spPr>
          <a:xfrm>
            <a:off x="670320" y="3243240"/>
            <a:ext cx="3613320" cy="3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ru-RU" sz="1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25" name="Прямоугольник 2"/>
          <p:cNvSpPr/>
          <p:nvPr/>
        </p:nvSpPr>
        <p:spPr>
          <a:xfrm>
            <a:off x="3996000" y="460080"/>
            <a:ext cx="514764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Выгодное транспортно-географическое положение района: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6" name="Прямоугольник 3"/>
          <p:cNvSpPr/>
          <p:nvPr/>
        </p:nvSpPr>
        <p:spPr>
          <a:xfrm>
            <a:off x="4860000" y="2116440"/>
            <a:ext cx="4261320" cy="11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Также проходят автомобильные дороги: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Камышлов – Ирбит – Туринск – Тавда,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Камышлов – Шадринск,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Камышлов – Каменск-Уральский,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Камышлов – Сухой Лог.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7" name="Picture 4" descr="C:\Users\Mokrushina\Documents\Инвестиции\4 инф-ция на сайт\1 САЙТ\0 Общаяя страница\карта района.png"/>
          <p:cNvPicPr/>
          <p:nvPr/>
        </p:nvPicPr>
        <p:blipFill>
          <a:blip r:embed="rId2"/>
          <a:srcRect l="0" t="0" r="0" b="2177"/>
          <a:stretch/>
        </p:blipFill>
        <p:spPr>
          <a:xfrm>
            <a:off x="0" y="209880"/>
            <a:ext cx="4992480" cy="6647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8" name="Прямоугольник 10"/>
          <p:cNvSpPr/>
          <p:nvPr/>
        </p:nvSpPr>
        <p:spPr>
          <a:xfrm>
            <a:off x="4893840" y="3717000"/>
            <a:ext cx="3638520" cy="15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На севере Камышловский район граничит с Ирбитским районом,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На западе – с Сухоложским и Богдановичским районами,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На востоке – с Пышминским и Талицким районами,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На юге – с Курганской областью.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Прямоугольник 13"/>
          <p:cNvSpPr/>
          <p:nvPr/>
        </p:nvSpPr>
        <p:spPr>
          <a:xfrm>
            <a:off x="4093920" y="1268640"/>
            <a:ext cx="502740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По территории района проходит федеральная автомобильная дорога, соединяющая областные центры двух субъектов Российской Федерации г. Екатеринбург и г. Тюмень;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Прямоугольник 17"/>
          <p:cNvSpPr/>
          <p:nvPr/>
        </p:nvSpPr>
        <p:spPr>
          <a:xfrm>
            <a:off x="4563720" y="5469120"/>
            <a:ext cx="45579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На территории района проходит крупная железнодорожная магистраль Екатеринбург – Тюмень со Станциями Еланская, Кокшаровская, Аксариха и г. Камышлов.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Прямоугольник 18"/>
          <p:cNvSpPr/>
          <p:nvPr/>
        </p:nvSpPr>
        <p:spPr>
          <a:xfrm>
            <a:off x="4723920" y="3233520"/>
            <a:ext cx="439740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Расстояние до областного центра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г. Екатеринбурга – 140 км.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" name="TextBox 30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3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Прямоугольник 3"/>
          <p:cNvSpPr/>
          <p:nvPr/>
        </p:nvSpPr>
        <p:spPr>
          <a:xfrm>
            <a:off x="107640" y="4374360"/>
            <a:ext cx="87847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5" name="TextBox 1"/>
          <p:cNvSpPr/>
          <p:nvPr/>
        </p:nvSpPr>
        <p:spPr>
          <a:xfrm>
            <a:off x="4801320" y="949320"/>
            <a:ext cx="377748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ru-RU" sz="1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Охват населения – 7 818 тыс. человек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Прямоугольник 6"/>
          <p:cNvSpPr/>
          <p:nvPr/>
        </p:nvSpPr>
        <p:spPr>
          <a:xfrm>
            <a:off x="683640" y="0"/>
            <a:ext cx="84600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Конкурентные преимущества Камышловского муниципального района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7" name="Picture 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amount="25000" colorTemp="7200"/>
                    </a14:imgEffect>
                  </a14:imgLayer>
                </a14:imgProps>
              </a:ext>
            </a:extLst>
          </a:blip>
          <a:srcRect l="7191" t="11783" r="22247" b="20280"/>
          <a:stretch/>
        </p:blipFill>
        <p:spPr>
          <a:xfrm>
            <a:off x="579240" y="1310760"/>
            <a:ext cx="7985520" cy="5401440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38" name="Прямоугольник 2"/>
          <p:cNvSpPr/>
          <p:nvPr/>
        </p:nvSpPr>
        <p:spPr>
          <a:xfrm>
            <a:off x="579240" y="927000"/>
            <a:ext cx="3920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«</a:t>
            </a:r>
            <a:r>
              <a:rPr b="1" lang="ru-RU" sz="18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Инвестиционный</a:t>
            </a:r>
            <a:r>
              <a:rPr b="1" lang="ru-RU" sz="1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 радиус» (500 км)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9" name="Picture 4" descr="C:\Users\Mokrushina\Documents\Инвестиции\4 инф-ция на сайт\1 САЙТ\0 Общаяя страница\Рисунок5.png"/>
          <p:cNvPicPr/>
          <p:nvPr/>
        </p:nvPicPr>
        <p:blipFill>
          <a:blip r:embed="rId4"/>
          <a:stretch/>
        </p:blipFill>
        <p:spPr>
          <a:xfrm>
            <a:off x="4602240" y="3603600"/>
            <a:ext cx="4541400" cy="325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" name="TextBox 13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4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2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3" name="AutoShape 6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4" name="AutoShape 8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5" name="AutoShape 10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46" name="Picture 14" descr="http://www.ammonit.ru/upload/placefotos/960/138350290346742-big.jpg"/>
          <p:cNvPicPr/>
          <p:nvPr/>
        </p:nvPicPr>
        <p:blipFill>
          <a:blip r:embed="rId2"/>
          <a:srcRect l="62821" t="37621" r="0" b="0"/>
          <a:stretch/>
        </p:blipFill>
        <p:spPr>
          <a:xfrm>
            <a:off x="307800" y="3880440"/>
            <a:ext cx="2499120" cy="216144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47" name="Picture 16" descr="http://strourem.ru/wp-content/uploads/2015/11/%D0%9A%D1%80%D0%B0%D1%81%D0%BD%D0%B0%D1%8F-%D0%B3%D0%BB%D0%B8%D0%BD%D0%B0.jpg"/>
          <p:cNvPicPr/>
          <p:nvPr/>
        </p:nvPicPr>
        <p:blipFill>
          <a:blip r:embed="rId3"/>
          <a:stretch/>
        </p:blipFill>
        <p:spPr>
          <a:xfrm>
            <a:off x="5732640" y="1499400"/>
            <a:ext cx="2860200" cy="190656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48" name="Picture 18" descr="http://remoskop.ru/wp-content/uploads/2015/02/pesok-rechnoj-stroitelnyj-mytyj-meshkah-5.jpg"/>
          <p:cNvPicPr/>
          <p:nvPr/>
        </p:nvPicPr>
        <p:blipFill>
          <a:blip r:embed="rId4"/>
          <a:srcRect l="0" t="0" r="7171" b="0"/>
          <a:stretch/>
        </p:blipFill>
        <p:spPr>
          <a:xfrm>
            <a:off x="3092400" y="4188600"/>
            <a:ext cx="2959200" cy="250452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49" name="Picture 19" descr="C:\Users\Mokrushina\Desktop\ФОТО РАЙОНА\Грязь\IMG_4793.jpg"/>
          <p:cNvPicPr/>
          <p:nvPr/>
        </p:nvPicPr>
        <p:blipFill>
          <a:blip r:embed="rId5"/>
          <a:srcRect l="10647" t="0" r="0" b="0"/>
          <a:stretch/>
        </p:blipFill>
        <p:spPr>
          <a:xfrm>
            <a:off x="6372360" y="3942360"/>
            <a:ext cx="2501280" cy="209952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50" name="Прямоугольник 13"/>
          <p:cNvSpPr/>
          <p:nvPr/>
        </p:nvSpPr>
        <p:spPr>
          <a:xfrm>
            <a:off x="6740280" y="3573000"/>
            <a:ext cx="2232360" cy="51660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/>
          </a:gradFill>
          <a:ln>
            <a:solidFill>
              <a:srgbClr val="000000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Значительными запасами торфа и  лечебной грязи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1" name="Picture 21" descr="Санаторий обуховский лечебный фактор"/>
          <p:cNvPicPr/>
          <p:nvPr/>
        </p:nvPicPr>
        <p:blipFill>
          <a:blip r:embed="rId6"/>
          <a:srcRect l="4837" t="0" r="8556" b="0"/>
          <a:stretch/>
        </p:blipFill>
        <p:spPr>
          <a:xfrm>
            <a:off x="542520" y="1501560"/>
            <a:ext cx="2891160" cy="1904400"/>
          </a:xfrm>
          <a:prstGeom prst="rect">
            <a:avLst/>
          </a:prstGeom>
          <a:gradFill rotWithShape="0">
            <a:gsLst>
              <a:gs pos="0">
                <a:srgbClr val="a6e6ff"/>
              </a:gs>
              <a:gs pos="3500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52" name="Прямоугольник 16"/>
          <p:cNvSpPr/>
          <p:nvPr/>
        </p:nvSpPr>
        <p:spPr>
          <a:xfrm>
            <a:off x="3260520" y="3573000"/>
            <a:ext cx="2622960" cy="730080"/>
          </a:xfrm>
          <a:prstGeom prst="rect">
            <a:avLst/>
          </a:prstGeom>
          <a:gradFill rotWithShape="0">
            <a:gsLst>
              <a:gs pos="0">
                <a:srgbClr val="ffd2bc"/>
              </a:gs>
              <a:gs pos="35000">
                <a:srgbClr val="ffded0"/>
              </a:gs>
              <a:gs pos="100000">
                <a:srgbClr val="fff1ec"/>
              </a:gs>
            </a:gsLst>
            <a:lin ang="16200000"/>
          </a:gradFill>
          <a:ln>
            <a:solidFill>
              <a:srgbClr val="f59240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Залежами песка и гравия, имеющими промышленное значение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Прямоугольник 17"/>
          <p:cNvSpPr/>
          <p:nvPr/>
        </p:nvSpPr>
        <p:spPr>
          <a:xfrm>
            <a:off x="6137640" y="841320"/>
            <a:ext cx="2736000" cy="730080"/>
          </a:xfrm>
          <a:prstGeom prst="rect">
            <a:avLst/>
          </a:prstGeom>
          <a:gradFill rotWithShape="0">
            <a:gsLst>
              <a:gs pos="0">
                <a:srgbClr val="ffa7a4"/>
              </a:gs>
              <a:gs pos="35000">
                <a:srgbClr val="ffc1be"/>
              </a:gs>
              <a:gs pos="100000">
                <a:srgbClr val="ffe5e5"/>
              </a:gs>
            </a:gsLst>
            <a:lin ang="16200000"/>
          </a:gradFill>
          <a:ln>
            <a:solidFill>
              <a:srgbClr val="be4b48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Красными глинами, которые используются в основном для производства кирпича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4" name="Прямоугольник 30"/>
          <p:cNvSpPr/>
          <p:nvPr/>
        </p:nvSpPr>
        <p:spPr>
          <a:xfrm>
            <a:off x="612720" y="0"/>
            <a:ext cx="85176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Конкурентные преимущества Камышловского района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5" name="Прямоугольник 15"/>
          <p:cNvSpPr/>
          <p:nvPr/>
        </p:nvSpPr>
        <p:spPr>
          <a:xfrm>
            <a:off x="191880" y="841320"/>
            <a:ext cx="2736000" cy="730080"/>
          </a:xfrm>
          <a:prstGeom prst="rect">
            <a:avLst/>
          </a:prstGeom>
          <a:gradFill rotWithShape="0">
            <a:gsLst>
              <a:gs pos="0">
                <a:srgbClr val="a6e6ff"/>
              </a:gs>
              <a:gs pos="3500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В районе с. Обуховское имеются выходы сернисто-железистых минеральных вод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" name="TextBox 1"/>
          <p:cNvSpPr/>
          <p:nvPr/>
        </p:nvSpPr>
        <p:spPr>
          <a:xfrm>
            <a:off x="3422880" y="811080"/>
            <a:ext cx="229824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Полезные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ископаемые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 </a:t>
            </a:r>
            <a:r>
              <a:rPr b="1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района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" name="Скругленный прямоугольник 8"/>
          <p:cNvSpPr/>
          <p:nvPr/>
        </p:nvSpPr>
        <p:spPr>
          <a:xfrm>
            <a:off x="140400" y="3573000"/>
            <a:ext cx="2304000" cy="51660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/>
          </a:gradFill>
          <a:ln>
            <a:solidFill>
              <a:srgbClr val="000000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Наличием трепела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и  опоки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" name="TextBox 23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5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2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Прямоугольник 2"/>
          <p:cNvSpPr/>
          <p:nvPr/>
        </p:nvSpPr>
        <p:spPr>
          <a:xfrm>
            <a:off x="5823720" y="3939120"/>
            <a:ext cx="2852640" cy="26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Территория благоприятная для развития туризма в основном расположена в западной и восточной части Камышловского муниципального района,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где основными центрами сосредоточения являются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санаторий «Обуховский», сосновый бор, озеро Черное, Сковородка, а так же берега реки Пышма. Характеризуется уникальной природой для отдыха.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1" name="Picture 4" descr="https://tumix.ru/media/cache/30/cb/30cb30d9e3917551b1f3fca7e632fbdb.jpg"/>
          <p:cNvPicPr/>
          <p:nvPr/>
        </p:nvPicPr>
        <p:blipFill>
          <a:blip r:embed="rId2"/>
          <a:stretch/>
        </p:blipFill>
        <p:spPr>
          <a:xfrm>
            <a:off x="3636000" y="608040"/>
            <a:ext cx="5040000" cy="3225600"/>
          </a:xfrm>
          <a:prstGeom prst="rect">
            <a:avLst/>
          </a:prstGeom>
          <a:noFill/>
          <a:ln w="0">
            <a:solidFill>
              <a:srgbClr val="ffffff"/>
            </a:solidFill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62" name="Picture 2" descr="http://derzaser.ru/file/1416/2560x1440/crop/%D0%96%D0%B5%D0%BB%D1%82%D0%B0%D1%8F-%D0%BF%D1%80%D0%B8%D1%80%D0%BE%D0%B4%D0%B0-%D0%BE%D1%81%D0%B5%D0%BD%D0%B8.jpg"/>
          <p:cNvPicPr/>
          <p:nvPr/>
        </p:nvPicPr>
        <p:blipFill>
          <a:blip r:embed="rId3"/>
          <a:stretch/>
        </p:blipFill>
        <p:spPr>
          <a:xfrm>
            <a:off x="668520" y="3717000"/>
            <a:ext cx="5154840" cy="2899440"/>
          </a:xfrm>
          <a:prstGeom prst="rect">
            <a:avLst/>
          </a:prstGeom>
          <a:noFill/>
          <a:ln w="0">
            <a:solidFill>
              <a:srgbClr val="ffffff"/>
            </a:solidFill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63" name="Picture 16" descr="https://ds02.infourok.ru/uploads/ex/0bd3/0007d402-08bbd269/img7.jpg"/>
          <p:cNvPicPr/>
          <p:nvPr/>
        </p:nvPicPr>
        <p:blipFill>
          <a:blip r:embed="rId4"/>
          <a:srcRect l="11529" t="10162" r="7628" b="15715"/>
          <a:stretch/>
        </p:blipFill>
        <p:spPr>
          <a:xfrm>
            <a:off x="595080" y="2051640"/>
            <a:ext cx="3184560" cy="2189880"/>
          </a:xfrm>
          <a:prstGeom prst="rect">
            <a:avLst/>
          </a:prstGeom>
          <a:noFill/>
          <a:ln w="0">
            <a:solidFill>
              <a:srgbClr val="ffffff"/>
            </a:solidFill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64" name="TextBox 9"/>
          <p:cNvSpPr/>
          <p:nvPr/>
        </p:nvSpPr>
        <p:spPr>
          <a:xfrm>
            <a:off x="83160" y="6345000"/>
            <a:ext cx="4111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7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5" name="Прямоугольник 1"/>
          <p:cNvSpPr/>
          <p:nvPr/>
        </p:nvSpPr>
        <p:spPr>
          <a:xfrm>
            <a:off x="595080" y="513720"/>
            <a:ext cx="3040560" cy="15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Взаимосвязанное сочетание на территории района естественных, культурных и антропогенных факторов, качественная характеристика их комфортности определяют возможность выделения рекреационных зон.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6" name="Прямоугольник 11"/>
          <p:cNvSpPr/>
          <p:nvPr/>
        </p:nvSpPr>
        <p:spPr>
          <a:xfrm>
            <a:off x="612720" y="0"/>
            <a:ext cx="85176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Конкурентные преимущества Камышловского района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7" name="TextBox 13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6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9" name="Прямоугольник 20"/>
          <p:cNvSpPr/>
          <p:nvPr/>
        </p:nvSpPr>
        <p:spPr>
          <a:xfrm>
            <a:off x="611640" y="-2880"/>
            <a:ext cx="85266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Достопримечательности Камышловского района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" name="TextBox 15"/>
          <p:cNvSpPr/>
          <p:nvPr/>
        </p:nvSpPr>
        <p:spPr>
          <a:xfrm>
            <a:off x="8648640" y="6516360"/>
            <a:ext cx="4111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7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1" name="Picture 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363" t="19362" r="4660" b="4474"/>
          <a:stretch/>
        </p:blipFill>
        <p:spPr>
          <a:xfrm>
            <a:off x="5151960" y="543960"/>
            <a:ext cx="3985920" cy="192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2" name="Picture 4" descr=""/>
          <p:cNvPicPr/>
          <p:nvPr/>
        </p:nvPicPr>
        <p:blipFill>
          <a:blip r:embed="rId4"/>
          <a:srcRect l="33492" t="32906" r="31762" b="30747"/>
          <a:stretch/>
        </p:blipFill>
        <p:spPr>
          <a:xfrm>
            <a:off x="6840" y="4430160"/>
            <a:ext cx="4209480" cy="2476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3" name="Прямоугольник 6"/>
          <p:cNvSpPr/>
          <p:nvPr/>
        </p:nvSpPr>
        <p:spPr>
          <a:xfrm>
            <a:off x="-21240" y="2478600"/>
            <a:ext cx="91245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     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История началась ещё с 30-х годов 18 века весть о существовании незамерзающих родничках и чудесных исцелениях минеральной водой «Обуховская», разнеслась далеко за пределы окрестных деревень. Уездный казначей в 1858 году построил рядом с источником свой дом, для лечения своей любимой дочери…. В 1923 году на базе курорта был организован сезонный дом отдыха. </a:t>
            </a:r>
            <a:r>
              <a:rPr b="0" lang="ru-RU" sz="1200" strike="noStrike" u="none">
                <a:solidFill>
                  <a:schemeClr val="dk1"/>
                </a:solidFill>
                <a:uFillTx/>
                <a:latin typeface="Times New Roman"/>
              </a:rPr>
              <a:t>А в 1986 года началась полномасштабная  работа над модернизацией лечебной базы. Было развернуто 46 новых лечебных кабинетов, расширены показания для лечения в здравнице, внедрены новейшие, не имеющие аналогов лечебные методики, приобретена самая современная медицинская аппаратура, приняты на работу квалифицированные кадры медицинского персонала.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Прямоугольник 7"/>
          <p:cNvSpPr/>
          <p:nvPr/>
        </p:nvSpPr>
        <p:spPr>
          <a:xfrm>
            <a:off x="4197600" y="4298760"/>
            <a:ext cx="4861800" cy="255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   </a:t>
            </a:r>
            <a:r>
              <a:rPr b="1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В санатории есть все необходимое  для успешного лечения и диагностики основного и сопутствующих заболеваний.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    </a:t>
            </a: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Широко представлена диагностическая база. За время пребывания в здравнице   можно провести лабораторное исследование  крови и мочи, определить иммунологическое  и гормональное состояние организма, проверится на урогенитальные  и вирусные паразитарные  инфекции, опухолевые маркеры,  пройти ЭКГ, ультразвуковое исследование брюшной полости и почек, органов малого таза, щитовидной железы. Имеется возможность проведения эндоскопического обследования (фиброгастродуоденоскопия, ректороманоскопия, цистоскопия). Спирометрия позволяет провести диагностику 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нарушений проходимости дыхательных путей.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Прямоугольник 10"/>
          <p:cNvSpPr/>
          <p:nvPr/>
        </p:nvSpPr>
        <p:spPr>
          <a:xfrm>
            <a:off x="27360" y="608760"/>
            <a:ext cx="515160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ГАУЗ СО «ОСЦМР» «Санаторий Обуховский»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известнейшая на Урале бальнеологическая здравница, расположенная всего в 140 км от г.Екатеринбург в сосновом бору недалеко от р.Пышма.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6" name="Прямоугольник 3"/>
          <p:cNvSpPr/>
          <p:nvPr/>
        </p:nvSpPr>
        <p:spPr>
          <a:xfrm>
            <a:off x="-4680" y="3573000"/>
            <a:ext cx="91303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В настоящее время Санаторий «Обуховский» имеет в своем составе следующие структурные подразделения: административный корпус, семь спальных корпусов на 402 места, лечебную службу с набором лечебно-диагностических кабинетов, бювет для приема минеральной воды, столовую, две сауны с бассейнами минеральной воды, банный комплекс на дровах, детскую игровую площадку, спортивную площадку, оздоровительный центр с бассейном минеральной воды, спортивный комплекс, отдел развлекательных программ, танцевальный зал, зимний сад.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7" name="Прямоугольник 8"/>
          <p:cNvSpPr/>
          <p:nvPr/>
        </p:nvSpPr>
        <p:spPr>
          <a:xfrm>
            <a:off x="7560" y="1616400"/>
            <a:ext cx="517140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  </a:t>
            </a: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Санаторий считается одним из лучших в Свердловской области в плане высококвалифицированного медицинского обслуживания и известен в первую очередь своим минеральным комплексом и питьевой минеральной водой «Обуховская»..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3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9" name="TextBox 34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0" name="Прямоугольник 4"/>
          <p:cNvSpPr/>
          <p:nvPr/>
        </p:nvSpPr>
        <p:spPr>
          <a:xfrm>
            <a:off x="971640" y="1917000"/>
            <a:ext cx="720036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3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Характеристика 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3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основных предприятий 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36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Камышловского района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2" descr="C:\Users\Mokrushina\Documents\Инвестиции\4 инф-ция на сайт\1 САЙТ\0 Общаяя страница\Фон.png"/>
          <p:cNvPicPr/>
          <p:nvPr/>
        </p:nvPicPr>
        <p:blipFill>
          <a:blip r:embed="rId1"/>
          <a:stretch/>
        </p:blipFill>
        <p:spPr>
          <a:xfrm>
            <a:off x="0" y="-1440"/>
            <a:ext cx="9143640" cy="686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2" name="Прямоугольник 1"/>
          <p:cNvSpPr/>
          <p:nvPr/>
        </p:nvSpPr>
        <p:spPr>
          <a:xfrm>
            <a:off x="1979640" y="1205640"/>
            <a:ext cx="7164000" cy="11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В 1960 г. был образован крупнейший в районе совхоз, объединивший 4 колхоза и Камышловскую ремонтно-техническую станцию. В 2004г преобразовался в СПК Птицесовхоз "Скатинский". В хозяйстве имеется 6 отделений с хозяйственными центрами: село Скатинское, деревня Булдакова, село Ожгиха, деревня Голышкина, деревня Чикунова, птицефабрика центральная усадьба - поселок Восход. 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3" name="Picture 2" descr="http://kam-news.ru/wp-content/uploads/2012/11/MG_4556.jpg"/>
          <p:cNvPicPr/>
          <p:nvPr/>
        </p:nvPicPr>
        <p:blipFill>
          <a:blip r:embed="rId2"/>
          <a:srcRect l="0" t="14148" r="7120" b="0"/>
          <a:stretch/>
        </p:blipFill>
        <p:spPr>
          <a:xfrm>
            <a:off x="5076000" y="4573080"/>
            <a:ext cx="3410640" cy="210240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84" name="Picture 4" descr="https://spk-skatinsky.nethouse.ru/static/img/0000/0005/6121/56121359.71cealy0or.W215.jpg"/>
          <p:cNvPicPr/>
          <p:nvPr/>
        </p:nvPicPr>
        <p:blipFill>
          <a:blip r:embed="rId3"/>
          <a:stretch/>
        </p:blipFill>
        <p:spPr>
          <a:xfrm>
            <a:off x="83520" y="670320"/>
            <a:ext cx="1872000" cy="2507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5" name="Прямоугольник 4"/>
          <p:cNvSpPr/>
          <p:nvPr/>
        </p:nvSpPr>
        <p:spPr>
          <a:xfrm>
            <a:off x="1979640" y="548640"/>
            <a:ext cx="7164000" cy="60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2000" strike="noStrike" u="none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- это производственный кооператив основной деятельностью которого является сельское хозяйство, занимается животноводством, птицеводством и растениеводством).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6" name="Picture 2" descr="http://kam-news.ru/wp-content/uploads/2013/09/MG_6155.jpg"/>
          <p:cNvPicPr/>
          <p:nvPr/>
        </p:nvPicPr>
        <p:blipFill>
          <a:blip r:embed="rId4"/>
          <a:srcRect l="0" t="6403" r="0" b="12932"/>
          <a:stretch/>
        </p:blipFill>
        <p:spPr>
          <a:xfrm>
            <a:off x="5299560" y="2906640"/>
            <a:ext cx="3647160" cy="1962000"/>
          </a:xfrm>
          <a:prstGeom prst="rect">
            <a:avLst/>
          </a:prstGeom>
          <a:noFill/>
          <a:ln w="38100">
            <a:noFill/>
          </a:ln>
          <a:effectLst>
            <a:outerShdw algn="tl" blurRad="5076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187" name="Прямоугольник 8"/>
          <p:cNvSpPr/>
          <p:nvPr/>
        </p:nvSpPr>
        <p:spPr>
          <a:xfrm>
            <a:off x="0" y="3106800"/>
            <a:ext cx="5299200" cy="15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Производство молока, мяса, яйца и зерна – основные направления работы предприятия. 60 лет хозяйство держит высокую планку, не растеряло, а только преумножило результаты, достигнутые ещё в советские времена.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    </a:t>
            </a:r>
            <a:r>
              <a:rPr b="1" lang="ru-RU" sz="1400" strike="noStrike" u="none">
                <a:solidFill>
                  <a:schemeClr val="dk1"/>
                </a:solidFill>
                <a:uFillTx/>
                <a:latin typeface="Times New Roman"/>
              </a:rPr>
              <a:t>В 2005 году СПК получил высокий статус племенного завода по крупному рогатому скоту.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8" name="Прямоугольник 11"/>
          <p:cNvSpPr/>
          <p:nvPr/>
        </p:nvSpPr>
        <p:spPr>
          <a:xfrm>
            <a:off x="-6120" y="4664160"/>
            <a:ext cx="5075640" cy="201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   </a:t>
            </a: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Практически каждый год в жизни кооператива происходят значительные события – внедряются современные технологические решения при реконструкции молочно-товарных ферм, повышается уровень комфорта условий при переводе молочного стада на беспривязную технологию содержания, и это, безусловно, сказывается на повышении продуктивности и качестве молока. В перспективе – дальнейшее внедрение автоматизированных и роботизированных технологий во всех отраслях хозяйства.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9" name="TextBox 12"/>
          <p:cNvSpPr/>
          <p:nvPr/>
        </p:nvSpPr>
        <p:spPr>
          <a:xfrm>
            <a:off x="8720640" y="6550200"/>
            <a:ext cx="423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400" strike="noStrike" u="none">
                <a:solidFill>
                  <a:schemeClr val="lt1"/>
                </a:solidFill>
                <a:uFillTx/>
                <a:latin typeface="Times New Roman"/>
              </a:rPr>
              <a:t>9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0" name="Прямоугольник 2"/>
          <p:cNvSpPr/>
          <p:nvPr/>
        </p:nvSpPr>
        <p:spPr>
          <a:xfrm>
            <a:off x="611640" y="14400"/>
            <a:ext cx="853200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000" strike="noStrike" u="none">
                <a:solidFill>
                  <a:srgbClr val="4f6228"/>
                </a:solidFill>
                <a:uFillTx/>
                <a:latin typeface="Times New Roman"/>
              </a:rPr>
              <a:t>Сельскохозяйственный  Производственный Кооператив "Птицесовхоз "Скатинский"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1" name="Прямоугольник 5"/>
          <p:cNvSpPr/>
          <p:nvPr/>
        </p:nvSpPr>
        <p:spPr>
          <a:xfrm>
            <a:off x="1763640" y="2368080"/>
            <a:ext cx="738000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Предприятие уже на протяжении нескольких лет входит в десятку лучших хозяйств Свердловской области. И это самое крупное многоотраслевое предприятие Камышловского района, в котором трудятся 380 человек. 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7808</TotalTime>
  <Application>LibreOffice/24.8.4.2$Linux_X86_64 LibreOffice_project/480$Build-2</Application>
  <AppVersion>15.0000</AppVersion>
  <Words>2090</Words>
  <Paragraphs>235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2016-11-21T04:47:01Z</dcterms:created>
  <dc:creator>Ольга Мокрушина</dc:creator>
  <dc:description/>
  <dc:language>ru-RU</dc:language>
  <cp:lastModifiedBy/>
  <cp:lastPrinted>2016-11-30T10:01:59Z</cp:lastPrinted>
  <dcterms:modified xsi:type="dcterms:W3CDTF">2025-10-14T15:56:48Z</dcterms:modified>
  <cp:revision>252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16</vt:i4>
  </property>
  <property fmtid="{D5CDD505-2E9C-101B-9397-08002B2CF9AE}" pid="3" name="PresentationFormat">
    <vt:lpwstr>Экран (4:3)</vt:lpwstr>
  </property>
  <property fmtid="{D5CDD505-2E9C-101B-9397-08002B2CF9AE}" pid="4" name="Slides">
    <vt:i4>18</vt:i4>
  </property>
</Properties>
</file>