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_rels/chart4.xml.rels" ContentType="application/vnd.openxmlformats-package.relationships+xml"/>
  <Override PartName="/ppt/charts/_rels/chart6.xml.rels" ContentType="application/vnd.openxmlformats-package.relationships+xml"/>
  <Override PartName="/ppt/charts/_rels/chart9.xml.rels" ContentType="application/vnd.openxmlformats-package.relationships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drawings/drawing3.xml" ContentType="application/vnd.openxmlformats-officedocument.drawingml.chartshap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jpeg" ContentType="image/jpeg"/>
  <Override PartName="/ppt/media/image7.png" ContentType="image/png"/>
  <Override PartName="/ppt/media/image6.png" ContentType="image/png"/>
  <Override PartName="/ppt/media/image8.png" ContentType="image/pn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presProps" Target="presProps.xml"/>
</Relationships>
</file>

<file path=ppt/charts/_rels/chart4.xml.rels><?xml version="1.0" encoding="UTF-8"?>
<Relationships xmlns="http://schemas.openxmlformats.org/package/2006/relationships"><Relationship Id="rId1" Type="http://schemas.openxmlformats.org/officeDocument/2006/relationships/chartUserShapes" Target="../drawings/drawing1.xml"/>
</Relationships>
</file>

<file path=ppt/charts/_rels/chart6.xml.rels><?xml version="1.0" encoding="UTF-8"?>
<Relationships xmlns="http://schemas.openxmlformats.org/package/2006/relationships"><Relationship Id="rId1" Type="http://schemas.openxmlformats.org/officeDocument/2006/relationships/chartUserShapes" Target="../drawings/drawing2.xml"/>
</Relationships>
</file>

<file path=ppt/charts/_rels/chart9.xml.rels><?xml version="1.0" encoding="UTF-8"?>
<Relationships xmlns="http://schemas.openxmlformats.org/package/2006/relationships"><Relationship Id="rId1" Type="http://schemas.openxmlformats.org/officeDocument/2006/relationships/chartUserShapes" Target="../drawings/drawing3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800" spc="-1" strike="noStrike">
                <a:solidFill>
                  <a:srgbClr val="c00000"/>
                </a:solidFill>
                <a:latin typeface="Times New Roman"/>
              </a:defRPr>
            </a:pPr>
            <a:r>
              <a:rPr b="1" lang="ru-RU" sz="1800" spc="-1" strike="noStrike">
                <a:solidFill>
                  <a:srgbClr val="c00000"/>
                </a:solidFill>
                <a:latin typeface="Times New Roman"/>
              </a:rPr>
              <a:t>Население по состоянию на 01.01.2024 года</a:t>
            </a:r>
          </a:p>
        </c:rich>
      </c:tx>
      <c:layout>
        <c:manualLayout>
          <c:xMode val="edge"/>
          <c:yMode val="edge"/>
          <c:x val="0.186266527083091"/>
          <c:y val="0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780117095110698"/>
          <c:y val="0.149749707104058"/>
          <c:w val="0.686867511922764"/>
          <c:h val="0.707849611247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Население по состоянию на 01.01.2019 года</c:v>
                </c:pt>
              </c:strCache>
            </c:strRef>
          </c:tx>
          <c:spPr>
            <a:gradFill>
              <a:gsLst>
                <a:gs pos="0">
                  <a:srgbClr val="9c2f2c"/>
                </a:gs>
                <a:gs pos="80000">
                  <a:srgbClr val="cb3d39"/>
                </a:gs>
                <a:gs pos="100000">
                  <a:srgbClr val="ce3a36"/>
                </a:gs>
              </a:gsLst>
              <a:lin ang="1620000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d99694"/>
              </a:solidFill>
              <a:ln w="0">
                <a:noFill/>
              </a:ln>
            </c:spPr>
          </c:dPt>
          <c:dPt>
            <c:idx val="1"/>
            <c:invertIfNegative val="0"/>
            <c:spPr>
              <a:gradFill>
                <a:gsLst>
                  <a:gs pos="0">
                    <a:srgbClr val="9c2f2c"/>
                  </a:gs>
                  <a:gs pos="80000">
                    <a:srgbClr val="cb3d39"/>
                  </a:gs>
                  <a:gs pos="100000">
                    <a:srgbClr val="ce3a36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ffc000"/>
              </a:solidFill>
              <a:ln w="0">
                <a:noFill/>
              </a:ln>
            </c:spPr>
          </c:dPt>
          <c:dPt>
            <c:idx val="3"/>
            <c:invertIfNegative val="0"/>
            <c:spPr>
              <a:solidFill>
                <a:srgbClr val="00b050"/>
              </a:solidFill>
              <a:ln w="0">
                <a:noFill/>
              </a:ln>
            </c:spPr>
          </c:dPt>
          <c:dPt>
            <c:idx val="4"/>
            <c:invertIfNegative val="0"/>
            <c:spPr>
              <a:solidFill>
                <a:srgbClr val="0070c0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800" spc="-1" strike="noStrike">
                    <a:solidFill>
                      <a:srgbClr val="000000"/>
                    </a:solidFill>
                    <a:latin typeface="Times New Roman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Камышловский  мун. район</c:v>
                </c:pt>
                <c:pt idx="1">
                  <c:v>Слободотуринский мун. район</c:v>
                </c:pt>
                <c:pt idx="2">
                  <c:v>Таборинский  мун. Район</c:v>
                </c:pt>
                <c:pt idx="3">
                  <c:v>Нижнесегинский   мун. район</c:v>
                </c:pt>
                <c:pt idx="4">
                  <c:v>Байкаловский   мун. район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20516</c:v>
                </c:pt>
                <c:pt idx="1">
                  <c:v>11709</c:v>
                </c:pt>
                <c:pt idx="2">
                  <c:v>2716</c:v>
                </c:pt>
                <c:pt idx="3">
                  <c:v>37466</c:v>
                </c:pt>
                <c:pt idx="4">
                  <c:v>14502</c:v>
                </c:pt>
              </c:numCache>
            </c:numRef>
          </c:val>
        </c:ser>
        <c:gapWidth val="150"/>
        <c:overlap val="0"/>
        <c:axId val="61935804"/>
        <c:axId val="7250223"/>
      </c:barChart>
      <c:catAx>
        <c:axId val="61935804"/>
        <c:scaling>
          <c:orientation val="minMax"/>
        </c:scaling>
        <c:delete val="0"/>
        <c:axPos val="b"/>
        <c:numFmt formatCode="[$-419]dd/mm/yyyy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100" spc="-1" strike="noStrike">
                <a:solidFill>
                  <a:srgbClr val="000000"/>
                </a:solidFill>
                <a:latin typeface="Times New Roman"/>
              </a:defRPr>
            </a:pPr>
          </a:p>
        </c:txPr>
        <c:crossAx val="7250223"/>
        <c:crosses val="autoZero"/>
        <c:auto val="1"/>
        <c:lblAlgn val="ctr"/>
        <c:lblOffset val="100"/>
        <c:noMultiLvlLbl val="0"/>
      </c:catAx>
      <c:valAx>
        <c:axId val="7250223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200" spc="-1" strike="noStrike">
                <a:solidFill>
                  <a:srgbClr val="000000"/>
                </a:solidFill>
                <a:latin typeface="Times New Roman"/>
              </a:defRPr>
            </a:pPr>
          </a:p>
        </c:txPr>
        <c:crossAx val="61935804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157492670438122"/>
          <c:y val="0.14066301703163"/>
          <c:w val="0.601437007061155"/>
          <c:h val="0.626672749391728"/>
        </c:manualLayout>
      </c:layout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расходы  Камышловского МР, млн. руб.</c:v>
                </c:pt>
              </c:strCache>
            </c:strRef>
          </c:tx>
          <c:spPr>
            <a:solidFill>
              <a:srgbClr val="4a7ebb"/>
            </a:solidFill>
            <a:ln w="47520">
              <a:solidFill>
                <a:srgbClr val="4a7ebb"/>
              </a:solidFill>
              <a:round/>
            </a:ln>
          </c:spPr>
          <c:marker>
            <c:symbol val="diamond"/>
            <c:size val="10"/>
            <c:spPr>
              <a:solidFill>
                <a:srgbClr val="4a7ebb"/>
              </a:solidFill>
            </c:spPr>
          </c:marker>
          <c:dPt>
            <c:idx val="0"/>
            <c:marker>
              <c:symbol val="diamond"/>
              <c:size val="10"/>
              <c:spPr>
                <a:solidFill>
                  <a:srgbClr val="4a7ebb"/>
                </a:solidFill>
              </c:spPr>
            </c:marker>
          </c:dPt>
          <c:dPt>
            <c:idx val="1"/>
            <c:marker>
              <c:symbol val="diamond"/>
              <c:size val="10"/>
              <c:spPr>
                <a:solidFill>
                  <a:srgbClr val="4a7ebb"/>
                </a:solidFill>
              </c:spPr>
            </c:marker>
          </c:dPt>
          <c:dPt>
            <c:idx val="2"/>
            <c:marker>
              <c:symbol val="diamond"/>
              <c:size val="10"/>
              <c:spPr>
                <a:solidFill>
                  <a:srgbClr val="4a7ebb"/>
                </a:solidFill>
              </c:spPr>
            </c:marker>
          </c:dPt>
          <c:dPt>
            <c:idx val="3"/>
            <c:marker>
              <c:symbol val="diamond"/>
              <c:size val="10"/>
              <c:spPr>
                <a:solidFill>
                  <a:srgbClr val="4a7ebb"/>
                </a:solidFill>
              </c:spPr>
            </c:marker>
          </c:dPt>
          <c:dPt>
            <c:idx val="4"/>
            <c:marker>
              <c:symbol val="diamond"/>
              <c:size val="10"/>
              <c:spPr>
                <a:solidFill>
                  <a:srgbClr val="4a7ebb"/>
                </a:solidFill>
              </c:spPr>
            </c:marker>
          </c:dPt>
          <c:dLbls>
            <c:numFmt formatCode="General" sourceLinked="0"/>
            <c:dLbl>
              <c:idx val="0"/>
              <c:layout>
                <c:manualLayout>
                  <c:x val="-0.0396883976588154"/>
                  <c:y val="-0.071438981210951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-0.0378947798226928"/>
                  <c:y val="-0.0610083946889803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0.000784281350615035"/>
                  <c:y val="-0.143356112376614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-0.0420169322244319"/>
                  <c:y val="-0.0692487770049353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-0.0414407375291161"/>
                  <c:y val="-0.0723979163290714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000000"/>
                    </a:solidFill>
                    <a:latin typeface="Times New Roman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1317.6</c:v>
                </c:pt>
                <c:pt idx="1">
                  <c:v>1356.2</c:v>
                </c:pt>
                <c:pt idx="2">
                  <c:v>1438.48</c:v>
                </c:pt>
                <c:pt idx="3">
                  <c:v>1598.042</c:v>
                </c:pt>
                <c:pt idx="4">
                  <c:v>1745.68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расходы Байкаловского МР</c:v>
                </c:pt>
              </c:strCache>
            </c:strRef>
          </c:tx>
          <c:spPr>
            <a:solidFill>
              <a:srgbClr val="be4b48"/>
            </a:solidFill>
            <a:ln w="47520">
              <a:solidFill>
                <a:srgbClr val="be4b48"/>
              </a:solidFill>
              <a:round/>
            </a:ln>
          </c:spPr>
          <c:marker>
            <c:symbol val="square"/>
            <c:size val="9"/>
            <c:spPr>
              <a:solidFill>
                <a:srgbClr val="be4b48"/>
              </a:solidFill>
            </c:spPr>
          </c:marker>
          <c:dPt>
            <c:idx val="0"/>
            <c:marker>
              <c:symbol val="square"/>
              <c:size val="9"/>
              <c:spPr>
                <a:solidFill>
                  <a:srgbClr val="be4b48"/>
                </a:solidFill>
              </c:spPr>
            </c:marker>
          </c:dPt>
          <c:dPt>
            <c:idx val="1"/>
            <c:marker>
              <c:symbol val="square"/>
              <c:size val="9"/>
              <c:spPr>
                <a:solidFill>
                  <a:srgbClr val="be4b48"/>
                </a:solidFill>
              </c:spPr>
            </c:marker>
          </c:dPt>
          <c:dPt>
            <c:idx val="2"/>
            <c:marker>
              <c:symbol val="square"/>
              <c:size val="9"/>
              <c:spPr>
                <a:solidFill>
                  <a:srgbClr val="be4b48"/>
                </a:solidFill>
              </c:spPr>
            </c:marker>
          </c:dPt>
          <c:dPt>
            <c:idx val="3"/>
            <c:marker>
              <c:symbol val="square"/>
              <c:size val="9"/>
              <c:spPr>
                <a:solidFill>
                  <a:srgbClr val="be4b48"/>
                </a:solidFill>
              </c:spPr>
            </c:marker>
          </c:dPt>
          <c:dPt>
            <c:idx val="4"/>
            <c:marker>
              <c:symbol val="square"/>
              <c:size val="9"/>
              <c:spPr>
                <a:solidFill>
                  <a:srgbClr val="be4b48"/>
                </a:solidFill>
              </c:spPr>
            </c:marke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General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numFmt formatCode="General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000000"/>
                    </a:solidFill>
                    <a:latin typeface="Times New Roman"/>
                  </a:defRPr>
                </a:pPr>
              </a:p>
            </c:txPr>
            <c:dLblPos val="b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829.2</c:v>
                </c:pt>
                <c:pt idx="1">
                  <c:v>1172.87</c:v>
                </c:pt>
                <c:pt idx="2">
                  <c:v>1239.47</c:v>
                </c:pt>
                <c:pt idx="3">
                  <c:v>1110.89</c:v>
                </c:pt>
                <c:pt idx="4">
                  <c:v>1286.07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1"/>
        <c:axId val="59339349"/>
        <c:axId val="62828032"/>
      </c:lineChart>
      <c:catAx>
        <c:axId val="59339349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400" spc="-1" strike="noStrike">
                <a:solidFill>
                  <a:srgbClr val="000000"/>
                </a:solidFill>
                <a:latin typeface="Times New Roman"/>
              </a:defRPr>
            </a:pPr>
          </a:p>
        </c:txPr>
        <c:crossAx val="62828032"/>
        <c:crosses val="autoZero"/>
        <c:auto val="1"/>
        <c:lblAlgn val="ctr"/>
        <c:lblOffset val="100"/>
        <c:noMultiLvlLbl val="0"/>
      </c:catAx>
      <c:valAx>
        <c:axId val="62828032"/>
        <c:scaling>
          <c:orientation val="minMax"/>
          <c:max val="2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59339349"/>
        <c:crossBetween val="between"/>
      </c:valAx>
      <c:spPr>
        <a:noFill/>
        <a:ln w="0">
          <a:noFill/>
        </a:ln>
      </c:spPr>
    </c:plotArea>
    <c:legend>
      <c:legendPos val="r"/>
      <c:layout>
        <c:manualLayout>
          <c:xMode val="edge"/>
          <c:yMode val="edge"/>
          <c:x val="0.765881041812853"/>
          <c:y val="0.289098086850896"/>
          <c:w val="0.212953025674895"/>
          <c:h val="0.65983295368261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400" spc="-1" strike="noStrike">
              <a:solidFill>
                <a:srgbClr val="000000"/>
              </a:solidFill>
              <a:latin typeface="Times New Roman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11"/>
      <c:rotY val="25"/>
      <c:rAngAx val="1"/>
      <c:perspective val="40"/>
    </c:view3D>
    <c:floor>
      <c:spPr>
        <a:solidFill>
          <a:srgbClr val="cccccc"/>
        </a:solidFill>
        <a:ln w="0">
          <a:noFill/>
        </a:ln>
      </c:spPr>
    </c:floor>
    <c:sideWall>
      <c:spPr>
        <a:noFill/>
        <a:ln w="0">
          <a:solidFill>
            <a:srgbClr val="b3b3b3"/>
          </a:solidFill>
        </a:ln>
      </c:spPr>
    </c:sideWall>
    <c:backWall>
      <c:spPr>
        <a:noFill/>
        <a:ln w="0">
          <a:solidFill>
            <a:srgbClr val="b3b3b3"/>
          </a:solidFill>
        </a:ln>
      </c:spPr>
    </c:backWall>
    <c:plotArea>
      <c:bar3D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Камышловский  МР, %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none"/>
              <a:lstStyle/>
              <a:p>
                <a:pPr>
                  <a:defRPr b="1" sz="1000" spc="-1" strike="noStrik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Жилищно-коммунальное  хозяйство</c:v>
                </c:pt>
                <c:pt idx="1">
                  <c:v>Социальная политика</c:v>
                </c:pt>
                <c:pt idx="2">
                  <c:v>Общегосударственные вопросы</c:v>
                </c:pt>
                <c:pt idx="3">
                  <c:v>МБТ</c:v>
                </c:pt>
                <c:pt idx="4">
                  <c:v>Образование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1.13</c:v>
                </c:pt>
                <c:pt idx="1">
                  <c:v>7.71</c:v>
                </c:pt>
                <c:pt idx="2">
                  <c:v>6.79</c:v>
                </c:pt>
                <c:pt idx="3">
                  <c:v>19.61</c:v>
                </c:pt>
                <c:pt idx="4">
                  <c:v>57.31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Байкаловский  МР, %</c:v>
                </c:pt>
              </c:strCache>
            </c:strRef>
          </c:tx>
          <c:spPr>
            <a:solidFill>
              <a:srgbClr val="ff420e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none"/>
              <a:lstStyle/>
              <a:p>
                <a:pPr>
                  <a:defRPr b="1" sz="1000" spc="-1" strike="noStrik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Жилищно-коммунальное  хозяйство</c:v>
                </c:pt>
                <c:pt idx="1">
                  <c:v>Социальная политика</c:v>
                </c:pt>
                <c:pt idx="2">
                  <c:v>Общегосударственные вопросы</c:v>
                </c:pt>
                <c:pt idx="3">
                  <c:v>МБТ</c:v>
                </c:pt>
                <c:pt idx="4">
                  <c:v>Образование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8.26</c:v>
                </c:pt>
                <c:pt idx="1">
                  <c:v>4.8</c:v>
                </c:pt>
                <c:pt idx="2">
                  <c:v>6.22</c:v>
                </c:pt>
                <c:pt idx="3">
                  <c:v>20.9</c:v>
                </c:pt>
                <c:pt idx="4">
                  <c:v>50.29</c:v>
                </c:pt>
              </c:numCache>
            </c:numRef>
          </c:val>
        </c:ser>
        <c:gapWidth val="100"/>
        <c:shape val="box"/>
        <c:axId val="4874058"/>
        <c:axId val="89391357"/>
        <c:axId val="0"/>
      </c:bar3DChart>
      <c:catAx>
        <c:axId val="4874058"/>
        <c:scaling>
          <c:orientation val="minMax"/>
        </c:scaling>
        <c:delete val="0"/>
        <c:axPos val="b"/>
        <c:numFmt formatCode="[$-419]dd/mm/yyyy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</a:defRPr>
            </a:pPr>
          </a:p>
        </c:txPr>
        <c:crossAx val="89391357"/>
        <c:crosses val="autoZero"/>
        <c:auto val="1"/>
        <c:lblAlgn val="ctr"/>
        <c:lblOffset val="100"/>
        <c:noMultiLvlLbl val="0"/>
      </c:catAx>
      <c:valAx>
        <c:axId val="89391357"/>
        <c:scaling>
          <c:orientation val="minMax"/>
        </c:scaling>
        <c:delete val="0"/>
        <c:axPos val="l"/>
        <c:majorGridlines>
          <c:spPr>
            <a:ln w="0">
              <a:solidFill>
                <a:srgbClr val="b3b3b3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</a:defRPr>
            </a:pPr>
          </a:p>
        </c:txPr>
        <c:crossAx val="4874058"/>
        <c:crosses val="autoZero"/>
        <c:crossBetween val="between"/>
      </c:valAx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b="0" sz="1000" spc="-1" strike="noStrike">
              <a:solidFill>
                <a:srgbClr val="000000"/>
              </a:solidFill>
              <a:latin typeface="Arial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75"/>
      <c:rotY val="0"/>
      <c:rAngAx val="0"/>
      <c:perspective val="30"/>
    </c:view3D>
    <c:floor>
      <c:spPr>
        <a:solidFill>
          <a:srgbClr val="d9d9d9"/>
        </a:solidFill>
        <a:ln w="0">
          <a:noFill/>
        </a:ln>
      </c:spPr>
    </c:floor>
    <c:sideWall>
      <c:spPr>
        <a:solidFill>
          <a:srgbClr val="d9d9d9"/>
        </a:solidFill>
        <a:ln w="0">
          <a:noFill/>
        </a:ln>
      </c:spPr>
    </c:sideWall>
    <c:backWall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0.0279889426399447"/>
          <c:y val="0.129578409186154"/>
          <c:w val="0.77418797512094"/>
          <c:h val="0.649735981895901"/>
        </c:manualLayout>
      </c:layout>
      <c:pie3DChart>
        <c:varyColors val="1"/>
        <c:ser>
          <c:idx val="0"/>
          <c:order val="0"/>
          <c:spPr>
            <a:solidFill>
              <a:srgbClr val="77933c"/>
            </a:solidFill>
            <a:ln w="0">
              <a:noFill/>
            </a:ln>
          </c:spPr>
          <c:explosion val="25"/>
          <c:dPt>
            <c:idx val="0"/>
            <c:explosion val="25"/>
            <c:spPr>
              <a:solidFill>
                <a:srgbClr val="0070c0"/>
              </a:solidFill>
              <a:ln w="0">
                <a:noFill/>
              </a:ln>
            </c:spPr>
          </c:dPt>
          <c:dPt>
            <c:idx val="1"/>
            <c:explosion val="25"/>
            <c:spPr>
              <a:solidFill>
                <a:srgbClr val="77933c"/>
              </a:solidFill>
              <a:ln w="0">
                <a:noFill/>
              </a:ln>
            </c:spPr>
          </c:dPt>
          <c:dLbls>
            <c:numFmt formatCode="[$-419]0.00%" sourceLinked="0"/>
            <c:dLbl>
              <c:idx val="0"/>
              <c:numFmt formatCode="[$-419]0.00%" sourceLinked="0"/>
              <c:txPr>
                <a:bodyPr wrap="square"/>
                <a:lstStyle/>
                <a:p>
                  <a:pPr>
                    <a:defRPr b="1" sz="16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eparator>; </c:separator>
            </c:dLbl>
            <c:dLbl>
              <c:idx val="1"/>
              <c:numFmt formatCode="[$-419]0.00%" sourceLinked="0"/>
              <c:txPr>
                <a:bodyPr wrap="square"/>
                <a:lstStyle/>
                <a:p>
                  <a:pPr>
                    <a:defRPr b="1" sz="16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eparator>; </c:separator>
            </c:dLbl>
            <c:txPr>
              <a:bodyPr wrap="square"/>
              <a:lstStyle/>
              <a:p>
                <a:pPr>
                  <a:defRPr b="1" sz="1600" spc="-1" strike="noStrike">
                    <a:solidFill>
                      <a:srgbClr val="000000"/>
                    </a:solidFill>
                    <a:latin typeface="Times New Roman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Муниципальная программа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99.56</c:v>
                </c:pt>
                <c:pt idx="1">
                  <c:v>0.44</c:v>
                </c:pt>
              </c:numCache>
            </c:numRef>
          </c:val>
        </c:ser>
      </c:pie3DChart>
    </c:plotArea>
    <c:plotVisOnly val="1"/>
    <c:dispBlanksAs val="gap"/>
  </c:chart>
  <c:spPr>
    <a:noFill/>
    <a:ln w="0">
      <a:noFill/>
    </a:ln>
  </c:spPr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75"/>
      <c:rotY val="90"/>
      <c:rAngAx val="0"/>
      <c:perspective val="30"/>
    </c:view3D>
    <c:floor>
      <c:spPr>
        <a:solidFill>
          <a:srgbClr val="d9d9d9"/>
        </a:solidFill>
        <a:ln w="0">
          <a:noFill/>
        </a:ln>
      </c:spPr>
    </c:floor>
    <c:sideWall>
      <c:spPr>
        <a:solidFill>
          <a:srgbClr val="d9d9d9"/>
        </a:solidFill>
        <a:ln w="0">
          <a:noFill/>
        </a:ln>
      </c:spPr>
    </c:sideWall>
    <c:backWall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0.221656160953286"/>
          <c:y val="0.102363390034623"/>
          <c:w val="0.735083326137639"/>
          <c:h val="0.768478097245221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rgbClr val="2e5f99"/>
                </a:gs>
                <a:gs pos="80000">
                  <a:srgbClr val="3c7ac7"/>
                </a:gs>
                <a:gs pos="100000">
                  <a:srgbClr val="397bca"/>
                </a:gs>
              </a:gsLst>
              <a:lin ang="16200000"/>
            </a:gradFill>
            <a:ln w="0">
              <a:noFill/>
            </a:ln>
          </c:spPr>
          <c:explosion val="25"/>
          <c:dPt>
            <c:idx val="0"/>
            <c:explosion val="25"/>
            <c:spPr>
              <a:gradFill>
                <a:gsLst>
                  <a:gs pos="0">
                    <a:srgbClr val="2e5f99"/>
                  </a:gs>
                  <a:gs pos="80000">
                    <a:srgbClr val="3c7ac7"/>
                  </a:gs>
                  <a:gs pos="100000">
                    <a:srgbClr val="397bca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1"/>
            <c:explosion val="20"/>
            <c:spPr>
              <a:solidFill>
                <a:srgbClr val="77933c"/>
              </a:solidFill>
              <a:ln w="0">
                <a:noFill/>
              </a:ln>
            </c:spPr>
          </c:dPt>
          <c:dLbls>
            <c:numFmt formatCode="0.00%" sourceLinked="0"/>
            <c:dLbl>
              <c:idx val="0"/>
              <c:numFmt formatCode="0.00%" sourceLinked="0"/>
              <c:txPr>
                <a:bodyPr wrap="square"/>
                <a:lstStyle/>
                <a:p>
                  <a:pPr>
                    <a:defRPr b="1" sz="16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.00%" sourceLinked="0"/>
              <c:txPr>
                <a:bodyPr wrap="square"/>
                <a:lstStyle/>
                <a:p>
                  <a:pPr>
                    <a:defRPr b="1" sz="16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600" spc="-1" strike="noStrike">
                    <a:solidFill>
                      <a:srgbClr val="000000"/>
                    </a:solidFill>
                    <a:latin typeface="Times New Roman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Непрограммные направления деятельности </c:v>
                </c:pt>
                <c:pt idx="1">
                  <c:v>Муниципальная программа "Развитие территорий муниципального образования "Зареченское сельское поселение" до 2020 года" 91,47%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0.9857</c:v>
                </c:pt>
                <c:pt idx="1">
                  <c:v>0.0143</c:v>
                </c:pt>
              </c:numCache>
            </c:numRef>
          </c:val>
        </c:ser>
      </c:pie3DChart>
    </c:plotArea>
    <c:plotVisOnly val="1"/>
    <c:dispBlanksAs val="gap"/>
  </c:chart>
  <c:spPr>
    <a:noFill/>
    <a:ln w="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15"/>
      <c:rotY val="20"/>
      <c:rAngAx val="1"/>
      <c:perspective val="30"/>
    </c:view3D>
    <c:floor>
      <c:spPr>
        <a:noFill/>
        <a:ln w="9360">
          <a:solidFill>
            <a:srgbClr val="878787"/>
          </a:solidFill>
          <a:round/>
        </a:ln>
      </c:spPr>
    </c:floor>
    <c:sideWall>
      <c:spPr>
        <a:noFill/>
        <a:ln w="9360">
          <a:solidFill>
            <a:srgbClr val="878787"/>
          </a:solidFill>
          <a:round/>
        </a:ln>
      </c:spPr>
    </c:sideWall>
    <c:backWall>
      <c:spPr>
        <a:noFill/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0719685771001394"/>
          <c:y val="0.071646562999564"/>
          <c:w val="0.862144697385649"/>
          <c:h val="0.728818485685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доходы </c:v>
                </c:pt>
              </c:strCache>
            </c:strRef>
          </c:tx>
          <c:spPr>
            <a:solidFill>
              <a:srgbClr val="e46c0a"/>
            </a:solidFill>
            <a:ln w="0">
              <a:noFill/>
            </a:ln>
          </c:spPr>
          <c:invertIfNegative val="0"/>
          <c:dLbls>
            <c:numFmt formatCode="0.0" sourceLinked="0"/>
            <c:txPr>
              <a:bodyPr wrap="square"/>
              <a:lstStyle/>
              <a:p>
                <a:pPr>
                  <a:defRPr b="1" sz="1200" spc="-1" strike="noStrike">
                    <a:solidFill>
                      <a:srgbClr val="000000"/>
                    </a:solidFill>
                    <a:latin typeface="Times New Roman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2022 Камышловский МР</c:v>
                </c:pt>
                <c:pt idx="1">
                  <c:v>2022 Байкаловский  МР</c:v>
                </c:pt>
                <c:pt idx="2">
                  <c:v>2023 Камышловский МР</c:v>
                </c:pt>
                <c:pt idx="3">
                  <c:v>2023 Байколовский  МР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58</c:v>
                </c:pt>
                <c:pt idx="1">
                  <c:v>76.02</c:v>
                </c:pt>
                <c:pt idx="2">
                  <c:v>95.56</c:v>
                </c:pt>
                <c:pt idx="3">
                  <c:v>92.33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c000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ffc000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ffc000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ffc000"/>
              </a:solidFill>
              <a:ln w="0">
                <a:noFill/>
              </a:ln>
            </c:spPr>
          </c:dPt>
          <c:dPt>
            <c:idx val="3"/>
            <c:invertIfNegative val="0"/>
            <c:spPr>
              <a:solidFill>
                <a:srgbClr val="ffc000"/>
              </a:solidFill>
              <a:ln w="0">
                <a:noFill/>
              </a:ln>
            </c:spPr>
          </c:dPt>
          <c:dLbls>
            <c:numFmt formatCode="0.0" sourceLinked="0"/>
            <c:dLbl>
              <c:idx val="0"/>
              <c:layout>
                <c:manualLayout>
                  <c:x val="0.0148922492995366"/>
                  <c:y val="-0.00511813625687724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253168238092123"/>
                  <c:y val="0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0.0178706991594439"/>
                  <c:y val="-0.020472545027509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0.0193599240893976"/>
                  <c:y val="-0.00511813625687724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000000"/>
                    </a:solidFill>
                    <a:latin typeface="Times New Roman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2022 Камышловский МР</c:v>
                </c:pt>
                <c:pt idx="1">
                  <c:v>2022 Байкаловский  МР</c:v>
                </c:pt>
                <c:pt idx="2">
                  <c:v>2023 Камышловский МР</c:v>
                </c:pt>
                <c:pt idx="3">
                  <c:v>2023 Байколовский  МР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57.15</c:v>
                </c:pt>
                <c:pt idx="1">
                  <c:v>76.24</c:v>
                </c:pt>
                <c:pt idx="2">
                  <c:v>85.08</c:v>
                </c:pt>
                <c:pt idx="3">
                  <c:v>88.92</c:v>
                </c:pt>
              </c:numCache>
            </c:numRef>
          </c:val>
        </c:ser>
        <c:gapWidth val="150"/>
        <c:shape val="cylinder"/>
        <c:axId val="65216355"/>
        <c:axId val="25619678"/>
        <c:axId val="0"/>
      </c:bar3DChart>
      <c:catAx>
        <c:axId val="6521635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Times New Roman"/>
              </a:defRPr>
            </a:pPr>
          </a:p>
        </c:txPr>
        <c:crossAx val="25619678"/>
        <c:crosses val="autoZero"/>
        <c:auto val="1"/>
        <c:lblAlgn val="ctr"/>
        <c:lblOffset val="100"/>
        <c:noMultiLvlLbl val="0"/>
      </c:catAx>
      <c:valAx>
        <c:axId val="25619678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.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400" spc="-1" strike="noStrike">
                <a:solidFill>
                  <a:srgbClr val="000000"/>
                </a:solidFill>
                <a:latin typeface="Times New Roman"/>
              </a:defRPr>
            </a:pPr>
          </a:p>
        </c:txPr>
        <c:crossAx val="65216355"/>
        <c:crosses val="autoZero"/>
        <c:crossBetween val="between"/>
      </c:valAx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b="0" sz="1800" spc="-1" strike="noStrike">
              <a:solidFill>
                <a:srgbClr val="000000"/>
              </a:solidFill>
              <a:latin typeface="Times New Roman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15"/>
      <c:rotY val="20"/>
      <c:rAngAx val="1"/>
      <c:perspective val="30"/>
    </c:view3D>
    <c:floor>
      <c:spPr>
        <a:noFill/>
        <a:ln w="9360">
          <a:solidFill>
            <a:srgbClr val="878787"/>
          </a:solidFill>
          <a:round/>
        </a:ln>
      </c:spPr>
    </c:floor>
    <c:sideWall>
      <c:spPr>
        <a:noFill/>
        <a:ln w="9360">
          <a:solidFill>
            <a:srgbClr val="878787"/>
          </a:solidFill>
          <a:round/>
        </a:ln>
      </c:spPr>
    </c:sideWall>
    <c:backWall>
      <c:spPr>
        <a:noFill/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0719685771001394"/>
          <c:y val="0.071646562999564"/>
          <c:w val="0.862144697385649"/>
          <c:h val="0.728818485685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доходы </c:v>
                </c:pt>
              </c:strCache>
            </c:strRef>
          </c:tx>
          <c:spPr>
            <a:solidFill>
              <a:srgbClr val="558ed5"/>
            </a:solidFill>
            <a:ln w="0">
              <a:noFill/>
            </a:ln>
          </c:spPr>
          <c:invertIfNegative val="0"/>
          <c:dLbls>
            <c:numFmt formatCode="0.0" sourceLinked="0"/>
            <c:txPr>
              <a:bodyPr wrap="square"/>
              <a:lstStyle/>
              <a:p>
                <a:pPr>
                  <a:defRPr b="1" sz="1200" spc="-1" strike="noStrike">
                    <a:solidFill>
                      <a:srgbClr val="000000"/>
                    </a:solidFill>
                    <a:latin typeface="Times New Roman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2022  Камышловский МР</c:v>
                </c:pt>
                <c:pt idx="1">
                  <c:v>2022 Байкаловский МР 2022</c:v>
                </c:pt>
                <c:pt idx="2">
                  <c:v>2023  Камышловский МР</c:v>
                </c:pt>
                <c:pt idx="3">
                  <c:v>2023  Байкаловский МР 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1621.7</c:v>
                </c:pt>
                <c:pt idx="1">
                  <c:v>1107.65</c:v>
                </c:pt>
                <c:pt idx="2">
                  <c:v>1960.7</c:v>
                </c:pt>
                <c:pt idx="3">
                  <c:v>1339.02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92d050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92d050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92d050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92d050"/>
              </a:solidFill>
              <a:ln w="0">
                <a:noFill/>
              </a:ln>
            </c:spPr>
          </c:dPt>
          <c:dPt>
            <c:idx val="3"/>
            <c:invertIfNegative val="0"/>
            <c:spPr>
              <a:solidFill>
                <a:srgbClr val="92d050"/>
              </a:solidFill>
              <a:ln w="0">
                <a:noFill/>
              </a:ln>
            </c:spPr>
          </c:dPt>
          <c:dLbls>
            <c:numFmt formatCode="0.0" sourceLinked="0"/>
            <c:dLbl>
              <c:idx val="0"/>
              <c:layout>
                <c:manualLayout>
                  <c:x val="0.0148922492995366"/>
                  <c:y val="-0.00511813625687724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253168238092123"/>
                  <c:y val="0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0.0178706991594439"/>
                  <c:y val="-0.020472545027509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0.0193599240893976"/>
                  <c:y val="-0.00511813625687724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000000"/>
                    </a:solidFill>
                    <a:latin typeface="Times New Roman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2022  Камышловский МР</c:v>
                </c:pt>
                <c:pt idx="1">
                  <c:v>2022 Байкаловский МР 2022</c:v>
                </c:pt>
                <c:pt idx="2">
                  <c:v>2023  Камышловский МР</c:v>
                </c:pt>
                <c:pt idx="3">
                  <c:v>2023  Байкаловский МР 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1598</c:v>
                </c:pt>
                <c:pt idx="1">
                  <c:v>1110.89</c:v>
                </c:pt>
                <c:pt idx="2">
                  <c:v>1745.68</c:v>
                </c:pt>
                <c:pt idx="3">
                  <c:v>1286.07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профицит (+), дефицит (-)</c:v>
                </c:pt>
              </c:strCache>
            </c:strRef>
          </c:tx>
          <c:spPr>
            <a:solidFill>
              <a:srgbClr val="d8aaa9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1200" spc="-1" strike="noStrike">
                    <a:solidFill>
                      <a:srgbClr val="000000"/>
                    </a:solidFill>
                    <a:latin typeface="Times New Roman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2022  Камышловский МР</c:v>
                </c:pt>
                <c:pt idx="1">
                  <c:v>2022 Байкаловский МР 2022</c:v>
                </c:pt>
                <c:pt idx="2">
                  <c:v>2023  Камышловский МР</c:v>
                </c:pt>
                <c:pt idx="3">
                  <c:v>2023  Байкаловский МР 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23.68</c:v>
                </c:pt>
                <c:pt idx="1">
                  <c:v>3.24</c:v>
                </c:pt>
                <c:pt idx="2">
                  <c:v>215.02</c:v>
                </c:pt>
                <c:pt idx="3">
                  <c:v>52.94</c:v>
                </c:pt>
              </c:numCache>
            </c:numRef>
          </c:val>
        </c:ser>
        <c:gapWidth val="150"/>
        <c:shape val="cylinder"/>
        <c:axId val="33584027"/>
        <c:axId val="43928270"/>
        <c:axId val="0"/>
      </c:bar3DChart>
      <c:catAx>
        <c:axId val="33584027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100" spc="-1" strike="noStrike">
                <a:solidFill>
                  <a:srgbClr val="000000"/>
                </a:solidFill>
                <a:latin typeface="Times New Roman"/>
              </a:defRPr>
            </a:pPr>
          </a:p>
        </c:txPr>
        <c:crossAx val="43928270"/>
        <c:crosses val="autoZero"/>
        <c:auto val="1"/>
        <c:lblAlgn val="ctr"/>
        <c:lblOffset val="100"/>
        <c:noMultiLvlLbl val="0"/>
      </c:catAx>
      <c:valAx>
        <c:axId val="43928270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.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400" spc="-1" strike="noStrike">
                <a:solidFill>
                  <a:srgbClr val="000000"/>
                </a:solidFill>
                <a:latin typeface="Times New Roman"/>
              </a:defRPr>
            </a:pPr>
          </a:p>
        </c:txPr>
        <c:crossAx val="33584027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3860422803856"/>
          <c:y val="0.842111944521015"/>
          <c:w val="0.827219068270527"/>
          <c:h val="0.157888055478985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400" spc="-1" strike="noStrike">
              <a:solidFill>
                <a:srgbClr val="000000"/>
              </a:solidFill>
              <a:latin typeface="Times New Roman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15"/>
      <c:rotY val="20"/>
      <c:rAngAx val="1"/>
      <c:perspective val="30"/>
    </c:view3D>
    <c:floor>
      <c:spPr>
        <a:noFill/>
        <a:ln w="9360">
          <a:solidFill>
            <a:srgbClr val="878787"/>
          </a:solidFill>
          <a:round/>
        </a:ln>
      </c:spPr>
    </c:floor>
    <c:sideWall>
      <c:spPr>
        <a:noFill/>
        <a:ln w="9360">
          <a:solidFill>
            <a:srgbClr val="878787"/>
          </a:solidFill>
          <a:round/>
        </a:ln>
      </c:spPr>
    </c:sideWall>
    <c:backWall>
      <c:spPr>
        <a:noFill/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121727640597902"/>
          <c:y val="0.0324817049685454"/>
          <c:w val="0.662275993063011"/>
          <c:h val="0.7645397355244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Камышловский МР</c:v>
                </c:pt>
              </c:strCache>
            </c:strRef>
          </c:tx>
          <c:spPr>
            <a:gradFill>
              <a:gsLst>
                <a:gs pos="0">
                  <a:srgbClr val="2e5f99"/>
                </a:gs>
                <a:gs pos="80000">
                  <a:srgbClr val="3c7ac7"/>
                </a:gs>
                <a:gs pos="100000">
                  <a:srgbClr val="397bca"/>
                </a:gs>
              </a:gsLst>
              <a:lin ang="1620000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2e5f99"/>
                  </a:gs>
                  <a:gs pos="80000">
                    <a:srgbClr val="3c7ac7"/>
                  </a:gs>
                  <a:gs pos="100000">
                    <a:srgbClr val="397bca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1"/>
            <c:invertIfNegative val="0"/>
            <c:spPr>
              <a:gradFill>
                <a:gsLst>
                  <a:gs pos="0">
                    <a:srgbClr val="2e5f99"/>
                  </a:gs>
                  <a:gs pos="80000">
                    <a:srgbClr val="3c7ac7"/>
                  </a:gs>
                  <a:gs pos="100000">
                    <a:srgbClr val="397bca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2"/>
            <c:invertIfNegative val="0"/>
            <c:spPr>
              <a:gradFill>
                <a:gsLst>
                  <a:gs pos="0">
                    <a:srgbClr val="2e5f99"/>
                  </a:gs>
                  <a:gs pos="80000">
                    <a:srgbClr val="3c7ac7"/>
                  </a:gs>
                  <a:gs pos="100000">
                    <a:srgbClr val="397bca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3"/>
            <c:invertIfNegative val="0"/>
            <c:spPr>
              <a:gradFill>
                <a:gsLst>
                  <a:gs pos="0">
                    <a:srgbClr val="2e5f99"/>
                  </a:gs>
                  <a:gs pos="80000">
                    <a:srgbClr val="3c7ac7"/>
                  </a:gs>
                  <a:gs pos="100000">
                    <a:srgbClr val="397bca"/>
                  </a:gs>
                </a:gsLst>
                <a:lin ang="16200000"/>
              </a:gradFill>
              <a:ln w="0">
                <a:noFill/>
              </a:ln>
            </c:spPr>
          </c:dPt>
          <c:dLbls>
            <c:numFmt formatCode="0.0" sourceLinked="0"/>
            <c:dLbl>
              <c:idx val="0"/>
              <c:layout>
                <c:manualLayout>
                  <c:x val="-0.0127433151241081"/>
                  <c:y val="-0.0878252308909892"/>
                </c:manualLayout>
              </c:layout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-0.01210587974"/>
                  <c:y val="0.00452193346038474"/>
                </c:manualLayout>
              </c:layout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-0.0196720545775"/>
                  <c:y val="0"/>
                </c:manualLayout>
              </c:layout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-0.00285200924050994"/>
                  <c:y val="0.176369292300855"/>
                </c:manualLayout>
              </c:layout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600" spc="-1" strike="noStrike">
                    <a:solidFill>
                      <a:srgbClr val="000000"/>
                    </a:solidFill>
                    <a:latin typeface="Times New Roman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Налоговые  доходы</c:v>
                </c:pt>
                <c:pt idx="1">
                  <c:v>Неналоговые доходы</c:v>
                </c:pt>
                <c:pt idx="2">
                  <c:v>Безвозмездные  посптупления</c:v>
                </c:pt>
                <c:pt idx="3">
                  <c:v>Возврат  остатков субсидий,  субвенций и МБТ  прошлых лет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718.52</c:v>
                </c:pt>
                <c:pt idx="1">
                  <c:v>42.22</c:v>
                </c:pt>
                <c:pt idx="2">
                  <c:v>1206.18</c:v>
                </c:pt>
                <c:pt idx="3">
                  <c:v>-6.21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Байкаловского МР</c:v>
                </c:pt>
              </c:strCache>
            </c:strRef>
          </c:tx>
          <c:spPr>
            <a:gradFill>
              <a:gsLst>
                <a:gs pos="0">
                  <a:srgbClr val="9c2f2c"/>
                </a:gs>
                <a:gs pos="80000">
                  <a:srgbClr val="cb3d39"/>
                </a:gs>
                <a:gs pos="100000">
                  <a:srgbClr val="ce3a36"/>
                </a:gs>
              </a:gsLst>
              <a:lin ang="1620000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9c2f2c"/>
                  </a:gs>
                  <a:gs pos="80000">
                    <a:srgbClr val="cb3d39"/>
                  </a:gs>
                  <a:gs pos="100000">
                    <a:srgbClr val="ce3a36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1"/>
            <c:invertIfNegative val="0"/>
            <c:spPr>
              <a:gradFill>
                <a:gsLst>
                  <a:gs pos="0">
                    <a:srgbClr val="9c2f2c"/>
                  </a:gs>
                  <a:gs pos="80000">
                    <a:srgbClr val="cb3d39"/>
                  </a:gs>
                  <a:gs pos="100000">
                    <a:srgbClr val="ce3a36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2"/>
            <c:invertIfNegative val="0"/>
            <c:spPr>
              <a:gradFill>
                <a:gsLst>
                  <a:gs pos="0">
                    <a:srgbClr val="9c2f2c"/>
                  </a:gs>
                  <a:gs pos="80000">
                    <a:srgbClr val="cb3d39"/>
                  </a:gs>
                  <a:gs pos="100000">
                    <a:srgbClr val="ce3a36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3"/>
            <c:invertIfNegative val="0"/>
            <c:spPr>
              <a:gradFill>
                <a:gsLst>
                  <a:gs pos="0">
                    <a:srgbClr val="9c2f2c"/>
                  </a:gs>
                  <a:gs pos="80000">
                    <a:srgbClr val="cb3d39"/>
                  </a:gs>
                  <a:gs pos="100000">
                    <a:srgbClr val="ce3a36"/>
                  </a:gs>
                </a:gsLst>
                <a:lin ang="16200000"/>
              </a:gradFill>
              <a:ln w="0">
                <a:noFill/>
              </a:ln>
            </c:spPr>
          </c:dPt>
          <c:dLbls>
            <c:numFmt formatCode="0.0" sourceLinked="0"/>
            <c:dLbl>
              <c:idx val="0"/>
              <c:layout>
                <c:manualLayout>
                  <c:x val="0.0348044509562494"/>
                  <c:y val="-0.00452228954617578"/>
                </c:manualLayout>
              </c:layout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196720545775"/>
                  <c:y val="-0.00904457909235156"/>
                </c:manualLayout>
              </c:layout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0.0257249944475"/>
                  <c:y val="-0.00904457909235158"/>
                </c:manualLayout>
              </c:layout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0.021185263600884"/>
                  <c:y val="0.176369648386647"/>
                </c:manualLayout>
              </c:layout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600" spc="-1" strike="noStrike">
                    <a:solidFill>
                      <a:srgbClr val="000000"/>
                    </a:solidFill>
                    <a:latin typeface="Times New Roman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Налоговые  доходы</c:v>
                </c:pt>
                <c:pt idx="1">
                  <c:v>Неналоговые доходы</c:v>
                </c:pt>
                <c:pt idx="2">
                  <c:v>Безвозмездные  посптупления</c:v>
                </c:pt>
                <c:pt idx="3">
                  <c:v>Возврат  остатков субсидий,  субвенций и МБТ  прошлых лет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265.93</c:v>
                </c:pt>
                <c:pt idx="1">
                  <c:v>26.51</c:v>
                </c:pt>
                <c:pt idx="2">
                  <c:v>1046.58</c:v>
                </c:pt>
                <c:pt idx="3">
                  <c:v>0</c:v>
                </c:pt>
              </c:numCache>
            </c:numRef>
          </c:val>
        </c:ser>
        <c:gapWidth val="150"/>
        <c:shape val="cylinder"/>
        <c:axId val="85074952"/>
        <c:axId val="60897195"/>
        <c:axId val="0"/>
      </c:bar3DChart>
      <c:catAx>
        <c:axId val="85074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050" spc="-1" strike="noStrike">
                <a:solidFill>
                  <a:srgbClr val="000000"/>
                </a:solidFill>
                <a:latin typeface="Times New Roman"/>
              </a:defRPr>
            </a:pPr>
          </a:p>
        </c:txPr>
        <c:crossAx val="60897195"/>
        <c:crosses val="autoZero"/>
        <c:auto val="1"/>
        <c:lblAlgn val="ctr"/>
        <c:lblOffset val="100"/>
        <c:noMultiLvlLbl val="0"/>
      </c:catAx>
      <c:valAx>
        <c:axId val="60897195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.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400" spc="-1" strike="noStrike">
                <a:solidFill>
                  <a:srgbClr val="000000"/>
                </a:solidFill>
                <a:latin typeface="Times New Roman"/>
              </a:defRPr>
            </a:pPr>
          </a:p>
        </c:txPr>
        <c:crossAx val="85074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8354599879394"/>
          <c:y val="0.20811932577292"/>
          <c:w val="0.235444703470761"/>
          <c:h val="0.407392056153305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600" spc="-1" strike="noStrike">
              <a:solidFill>
                <a:srgbClr val="000000"/>
              </a:solidFill>
              <a:latin typeface="Times New Roman"/>
            </a:defRPr>
          </a:pPr>
        </a:p>
      </c:txPr>
    </c:legend>
    <c:plotVisOnly val="1"/>
    <c:dispBlanksAs val="gap"/>
  </c:chart>
  <c:spPr>
    <a:noFill/>
    <a:ln w="0">
      <a:noFill/>
    </a:ln>
  </c:spPr>
  <c:userShapes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119119162087912"/>
          <c:y val="0.109784106568672"/>
          <c:w val="0.679387019230769"/>
          <c:h val="0.729903536977492"/>
        </c:manualLayout>
      </c:layout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доходы  Камышловского МР млн. руб.</c:v>
                </c:pt>
              </c:strCache>
            </c:strRef>
          </c:tx>
          <c:spPr>
            <a:solidFill>
              <a:srgbClr val="4a7ebb"/>
            </a:solidFill>
            <a:ln w="47520">
              <a:solidFill>
                <a:srgbClr val="4a7ebb"/>
              </a:solidFill>
              <a:round/>
            </a:ln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Lbls>
            <c:numFmt formatCode="#,##0.00" sourceLinked="0"/>
            <c:dLbl>
              <c:idx val="0"/>
              <c:layout>
                <c:manualLayout>
                  <c:x val="-0.0483044887532473"/>
                  <c:y val="-0.108296219002331"/>
                </c:manualLayout>
              </c:layout>
              <c:numFmt formatCode="#,##0.0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-0.050368185179071"/>
                  <c:y val="-0.100974689735054"/>
                </c:manualLayout>
              </c:layout>
              <c:numFmt formatCode="#,##0.0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-0.0512211903549443"/>
                  <c:y val="-0.112403298552785"/>
                </c:manualLayout>
              </c:layout>
              <c:numFmt formatCode="#,##0.0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-0.0430350849597162"/>
                  <c:y val="-0.154419929826222"/>
                </c:manualLayout>
              </c:layout>
              <c:numFmt formatCode="#,##0.0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-0.0453892213184259"/>
                  <c:y val="-0.131299260887174"/>
                </c:manualLayout>
              </c:layout>
              <c:numFmt formatCode="#,##0.0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000000"/>
                    </a:solidFill>
                    <a:latin typeface="Times New Roman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categories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0</c:f>
              <c:numCache>
                <c:formatCode>General</c:formatCode>
                <c:ptCount val="5"/>
                <c:pt idx="0">
                  <c:v>1271.2</c:v>
                </c:pt>
                <c:pt idx="1">
                  <c:v>1391.12</c:v>
                </c:pt>
                <c:pt idx="2">
                  <c:v>1443.48</c:v>
                </c:pt>
                <c:pt idx="3">
                  <c:v>1621.71</c:v>
                </c:pt>
                <c:pt idx="4">
                  <c:v>1960.7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 доходы Байкаловского МР млн. руб.</c:v>
                </c:pt>
              </c:strCache>
            </c:strRef>
          </c:tx>
          <c:spPr>
            <a:solidFill>
              <a:srgbClr val="be4b48"/>
            </a:solidFill>
            <a:ln w="47520">
              <a:solidFill>
                <a:srgbClr val="be4b48"/>
              </a:solidFill>
              <a:round/>
            </a:ln>
          </c:spPr>
          <c:marker>
            <c:symbol val="square"/>
            <c:size val="10"/>
            <c:spPr>
              <a:solidFill>
                <a:srgbClr val="be4b48"/>
              </a:solidFill>
            </c:spPr>
          </c:marker>
          <c:dPt>
            <c:idx val="0"/>
            <c:marker>
              <c:symbol val="square"/>
              <c:size val="10"/>
              <c:spPr>
                <a:solidFill>
                  <a:srgbClr val="be4b48"/>
                </a:solidFill>
              </c:spPr>
            </c:marker>
          </c:dPt>
          <c:dPt>
            <c:idx val="1"/>
            <c:marker>
              <c:symbol val="square"/>
              <c:size val="10"/>
              <c:spPr>
                <a:solidFill>
                  <a:srgbClr val="be4b48"/>
                </a:solidFill>
              </c:spPr>
            </c:marker>
          </c:dPt>
          <c:dPt>
            <c:idx val="2"/>
            <c:marker>
              <c:symbol val="square"/>
              <c:size val="10"/>
              <c:spPr>
                <a:solidFill>
                  <a:srgbClr val="be4b48"/>
                </a:solidFill>
              </c:spPr>
            </c:marker>
          </c:dPt>
          <c:dPt>
            <c:idx val="3"/>
            <c:marker>
              <c:symbol val="square"/>
              <c:size val="10"/>
              <c:spPr>
                <a:solidFill>
                  <a:srgbClr val="be4b48"/>
                </a:solidFill>
              </c:spPr>
            </c:marker>
          </c:dPt>
          <c:dPt>
            <c:idx val="4"/>
            <c:marker>
              <c:symbol val="square"/>
              <c:size val="10"/>
              <c:spPr>
                <a:solidFill>
                  <a:srgbClr val="be4b48"/>
                </a:solidFill>
              </c:spPr>
            </c:marker>
          </c:dPt>
          <c:dLbls>
            <c:numFmt formatCode="#,##0.00" sourceLinked="0"/>
            <c:dLbl>
              <c:idx val="0"/>
              <c:layout>
                <c:manualLayout>
                  <c:x val="-0.0471787040353513"/>
                  <c:y val="0.0975581806788667"/>
                </c:manualLayout>
              </c:layout>
              <c:numFmt formatCode="#,##0.0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-0.053808752144057"/>
                  <c:y val="0.165738361796607"/>
                </c:manualLayout>
              </c:layout>
              <c:numFmt formatCode="#,##0.0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-0.056473932510068"/>
                  <c:y val="0.210038136396473"/>
                </c:manualLayout>
              </c:layout>
              <c:numFmt formatCode="#,##0.0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-0.0460724120165384"/>
                  <c:y val="0.149049882902154"/>
                </c:manualLayout>
              </c:layout>
              <c:numFmt formatCode="#,##0.0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-0.0410259701170439"/>
                  <c:y val="0.202716607129196"/>
                </c:manualLayout>
              </c:layout>
              <c:numFmt formatCode="#,##0.0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000000"/>
                    </a:solidFill>
                    <a:latin typeface="Times New Roman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categories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1</c:f>
              <c:numCache>
                <c:formatCode>General</c:formatCode>
                <c:ptCount val="5"/>
                <c:pt idx="0">
                  <c:v>812.88</c:v>
                </c:pt>
                <c:pt idx="1">
                  <c:v>1127.3</c:v>
                </c:pt>
                <c:pt idx="2">
                  <c:v>1251.22</c:v>
                </c:pt>
                <c:pt idx="3">
                  <c:v>1107.7</c:v>
                </c:pt>
                <c:pt idx="4">
                  <c:v>1339.02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1"/>
        <c:axId val="79514026"/>
        <c:axId val="58701108"/>
      </c:lineChart>
      <c:dateAx>
        <c:axId val="7951402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200" spc="-1" strike="noStrike">
                <a:solidFill>
                  <a:srgbClr val="000000"/>
                </a:solidFill>
                <a:latin typeface="Times New Roman"/>
              </a:defRPr>
            </a:pPr>
          </a:p>
        </c:txPr>
        <c:crossAx val="58701108"/>
        <c:crossesAt val="0"/>
        <c:auto val="1"/>
        <c:lblOffset val="100"/>
        <c:baseTimeUnit val="days"/>
        <c:majorUnit val="1"/>
        <c:majorTimeUnit val="days"/>
        <c:noMultiLvlLbl val="0"/>
      </c:dateAx>
      <c:valAx>
        <c:axId val="58701108"/>
        <c:scaling>
          <c:orientation val="minMax"/>
        </c:scaling>
        <c:delete val="1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inorGridlines>
          <c:spPr>
            <a:ln w="0">
              <a:solidFill>
                <a:srgbClr val="dddddd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200" spc="-1" strike="noStrike">
                <a:solidFill>
                  <a:srgbClr val="000000"/>
                </a:solidFill>
                <a:latin typeface="Times New Roman"/>
              </a:defRPr>
            </a:pPr>
          </a:p>
        </c:txPr>
        <c:crossAx val="79514026"/>
        <c:crossBetween val="between"/>
        <c:majorUnit val="1000"/>
      </c:valAx>
      <c:spPr>
        <a:noFill/>
        <a:ln w="0">
          <a:noFill/>
        </a:ln>
      </c:spPr>
    </c:plotArea>
    <c:legend>
      <c:legendPos val="r"/>
      <c:layout>
        <c:manualLayout>
          <c:xMode val="edge"/>
          <c:yMode val="edge"/>
          <c:x val="0.804497043405795"/>
          <c:y val="0.0213780960364673"/>
          <c:w val="0.183339369101435"/>
          <c:h val="0.666218063312831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200" spc="-1" strike="noStrike">
              <a:solidFill>
                <a:srgbClr val="000000"/>
              </a:solidFill>
              <a:latin typeface="Times New Roman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15"/>
      <c:rotY val="20"/>
      <c:rAngAx val="1"/>
      <c:perspective val="30"/>
    </c:view3D>
    <c:floor>
      <c:spPr>
        <a:noFill/>
        <a:ln w="9360">
          <a:solidFill>
            <a:srgbClr val="878787"/>
          </a:solidFill>
          <a:round/>
        </a:ln>
      </c:spPr>
    </c:floor>
    <c:sideWall>
      <c:spPr>
        <a:noFill/>
        <a:ln w="9360">
          <a:solidFill>
            <a:srgbClr val="878787"/>
          </a:solidFill>
          <a:round/>
        </a:ln>
      </c:spPr>
    </c:sideWall>
    <c:backWall>
      <c:spPr>
        <a:noFill/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122126236589104"/>
          <c:y val="0.0474741326841144"/>
          <c:w val="0.506061028284799"/>
          <c:h val="0.7202272266179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МО Камышловский МР</c:v>
                </c:pt>
              </c:strCache>
            </c:strRef>
          </c:tx>
          <c:spPr>
            <a:gradFill>
              <a:gsLst>
                <a:gs pos="0">
                  <a:srgbClr val="2e5f99"/>
                </a:gs>
                <a:gs pos="80000">
                  <a:srgbClr val="3c7ac7"/>
                </a:gs>
                <a:gs pos="100000">
                  <a:srgbClr val="397bca"/>
                </a:gs>
              </a:gsLst>
              <a:lin ang="1620000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2e5f99"/>
                  </a:gs>
                  <a:gs pos="80000">
                    <a:srgbClr val="3c7ac7"/>
                  </a:gs>
                  <a:gs pos="100000">
                    <a:srgbClr val="397bca"/>
                  </a:gs>
                </a:gsLst>
                <a:lin ang="16200000"/>
              </a:gradFill>
              <a:ln w="0">
                <a:noFill/>
              </a:ln>
            </c:spPr>
          </c:dPt>
          <c:dLbls>
            <c:numFmt formatCode="#,##0.00" sourceLinked="0"/>
            <c:dLbl>
              <c:idx val="0"/>
              <c:layout>
                <c:manualLayout>
                  <c:x val="0.00736669615278644"/>
                  <c:y val="-0.0356980830410494"/>
                </c:manualLayout>
              </c:layout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400" spc="-1" strike="noStrike">
                    <a:solidFill>
                      <a:srgbClr val="000000"/>
                    </a:solidFill>
                    <a:latin typeface="Times New Roman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"/>
                <c:pt idx="0">
                  <c:v>НДФЛ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685.64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МО Байкаловский МР</c:v>
                </c:pt>
              </c:strCache>
            </c:strRef>
          </c:tx>
          <c:spPr>
            <a:gradFill>
              <a:gsLst>
                <a:gs pos="0">
                  <a:srgbClr val="9c2f2c"/>
                </a:gs>
                <a:gs pos="80000">
                  <a:srgbClr val="cb3d39"/>
                </a:gs>
                <a:gs pos="100000">
                  <a:srgbClr val="ce3a36"/>
                </a:gs>
              </a:gsLst>
              <a:lin ang="1620000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9c2f2c"/>
                  </a:gs>
                  <a:gs pos="80000">
                    <a:srgbClr val="cb3d39"/>
                  </a:gs>
                  <a:gs pos="100000">
                    <a:srgbClr val="ce3a36"/>
                  </a:gs>
                </a:gsLst>
                <a:lin ang="16200000"/>
              </a:gradFill>
              <a:ln w="0">
                <a:noFill/>
              </a:ln>
            </c:spPr>
          </c:dPt>
          <c:dLbls>
            <c:numFmt formatCode="#,##0.00" sourceLinked="0"/>
            <c:dLbl>
              <c:idx val="0"/>
              <c:layout>
                <c:manualLayout>
                  <c:x val="0.0392890461481943"/>
                  <c:y val="-0.0285584664328395"/>
                </c:manualLayout>
              </c:layout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400" spc="-1" strike="noStrike">
                    <a:solidFill>
                      <a:srgbClr val="000000"/>
                    </a:solidFill>
                    <a:latin typeface="Times New Roman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"/>
                <c:pt idx="0">
                  <c:v>НДФЛ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"/>
                <c:pt idx="0">
                  <c:v>239.94</c:v>
                </c:pt>
              </c:numCache>
            </c:numRef>
          </c:val>
        </c:ser>
        <c:gapWidth val="150"/>
        <c:shape val="cylinder"/>
        <c:axId val="14660346"/>
        <c:axId val="30810343"/>
        <c:axId val="0"/>
      </c:bar3DChart>
      <c:catAx>
        <c:axId val="1466034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200" spc="-1" strike="noStrike">
                <a:solidFill>
                  <a:srgbClr val="000000"/>
                </a:solidFill>
                <a:latin typeface="Times New Roman"/>
              </a:defRPr>
            </a:pPr>
          </a:p>
        </c:txPr>
        <c:crossAx val="30810343"/>
        <c:crosses val="autoZero"/>
        <c:auto val="1"/>
        <c:lblAlgn val="ctr"/>
        <c:lblOffset val="100"/>
        <c:noMultiLvlLbl val="0"/>
      </c:catAx>
      <c:valAx>
        <c:axId val="30810343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#,##0.0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200" spc="-1" strike="noStrike">
                <a:solidFill>
                  <a:srgbClr val="000000"/>
                </a:solidFill>
                <a:latin typeface="Times New Roman"/>
              </a:defRPr>
            </a:pPr>
          </a:p>
        </c:txPr>
        <c:crossAx val="1466034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6483747418203"/>
          <c:y val="0.085075741618358"/>
          <c:w val="0.413516252581797"/>
          <c:h val="0.632382827366881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200" spc="-1" strike="noStrike">
              <a:solidFill>
                <a:srgbClr val="000000"/>
              </a:solidFill>
              <a:latin typeface="Times New Roman"/>
            </a:defRPr>
          </a:pPr>
        </a:p>
      </c:txPr>
    </c:legend>
    <c:plotVisOnly val="1"/>
    <c:dispBlanksAs val="gap"/>
  </c:chart>
  <c:spPr>
    <a:noFill/>
    <a:ln w="0">
      <a:noFill/>
    </a:ln>
  </c:spPr>
  <c:userShapes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15"/>
      <c:rotY val="20"/>
      <c:rAngAx val="1"/>
      <c:perspective val="30"/>
    </c:view3D>
    <c:floor>
      <c:spPr>
        <a:noFill/>
        <a:ln w="9360">
          <a:solidFill>
            <a:srgbClr val="878787"/>
          </a:solidFill>
          <a:round/>
        </a:ln>
      </c:spPr>
    </c:floor>
    <c:sideWall>
      <c:spPr>
        <a:noFill/>
        <a:ln w="9360">
          <a:solidFill>
            <a:srgbClr val="878787"/>
          </a:solidFill>
          <a:round/>
        </a:ln>
      </c:spPr>
    </c:sideWall>
    <c:backWall>
      <c:spPr>
        <a:noFill/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252173913043478"/>
          <c:y val="0.0962962962962963"/>
          <c:w val="0.71304347826087"/>
          <c:h val="0.7259259259259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ЗСП</c:v>
                </c:pt>
              </c:strCache>
            </c:strRef>
          </c:tx>
          <c:spPr>
            <a:gradFill>
              <a:gsLst>
                <a:gs pos="0">
                  <a:srgbClr val="2e5f99"/>
                </a:gs>
                <a:gs pos="80000">
                  <a:srgbClr val="3c7ac7"/>
                </a:gs>
                <a:gs pos="100000">
                  <a:srgbClr val="397bca"/>
                </a:gs>
              </a:gsLst>
              <a:lin ang="16200000"/>
            </a:gra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0" sz="14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факт 2014</c:v>
                </c:pt>
                <c:pt idx="1">
                  <c:v>план 2015</c:v>
                </c:pt>
                <c:pt idx="2">
                  <c:v>факт 2015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880.57</c:v>
                </c:pt>
                <c:pt idx="1">
                  <c:v>541</c:v>
                </c:pt>
                <c:pt idx="2">
                  <c:v>564.34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ОСП</c:v>
                </c:pt>
              </c:strCache>
            </c:strRef>
          </c:tx>
          <c:spPr>
            <a:gradFill>
              <a:gsLst>
                <a:gs pos="0">
                  <a:srgbClr val="9c2f2c"/>
                </a:gs>
                <a:gs pos="80000">
                  <a:srgbClr val="cb3d39"/>
                </a:gs>
                <a:gs pos="100000">
                  <a:srgbClr val="ce3a36"/>
                </a:gs>
              </a:gsLst>
              <a:lin ang="16200000"/>
            </a:gra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0" sz="14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факт 2014</c:v>
                </c:pt>
                <c:pt idx="1">
                  <c:v>план 2015</c:v>
                </c:pt>
                <c:pt idx="2">
                  <c:v>факт 2015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7581.46</c:v>
                </c:pt>
                <c:pt idx="1">
                  <c:v>4655.2</c:v>
                </c:pt>
                <c:pt idx="2">
                  <c:v>4860.73</c:v>
                </c:pt>
              </c:numCache>
            </c:numRef>
          </c:val>
        </c:ser>
        <c:gapWidth val="150"/>
        <c:shape val="cylinder"/>
        <c:axId val="90256853"/>
        <c:axId val="19512803"/>
        <c:axId val="0"/>
      </c:bar3DChart>
      <c:catAx>
        <c:axId val="90256853"/>
        <c:scaling>
          <c:orientation val="minMax"/>
        </c:scaling>
        <c:delete val="0"/>
        <c:axPos val="b"/>
        <c:numFmt formatCode="[$-419]dd/mm/yyyy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4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19512803"/>
        <c:crosses val="autoZero"/>
        <c:auto val="1"/>
        <c:lblAlgn val="ctr"/>
        <c:lblOffset val="100"/>
        <c:noMultiLvlLbl val="0"/>
      </c:catAx>
      <c:valAx>
        <c:axId val="19512803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2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90256853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5325201961687"/>
          <c:y val="0.0587007796242214"/>
          <c:w val="0.124476329459841"/>
          <c:h val="0.212403557592623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2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15"/>
      <c:rotY val="20"/>
      <c:rAngAx val="1"/>
      <c:perspective val="30"/>
    </c:view3D>
    <c:floor>
      <c:spPr>
        <a:noFill/>
        <a:ln w="9360">
          <a:solidFill>
            <a:srgbClr val="878787"/>
          </a:solidFill>
          <a:round/>
        </a:ln>
      </c:spPr>
    </c:floor>
    <c:sideWall>
      <c:spPr>
        <a:noFill/>
        <a:ln w="9360">
          <a:solidFill>
            <a:srgbClr val="878787"/>
          </a:solidFill>
          <a:round/>
        </a:ln>
      </c:spPr>
    </c:sideWall>
    <c:backWall>
      <c:spPr>
        <a:noFill/>
        <a:ln w="9360">
          <a:solidFill>
            <a:srgbClr val="878787"/>
          </a:solidFill>
          <a:round/>
        </a:ln>
      </c:spPr>
    </c:backWall>
    <c:plotArea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ЗСП</c:v>
                </c:pt>
              </c:strCache>
            </c:strRef>
          </c:tx>
          <c:spPr>
            <a:gradFill>
              <a:gsLst>
                <a:gs pos="0">
                  <a:srgbClr val="2e5f99"/>
                </a:gs>
                <a:gs pos="80000">
                  <a:srgbClr val="3c7ac7"/>
                </a:gs>
                <a:gs pos="100000">
                  <a:srgbClr val="397bca"/>
                </a:gs>
              </a:gsLst>
              <a:lin ang="16200000"/>
            </a:gra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0" sz="14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факт 2014</c:v>
                </c:pt>
                <c:pt idx="1">
                  <c:v>план 2015</c:v>
                </c:pt>
                <c:pt idx="2">
                  <c:v>факт 2015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402.21</c:v>
                </c:pt>
                <c:pt idx="1">
                  <c:v>590.53</c:v>
                </c:pt>
                <c:pt idx="2">
                  <c:v>570.8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ОСП</c:v>
                </c:pt>
              </c:strCache>
            </c:strRef>
          </c:tx>
          <c:spPr>
            <a:gradFill>
              <a:gsLst>
                <a:gs pos="0">
                  <a:srgbClr val="9c2f2c"/>
                </a:gs>
                <a:gs pos="80000">
                  <a:srgbClr val="cb3d39"/>
                </a:gs>
                <a:gs pos="100000">
                  <a:srgbClr val="ce3a36"/>
                </a:gs>
              </a:gsLst>
              <a:lin ang="16200000"/>
            </a:gra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0" sz="14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факт 2014</c:v>
                </c:pt>
                <c:pt idx="1">
                  <c:v>план 2015</c:v>
                </c:pt>
                <c:pt idx="2">
                  <c:v>факт 2015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2229.56</c:v>
                </c:pt>
                <c:pt idx="1">
                  <c:v>2800.44</c:v>
                </c:pt>
                <c:pt idx="2">
                  <c:v>2752.27</c:v>
                </c:pt>
              </c:numCache>
            </c:numRef>
          </c:val>
        </c:ser>
        <c:gapWidth val="150"/>
        <c:shape val="cylinder"/>
        <c:axId val="98334742"/>
        <c:axId val="27006681"/>
        <c:axId val="0"/>
      </c:bar3DChart>
      <c:catAx>
        <c:axId val="98334742"/>
        <c:scaling>
          <c:orientation val="minMax"/>
        </c:scaling>
        <c:delete val="0"/>
        <c:axPos val="b"/>
        <c:numFmt formatCode="[$-419]dd/mm/yyyy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4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27006681"/>
        <c:crosses val="autoZero"/>
        <c:auto val="1"/>
        <c:lblAlgn val="ctr"/>
        <c:lblOffset val="100"/>
        <c:noMultiLvlLbl val="0"/>
      </c:catAx>
      <c:valAx>
        <c:axId val="27006681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2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9833474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9064376833947"/>
          <c:y val="0.2143388776393"/>
          <c:w val="0.106107915997764"/>
          <c:h val="0.208745796362704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2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15"/>
      <c:rotY val="20"/>
      <c:rAngAx val="1"/>
      <c:perspective val="30"/>
    </c:view3D>
    <c:floor>
      <c:spPr>
        <a:noFill/>
        <a:ln w="9360">
          <a:solidFill>
            <a:srgbClr val="878787"/>
          </a:solidFill>
          <a:round/>
        </a:ln>
      </c:spPr>
    </c:floor>
    <c:sideWall>
      <c:spPr>
        <a:noFill/>
        <a:ln w="9360">
          <a:solidFill>
            <a:srgbClr val="878787"/>
          </a:solidFill>
          <a:round/>
        </a:ln>
      </c:spPr>
    </c:sideWall>
    <c:backWall>
      <c:spPr>
        <a:noFill/>
        <a:ln w="9360">
          <a:solidFill>
            <a:srgbClr val="878787"/>
          </a:solidFill>
          <a:round/>
        </a:ln>
      </c:spPr>
    </c:backWall>
    <c:plotArea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МО Камышловский МР</c:v>
                </c:pt>
              </c:strCache>
            </c:strRef>
          </c:tx>
          <c:spPr>
            <a:gradFill>
              <a:gsLst>
                <a:gs pos="0">
                  <a:srgbClr val="2e5f99"/>
                </a:gs>
                <a:gs pos="80000">
                  <a:srgbClr val="3c7ac7"/>
                </a:gs>
                <a:gs pos="100000">
                  <a:srgbClr val="397bca"/>
                </a:gs>
              </a:gsLst>
              <a:lin ang="1620000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2e5f99"/>
                  </a:gs>
                  <a:gs pos="80000">
                    <a:srgbClr val="3c7ac7"/>
                  </a:gs>
                  <a:gs pos="100000">
                    <a:srgbClr val="397bca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1"/>
            <c:invertIfNegative val="0"/>
            <c:spPr>
              <a:gradFill>
                <a:gsLst>
                  <a:gs pos="0">
                    <a:srgbClr val="2e5f99"/>
                  </a:gs>
                  <a:gs pos="80000">
                    <a:srgbClr val="3c7ac7"/>
                  </a:gs>
                  <a:gs pos="100000">
                    <a:srgbClr val="397bca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2"/>
            <c:invertIfNegative val="0"/>
            <c:spPr>
              <a:gradFill>
                <a:gsLst>
                  <a:gs pos="0">
                    <a:srgbClr val="2e5f99"/>
                  </a:gs>
                  <a:gs pos="80000">
                    <a:srgbClr val="3c7ac7"/>
                  </a:gs>
                  <a:gs pos="100000">
                    <a:srgbClr val="397bca"/>
                  </a:gs>
                </a:gsLst>
                <a:lin ang="16200000"/>
              </a:gradFill>
              <a:ln w="0">
                <a:noFill/>
              </a:ln>
            </c:spPr>
          </c:dPt>
          <c:dLbls>
            <c:numFmt formatCode="#,##0.00" sourceLinked="0"/>
            <c:dLbl>
              <c:idx val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0.00438662996634729"/>
                  <c:y val="-0.0293948820501426"/>
                </c:manualLayout>
              </c:layout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400" spc="-1" strike="noStrike">
                    <a:solidFill>
                      <a:srgbClr val="000000"/>
                    </a:solidFill>
                    <a:latin typeface="Times New Roman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Акцизы</c:v>
                </c:pt>
                <c:pt idx="1">
                  <c:v>Налоги на совокупный доход</c:v>
                </c:pt>
                <c:pt idx="2">
                  <c:v>Гос. пошлина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6.74</c:v>
                </c:pt>
                <c:pt idx="1">
                  <c:v>25.89</c:v>
                </c:pt>
                <c:pt idx="2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МО Байкаловский МР </c:v>
                </c:pt>
              </c:strCache>
            </c:strRef>
          </c:tx>
          <c:spPr>
            <a:gradFill>
              <a:gsLst>
                <a:gs pos="0">
                  <a:srgbClr val="9c2f2c"/>
                </a:gs>
                <a:gs pos="80000">
                  <a:srgbClr val="cb3d39"/>
                </a:gs>
                <a:gs pos="100000">
                  <a:srgbClr val="ce3a36"/>
                </a:gs>
              </a:gsLst>
              <a:lin ang="1620000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9c2f2c"/>
                  </a:gs>
                  <a:gs pos="80000">
                    <a:srgbClr val="cb3d39"/>
                  </a:gs>
                  <a:gs pos="100000">
                    <a:srgbClr val="ce3a36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1"/>
            <c:invertIfNegative val="0"/>
            <c:spPr>
              <a:gradFill>
                <a:gsLst>
                  <a:gs pos="0">
                    <a:srgbClr val="9c2f2c"/>
                  </a:gs>
                  <a:gs pos="80000">
                    <a:srgbClr val="cb3d39"/>
                  </a:gs>
                  <a:gs pos="100000">
                    <a:srgbClr val="ce3a36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2"/>
            <c:invertIfNegative val="0"/>
            <c:spPr>
              <a:gradFill>
                <a:gsLst>
                  <a:gs pos="0">
                    <a:srgbClr val="9c2f2c"/>
                  </a:gs>
                  <a:gs pos="80000">
                    <a:srgbClr val="cb3d39"/>
                  </a:gs>
                  <a:gs pos="100000">
                    <a:srgbClr val="ce3a36"/>
                  </a:gs>
                </a:gsLst>
                <a:lin ang="16200000"/>
              </a:gradFill>
              <a:ln w="0">
                <a:noFill/>
              </a:ln>
            </c:spPr>
          </c:dPt>
          <c:dLbls>
            <c:numFmt formatCode="#,##0.00" sourceLinked="0"/>
            <c:dLbl>
              <c:idx val="0"/>
              <c:layout>
                <c:manualLayout>
                  <c:x val="0.0116976799102594"/>
                  <c:y val="-0.0330692423064103"/>
                </c:manualLayout>
              </c:layout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0877325993269454"/>
                  <c:y val="-0.040417962818946"/>
                </c:manualLayout>
              </c:layout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0.0146220998878243"/>
                  <c:y val="-0.0257205217938748"/>
                </c:manualLayout>
              </c:layout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400" spc="-1" strike="noStrike">
                    <a:solidFill>
                      <a:srgbClr val="000000"/>
                    </a:solidFill>
                    <a:latin typeface="Times New Roman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Акцизы</c:v>
                </c:pt>
                <c:pt idx="1">
                  <c:v>Налоги на совокупный доход</c:v>
                </c:pt>
                <c:pt idx="2">
                  <c:v>Гос. пошлина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4.58</c:v>
                </c:pt>
                <c:pt idx="1">
                  <c:v>20.3</c:v>
                </c:pt>
                <c:pt idx="2">
                  <c:v>1.11</c:v>
                </c:pt>
              </c:numCache>
            </c:numRef>
          </c:val>
        </c:ser>
        <c:gapWidth val="150"/>
        <c:shape val="cylinder"/>
        <c:axId val="97119981"/>
        <c:axId val="2292278"/>
        <c:axId val="0"/>
      </c:bar3DChart>
      <c:catAx>
        <c:axId val="97119981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200" spc="-1" strike="noStrike">
                <a:solidFill>
                  <a:srgbClr val="000000"/>
                </a:solidFill>
                <a:latin typeface="Times New Roman"/>
              </a:defRPr>
            </a:pPr>
          </a:p>
        </c:txPr>
        <c:crossAx val="2292278"/>
        <c:crosses val="autoZero"/>
        <c:auto val="1"/>
        <c:lblAlgn val="ctr"/>
        <c:lblOffset val="100"/>
        <c:noMultiLvlLbl val="0"/>
      </c:catAx>
      <c:valAx>
        <c:axId val="2292278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#,##0.0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200" spc="-1" strike="noStrike">
                <a:solidFill>
                  <a:srgbClr val="000000"/>
                </a:solidFill>
                <a:latin typeface="Times New Roman"/>
              </a:defRPr>
            </a:pPr>
          </a:p>
        </c:txPr>
        <c:crossAx val="97119981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7045287885991"/>
          <c:y val="0.085075741618358"/>
          <c:w val="0.242954712114009"/>
          <c:h val="0.332519046636017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200" spc="-1" strike="noStrike">
              <a:solidFill>
                <a:srgbClr val="000000"/>
              </a:solidFill>
              <a:latin typeface="Times New Roman"/>
            </a:defRPr>
          </a:pPr>
        </a:p>
      </c:txPr>
    </c:legend>
    <c:plotVisOnly val="1"/>
    <c:dispBlanksAs val="gap"/>
  </c:chart>
  <c:spPr>
    <a:noFill/>
    <a:ln w="0">
      <a:noFill/>
    </a:ln>
  </c:spPr>
  <c:userShapes r:id="rId1"/>
</c:chartSpace>
</file>

<file path=ppt/drawings/drawing1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0.788710876207779</cdr:x>
      <cdr:y>0.0256772371292849</cdr:y>
    </cdr:from>
    <cdr:to>
      <cdr:x>0.9650673053101</cdr:x>
      <cdr:y>0.126717165233021</cdr:y>
    </cdr:to>
    <cdr:sp>
      <cdr:nvSpPr>
        <cdr:cNvPr id="83" name="TextBox 1"/>
        <cdr:cNvSpPr/>
      </cdr:nvSpPr>
      <cdr:spPr>
        <a:xfrm>
          <a:off x="6876360" y="72000"/>
          <a:ext cx="1537560" cy="28332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vertOverflow="clip" lIns="90000" rIns="90000" tIns="45000" bIns="45000" anchor="t">
          <a:noAutofit/>
        </a:bodyPr>
        <a:p>
          <a:pPr>
            <a:lnSpc>
              <a:spcPct val="100000"/>
            </a:lnSpc>
          </a:pPr>
          <a:r>
            <a:rPr b="1" lang="ru-RU" sz="1600" spc="-1" strike="noStrike">
              <a:solidFill>
                <a:schemeClr val="accent2">
                  <a:lumMod val="50000"/>
                </a:schemeClr>
              </a:solidFill>
              <a:latin typeface="Times New Roman"/>
            </a:rPr>
            <a:t>(млн. руб.)</a:t>
          </a:r>
          <a:endParaRPr b="0" sz="16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2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0.632506618364219</cdr:x>
      <cdr:y>0</cdr:y>
    </cdr:from>
    <cdr:to>
      <cdr:x>0.998188658213738</cdr:x>
      <cdr:y>0.111990261716372</cdr:y>
    </cdr:to>
    <cdr:sp>
      <cdr:nvSpPr>
        <cdr:cNvPr id="104" name="TextBox 1"/>
        <cdr:cNvSpPr/>
      </cdr:nvSpPr>
      <cdr:spPr>
        <a:xfrm>
          <a:off x="3268440" y="0"/>
          <a:ext cx="1889640" cy="19872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lIns="90000" rIns="90000" tIns="45000" bIns="45000" anchor="t">
          <a:noAutofit/>
        </a:bodyPr>
        <a:p>
          <a:pPr>
            <a:lnSpc>
              <a:spcPct val="100000"/>
            </a:lnSpc>
            <a:tabLst>
              <a:tab algn="l" pos="0"/>
            </a:tabLst>
          </a:pPr>
          <a:r>
            <a:rPr b="0" lang="ru-RU" sz="1200" spc="-1" strike="noStrike">
              <a:solidFill>
                <a:srgbClr val="000000"/>
              </a:solidFill>
              <a:latin typeface="Times New Roman"/>
            </a:rPr>
            <a:t>млн. руб.</a:t>
          </a:r>
          <a:endParaRPr b="0" sz="12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3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0.742763539852368</cdr:x>
      <cdr:y>0.0208572322452811</cdr:y>
    </cdr:from>
    <cdr:to>
      <cdr:x>0.960935556108485</cdr:x>
      <cdr:y>0.0820732088851809</cdr:y>
    </cdr:to>
    <cdr:sp>
      <cdr:nvSpPr>
        <cdr:cNvPr id="111" name="TextBox 1"/>
        <cdr:cNvSpPr/>
      </cdr:nvSpPr>
      <cdr:spPr>
        <a:xfrm>
          <a:off x="6447960" y="72000"/>
          <a:ext cx="1893960" cy="21132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vertOverflow="clip" lIns="90000" rIns="90000" tIns="45000" bIns="45000" anchor="t">
          <a:noAutofit/>
        </a:bodyPr>
        <a:p>
          <a:pPr>
            <a:lnSpc>
              <a:spcPct val="100000"/>
            </a:lnSpc>
          </a:pPr>
          <a:r>
            <a:rPr b="0" lang="ru-RU" sz="1400" spc="-1" strike="noStrike">
              <a:solidFill>
                <a:srgbClr val="000000"/>
              </a:solidFill>
              <a:latin typeface="Times New Roman"/>
            </a:rPr>
            <a:t>млн. руб.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3C8315D-A0EA-4856-A917-C0DB09B2952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6B173FA5-8B07-474E-AECA-85557323FC2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1B85AB70-54BC-445B-BD1D-2AC8B9F64A7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C0A93EC-8C82-4B52-8957-B44056088FD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3E80E5C-4CF4-4493-A0BB-4446D326E4E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606EBFEA-65A3-4515-ACF4-77E521D928D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4F6ECF50-0636-403A-A6F8-50CB974D575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5E37592A-6DEF-4D6D-BFDE-FD4CD19EB29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DC561A0C-8159-4CAC-9252-938ECCBFEB7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D78ABCFE-85F5-44CB-987F-E372A9858C7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B35C784A-1D5A-4041-AFAD-3512C9A97E2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080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2904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DCFAF51-A8FC-4D44-9FE4-2605A4B3DCE3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2904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ftr" idx="28"/>
          </p:nvPr>
        </p:nvSpPr>
        <p:spPr>
          <a:xfrm>
            <a:off x="3124080" y="6356520"/>
            <a:ext cx="289080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ldNum" idx="29"/>
          </p:nvPr>
        </p:nvSpPr>
        <p:spPr>
          <a:xfrm>
            <a:off x="6553080" y="6356520"/>
            <a:ext cx="212904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BFA7A73-BECF-4626-BC8F-139D52CBD699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 idx="30"/>
          </p:nvPr>
        </p:nvSpPr>
        <p:spPr>
          <a:xfrm>
            <a:off x="457200" y="6356520"/>
            <a:ext cx="212904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ftr" idx="31"/>
          </p:nvPr>
        </p:nvSpPr>
        <p:spPr>
          <a:xfrm>
            <a:off x="3124080" y="6356520"/>
            <a:ext cx="289080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ldNum" idx="32"/>
          </p:nvPr>
        </p:nvSpPr>
        <p:spPr>
          <a:xfrm>
            <a:off x="6553080" y="6356520"/>
            <a:ext cx="212904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5C8E013-A567-4B1F-824D-6315E477895E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33"/>
          </p:nvPr>
        </p:nvSpPr>
        <p:spPr>
          <a:xfrm>
            <a:off x="457200" y="6356520"/>
            <a:ext cx="212904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080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2904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F630065-A47A-45EC-894C-1046C33246DE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2904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9080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2904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3344E4F-0815-4778-A4B2-6859DE0BD22D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2904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ftr" idx="10"/>
          </p:nvPr>
        </p:nvSpPr>
        <p:spPr>
          <a:xfrm>
            <a:off x="3124080" y="6356520"/>
            <a:ext cx="289080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sldNum" idx="11"/>
          </p:nvPr>
        </p:nvSpPr>
        <p:spPr>
          <a:xfrm>
            <a:off x="6553080" y="6356520"/>
            <a:ext cx="212904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082184B-89FB-4968-BBD1-9B5D84BE66A2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dt" idx="12"/>
          </p:nvPr>
        </p:nvSpPr>
        <p:spPr>
          <a:xfrm>
            <a:off x="457200" y="6356520"/>
            <a:ext cx="212904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ftr" idx="13"/>
          </p:nvPr>
        </p:nvSpPr>
        <p:spPr>
          <a:xfrm>
            <a:off x="3124080" y="6356520"/>
            <a:ext cx="289080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ldNum" idx="14"/>
          </p:nvPr>
        </p:nvSpPr>
        <p:spPr>
          <a:xfrm>
            <a:off x="6553080" y="6356520"/>
            <a:ext cx="212904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472A19A-F5D9-4921-A861-811929FA2F1B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15"/>
          </p:nvPr>
        </p:nvSpPr>
        <p:spPr>
          <a:xfrm>
            <a:off x="457200" y="6356520"/>
            <a:ext cx="212904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16"/>
          </p:nvPr>
        </p:nvSpPr>
        <p:spPr>
          <a:xfrm>
            <a:off x="3124080" y="6356520"/>
            <a:ext cx="289080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17"/>
          </p:nvPr>
        </p:nvSpPr>
        <p:spPr>
          <a:xfrm>
            <a:off x="6553080" y="6356520"/>
            <a:ext cx="212904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0910A05-961F-460D-9316-4D1346ABD33F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6"/>
          <p:cNvSpPr>
            <a:spLocks noGrp="1"/>
          </p:cNvSpPr>
          <p:nvPr>
            <p:ph type="dt" idx="18"/>
          </p:nvPr>
        </p:nvSpPr>
        <p:spPr>
          <a:xfrm>
            <a:off x="457200" y="6356520"/>
            <a:ext cx="212904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ftr" idx="19"/>
          </p:nvPr>
        </p:nvSpPr>
        <p:spPr>
          <a:xfrm>
            <a:off x="3124080" y="6356520"/>
            <a:ext cx="289080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sldNum" idx="20"/>
          </p:nvPr>
        </p:nvSpPr>
        <p:spPr>
          <a:xfrm>
            <a:off x="6553080" y="6356520"/>
            <a:ext cx="212904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65D0962-E297-4855-8A9F-2DB6AD149136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21"/>
          </p:nvPr>
        </p:nvSpPr>
        <p:spPr>
          <a:xfrm>
            <a:off x="457200" y="6356520"/>
            <a:ext cx="212904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ftr" idx="22"/>
          </p:nvPr>
        </p:nvSpPr>
        <p:spPr>
          <a:xfrm>
            <a:off x="3124080" y="6356520"/>
            <a:ext cx="289080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sldNum" idx="23"/>
          </p:nvPr>
        </p:nvSpPr>
        <p:spPr>
          <a:xfrm>
            <a:off x="6553080" y="6356520"/>
            <a:ext cx="212904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93571A4-DE62-4785-B4A1-C832DCE03B2E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dt" idx="24"/>
          </p:nvPr>
        </p:nvSpPr>
        <p:spPr>
          <a:xfrm>
            <a:off x="457200" y="6356520"/>
            <a:ext cx="212904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ftr" idx="25"/>
          </p:nvPr>
        </p:nvSpPr>
        <p:spPr>
          <a:xfrm>
            <a:off x="3124080" y="6356520"/>
            <a:ext cx="289080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ldNum" idx="26"/>
          </p:nvPr>
        </p:nvSpPr>
        <p:spPr>
          <a:xfrm>
            <a:off x="6553080" y="6356520"/>
            <a:ext cx="212904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BFA7C83-702B-407E-B2E1-10105EEC798B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 idx="27"/>
          </p:nvPr>
        </p:nvSpPr>
        <p:spPr>
          <a:xfrm>
            <a:off x="457200" y="6356520"/>
            <a:ext cx="212904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9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chart" Target="../charts/chart12.xml"/><Relationship Id="rId2" Type="http://schemas.openxmlformats.org/officeDocument/2006/relationships/chart" Target="../charts/chart13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chart" Target="../charts/chart1.xml"/><Relationship Id="rId3" Type="http://schemas.openxmlformats.org/officeDocument/2006/relationships/slideLayout" Target="../slideLayouts/slideLayout1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image" Target="../media/image2.png"/><Relationship Id="rId3" Type="http://schemas.openxmlformats.org/officeDocument/2006/relationships/chart" Target="../charts/chart3.xml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chart" Target="../charts/chart4.xml"/><Relationship Id="rId6" Type="http://schemas.openxmlformats.org/officeDocument/2006/relationships/chart" Target="../charts/chart5.xml"/><Relationship Id="rId7" Type="http://schemas.openxmlformats.org/officeDocument/2006/relationships/image" Target="../media/image4.png"/><Relationship Id="rId8" Type="http://schemas.openxmlformats.org/officeDocument/2006/relationships/slideLayout" Target="../slideLayouts/slideLayout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6.png"/><Relationship Id="rId3" Type="http://schemas.openxmlformats.org/officeDocument/2006/relationships/image" Target="../media/image9.jpe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chart" Target="../charts/chart6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Relationship Id="rId4" Type="http://schemas.openxmlformats.org/officeDocument/2006/relationships/image" Target="../media/image2.png"/><Relationship Id="rId5" Type="http://schemas.openxmlformats.org/officeDocument/2006/relationships/chart" Target="../charts/chart9.xml"/><Relationship Id="rId6" Type="http://schemas.openxmlformats.org/officeDocument/2006/relationships/image" Target="../media/image10.jpeg"/><Relationship Id="rId7" Type="http://schemas.openxmlformats.org/officeDocument/2006/relationships/image" Target="../media/image4.png"/><Relationship Id="rId8" Type="http://schemas.openxmlformats.org/officeDocument/2006/relationships/slideLayout" Target="../slideLayouts/slideLayout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chart" Target="../charts/chart10.xml"/><Relationship Id="rId3" Type="http://schemas.openxmlformats.org/officeDocument/2006/relationships/image" Target="../media/image11.jpe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chart" Target="../charts/chart11.xml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3" descr="C:\СуперСтар\Документы архив\Все фото\Стелла район\P1070482.JPG"/>
          <p:cNvPicPr/>
          <p:nvPr/>
        </p:nvPicPr>
        <p:blipFill>
          <a:blip r:embed="rId1"/>
          <a:stretch/>
        </p:blipFill>
        <p:spPr>
          <a:xfrm>
            <a:off x="4650480" y="188640"/>
            <a:ext cx="4309200" cy="30196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53" name="TextBox 1"/>
          <p:cNvSpPr/>
          <p:nvPr/>
        </p:nvSpPr>
        <p:spPr>
          <a:xfrm>
            <a:off x="106920" y="-9720"/>
            <a:ext cx="4783320" cy="265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latin typeface="Times New Roman"/>
              </a:rPr>
              <a:t>  </a:t>
            </a:r>
            <a:r>
              <a:rPr b="1" lang="ru-RU" sz="2800" spc="-1" strike="noStrike">
                <a:solidFill>
                  <a:srgbClr val="002060"/>
                </a:solidFill>
                <a:latin typeface="Times New Roman"/>
              </a:rPr>
              <a:t>Исполнение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002060"/>
                </a:solidFill>
                <a:latin typeface="Times New Roman"/>
              </a:rPr>
              <a:t>бюджета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002060"/>
                </a:solidFill>
                <a:latin typeface="Times New Roman"/>
              </a:rPr>
              <a:t>Камышловского муниципального района  за 2023 год   в сравнении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" name="Picture 55" descr=""/>
          <p:cNvPicPr/>
          <p:nvPr/>
        </p:nvPicPr>
        <p:blipFill>
          <a:blip r:embed="rId2"/>
          <a:stretch/>
        </p:blipFill>
        <p:spPr>
          <a:xfrm>
            <a:off x="8171280" y="188640"/>
            <a:ext cx="788760" cy="1266840"/>
          </a:xfrm>
          <a:prstGeom prst="rect">
            <a:avLst/>
          </a:prstGeom>
          <a:ln w="0">
            <a:noFill/>
          </a:ln>
        </p:spPr>
      </p:pic>
      <p:sp>
        <p:nvSpPr>
          <p:cNvPr id="55" name="TextBox 8"/>
          <p:cNvSpPr/>
          <p:nvPr/>
        </p:nvSpPr>
        <p:spPr>
          <a:xfrm>
            <a:off x="3819240" y="3355560"/>
            <a:ext cx="5324040" cy="22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002060"/>
                </a:solidFill>
                <a:latin typeface="Times New Roman"/>
              </a:rPr>
              <a:t>с  исполнением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1" lang="ru-RU" sz="2800" spc="-1" strike="noStrike">
                <a:solidFill>
                  <a:srgbClr val="002060"/>
                </a:solidFill>
                <a:latin typeface="Times New Roman"/>
              </a:rPr>
              <a:t>бюджета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002060"/>
                </a:solidFill>
                <a:latin typeface="Times New Roman"/>
              </a:rPr>
              <a:t>Байкаловского  муниципального района за 2023 год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" name="" descr=""/>
          <p:cNvPicPr/>
          <p:nvPr/>
        </p:nvPicPr>
        <p:blipFill>
          <a:blip r:embed="rId3"/>
          <a:stretch/>
        </p:blipFill>
        <p:spPr>
          <a:xfrm>
            <a:off x="0" y="3628080"/>
            <a:ext cx="4241880" cy="3229200"/>
          </a:xfrm>
          <a:prstGeom prst="rect">
            <a:avLst/>
          </a:prstGeom>
          <a:ln w="0">
            <a:noFill/>
          </a:ln>
        </p:spPr>
      </p:pic>
      <p:pic>
        <p:nvPicPr>
          <p:cNvPr id="57" name="" descr=""/>
          <p:cNvPicPr/>
          <p:nvPr/>
        </p:nvPicPr>
        <p:blipFill>
          <a:blip r:embed="rId4"/>
          <a:stretch/>
        </p:blipFill>
        <p:spPr>
          <a:xfrm>
            <a:off x="-146880" y="3420000"/>
            <a:ext cx="1406160" cy="1406160"/>
          </a:xfrm>
          <a:prstGeom prst="rect">
            <a:avLst/>
          </a:prstGeom>
          <a:ln w="0">
            <a:noFill/>
          </a:ln>
        </p:spPr>
      </p:pic>
    </p:spTree>
  </p:cSld>
  <p:transition spd="med">
    <p:pull dir="rd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5"/>
          <p:cNvSpPr/>
          <p:nvPr/>
        </p:nvSpPr>
        <p:spPr>
          <a:xfrm>
            <a:off x="-180360" y="260640"/>
            <a:ext cx="95724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2000" spc="-1" strike="noStrike">
                <a:solidFill>
                  <a:srgbClr val="c00000"/>
                </a:solidFill>
                <a:latin typeface="Times New Roman"/>
              </a:rPr>
              <a:t>Исполнение программных и непрограммных расходы бюджетов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Прямоугольник 7"/>
          <p:cNvSpPr/>
          <p:nvPr/>
        </p:nvSpPr>
        <p:spPr>
          <a:xfrm>
            <a:off x="3063960" y="3031560"/>
            <a:ext cx="29476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600" spc="-1" strike="noStrike">
                <a:solidFill>
                  <a:schemeClr val="dk1">
                    <a:lumMod val="85000"/>
                    <a:lumOff val="15000"/>
                  </a:schemeClr>
                </a:solidFill>
                <a:latin typeface="Times New Roman"/>
                <a:ea typeface="SimSun-ExtB"/>
              </a:rPr>
              <a:t>Муниципальные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600" spc="-1" strike="noStrike">
                <a:solidFill>
                  <a:schemeClr val="dk1">
                    <a:lumMod val="85000"/>
                    <a:lumOff val="15000"/>
                  </a:schemeClr>
                </a:solidFill>
                <a:latin typeface="Times New Roman"/>
                <a:ea typeface="SimSun-ExtB"/>
              </a:rPr>
              <a:t>программы</a:t>
            </a:r>
            <a:r>
              <a:rPr b="1" lang="ru-RU" sz="1600" spc="-1" strike="noStrike">
                <a:solidFill>
                  <a:schemeClr val="lt1">
                    <a:lumMod val="95000"/>
                  </a:schemeClr>
                </a:solidFill>
                <a:latin typeface="Times New Roman"/>
                <a:ea typeface="SimSun-ExtB"/>
              </a:rPr>
              <a:t>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Прямоугольник 8"/>
          <p:cNvSpPr/>
          <p:nvPr/>
        </p:nvSpPr>
        <p:spPr>
          <a:xfrm>
            <a:off x="3171960" y="891360"/>
            <a:ext cx="27316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6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Непрограммные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6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 </a:t>
            </a:r>
            <a:r>
              <a:rPr b="1" lang="ru-RU" sz="16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расходы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1"/>
          <p:cNvSpPr>
            <a:spLocks noGrp="1"/>
          </p:cNvSpPr>
          <p:nvPr>
            <p:ph type="sldNum" idx="42"/>
          </p:nvPr>
        </p:nvSpPr>
        <p:spPr>
          <a:xfrm>
            <a:off x="8007480" y="-2160"/>
            <a:ext cx="787320" cy="615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6E629E4-8A83-4F5F-9AAA-D64FA8809BCE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2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9" name="Диаграмма 12"/>
          <p:cNvGraphicFramePr/>
          <p:nvPr/>
        </p:nvGraphicFramePr>
        <p:xfrm>
          <a:off x="104040" y="1032840"/>
          <a:ext cx="4167000" cy="429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40" name="Диаграмма 13"/>
          <p:cNvGraphicFramePr/>
          <p:nvPr/>
        </p:nvGraphicFramePr>
        <p:xfrm>
          <a:off x="4970520" y="930240"/>
          <a:ext cx="4168800" cy="478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1" name="Выгнутая вверх стрелка 19"/>
          <p:cNvSpPr/>
          <p:nvPr/>
        </p:nvSpPr>
        <p:spPr>
          <a:xfrm flipH="1" rot="12241200">
            <a:off x="4860000" y="4166640"/>
            <a:ext cx="2791080" cy="436680"/>
          </a:xfrm>
          <a:prstGeom prst="curvedDownArrow">
            <a:avLst>
              <a:gd name="adj1" fmla="val 25000"/>
              <a:gd name="adj2" fmla="val 50000"/>
              <a:gd name="adj3" fmla="val 19438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2" name="Выгнутая вверх стрелка 20"/>
          <p:cNvSpPr/>
          <p:nvPr/>
        </p:nvSpPr>
        <p:spPr>
          <a:xfrm rot="9366600">
            <a:off x="2202840" y="4071600"/>
            <a:ext cx="2343240" cy="452880"/>
          </a:xfrm>
          <a:prstGeom prst="curvedDownArrow">
            <a:avLst>
              <a:gd name="adj1" fmla="val 25000"/>
              <a:gd name="adj2" fmla="val 50000"/>
              <a:gd name="adj3" fmla="val 19438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3" name="TextBox 17"/>
          <p:cNvSpPr/>
          <p:nvPr/>
        </p:nvSpPr>
        <p:spPr>
          <a:xfrm>
            <a:off x="2127600" y="1319040"/>
            <a:ext cx="20836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800" spc="-1" strike="noStrike">
                <a:solidFill>
                  <a:schemeClr val="dk1"/>
                </a:solidFill>
                <a:latin typeface="Times New Roman"/>
              </a:rPr>
              <a:t>Камышловский    муниципальный район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TextBox 22"/>
          <p:cNvSpPr/>
          <p:nvPr/>
        </p:nvSpPr>
        <p:spPr>
          <a:xfrm>
            <a:off x="4925520" y="1319040"/>
            <a:ext cx="201168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600" spc="-1" strike="noStrike">
                <a:solidFill>
                  <a:schemeClr val="dk1"/>
                </a:solidFill>
                <a:latin typeface="Times New Roman"/>
              </a:rPr>
              <a:t>Байкаловского муниципального района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Прямоугольник 21"/>
          <p:cNvSpPr/>
          <p:nvPr/>
        </p:nvSpPr>
        <p:spPr>
          <a:xfrm>
            <a:off x="107640" y="4995720"/>
            <a:ext cx="35236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Times New Roman"/>
              </a:rPr>
              <a:t>В бюджете Камышловского МР  реализуется  12 муниципальных  программ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TextBox 23"/>
          <p:cNvSpPr/>
          <p:nvPr/>
        </p:nvSpPr>
        <p:spPr>
          <a:xfrm>
            <a:off x="107640" y="1489680"/>
            <a:ext cx="157932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600" spc="-1" strike="noStrike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7,53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Times New Roman"/>
              </a:rPr>
              <a:t>млн. руб.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TextBox 25"/>
          <p:cNvSpPr/>
          <p:nvPr/>
        </p:nvSpPr>
        <p:spPr>
          <a:xfrm>
            <a:off x="7775280" y="1503720"/>
            <a:ext cx="121932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ru-RU" sz="1600" spc="-1" strike="noStrike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18,28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Times New Roman"/>
              </a:rPr>
              <a:t>млн. руб.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TextBox 26"/>
          <p:cNvSpPr/>
          <p:nvPr/>
        </p:nvSpPr>
        <p:spPr>
          <a:xfrm>
            <a:off x="107640" y="4341600"/>
            <a:ext cx="157932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600" spc="-1" strike="noStrike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1 738,15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1600" spc="-1" strike="noStrike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  </a:t>
            </a:r>
            <a:r>
              <a:rPr b="0" lang="ru-RU" sz="1600" spc="-1" strike="noStrike">
                <a:solidFill>
                  <a:schemeClr val="dk1"/>
                </a:solidFill>
                <a:latin typeface="Times New Roman"/>
              </a:rPr>
              <a:t>млн. </a:t>
            </a:r>
            <a:r>
              <a:rPr b="0" lang="ru-RU" sz="1400" spc="-1" strike="noStrike">
                <a:solidFill>
                  <a:schemeClr val="dk1"/>
                </a:solidFill>
                <a:latin typeface="Times New Roman"/>
              </a:rPr>
              <a:t>. руб.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TextBox 27"/>
          <p:cNvSpPr/>
          <p:nvPr/>
        </p:nvSpPr>
        <p:spPr>
          <a:xfrm>
            <a:off x="7751160" y="4595760"/>
            <a:ext cx="157932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600" spc="-1" strike="noStrike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1 267,79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Times New Roman"/>
              </a:rPr>
              <a:t>млн</a:t>
            </a:r>
            <a:r>
              <a:rPr b="0" lang="ru-RU" sz="1400" spc="-1" strike="noStrike">
                <a:solidFill>
                  <a:schemeClr val="dk1"/>
                </a:solidFill>
                <a:latin typeface="Times New Roman"/>
              </a:rPr>
              <a:t>. руб.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Прямоугольник 24"/>
          <p:cNvSpPr/>
          <p:nvPr/>
        </p:nvSpPr>
        <p:spPr>
          <a:xfrm>
            <a:off x="5364360" y="5180400"/>
            <a:ext cx="373932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Times New Roman"/>
              </a:rPr>
              <a:t>В бюджете Байкаловского  муниципального района реализуется 3  муниципальных  программы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1" name="Picture 55" descr=""/>
          <p:cNvPicPr/>
          <p:nvPr/>
        </p:nvPicPr>
        <p:blipFill>
          <a:blip r:embed="rId3"/>
          <a:stretch/>
        </p:blipFill>
        <p:spPr>
          <a:xfrm>
            <a:off x="107640" y="51120"/>
            <a:ext cx="716040" cy="1130040"/>
          </a:xfrm>
          <a:prstGeom prst="rect">
            <a:avLst/>
          </a:prstGeom>
          <a:ln w="0">
            <a:noFill/>
          </a:ln>
        </p:spPr>
      </p:pic>
      <p:sp>
        <p:nvSpPr>
          <p:cNvPr id="152" name="Номер слайда 3"/>
          <p:cNvSpPr/>
          <p:nvPr/>
        </p:nvSpPr>
        <p:spPr>
          <a:xfrm>
            <a:off x="6923520" y="6471360"/>
            <a:ext cx="2129040" cy="36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fld id="{476376CC-603F-47B4-9504-C0FDA0B117B3}" type="slidenum">
              <a:rPr b="0" lang="ru-RU" sz="1200" spc="-1" strike="noStrike">
                <a:solidFill>
                  <a:schemeClr val="dk1"/>
                </a:solidFill>
                <a:latin typeface="Times New Roman"/>
              </a:rPr>
              <a:t>2</a:t>
            </a:fld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Выгнутая вверх стрелка 32"/>
          <p:cNvSpPr/>
          <p:nvPr/>
        </p:nvSpPr>
        <p:spPr>
          <a:xfrm flipH="1" rot="20356200">
            <a:off x="784440" y="1058040"/>
            <a:ext cx="3194640" cy="361800"/>
          </a:xfrm>
          <a:prstGeom prst="curvedDownArrow">
            <a:avLst>
              <a:gd name="adj1" fmla="val 25000"/>
              <a:gd name="adj2" fmla="val 163785"/>
              <a:gd name="adj3" fmla="val 44908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4" name="Выгнутая вверх стрелка 35"/>
          <p:cNvSpPr/>
          <p:nvPr/>
        </p:nvSpPr>
        <p:spPr>
          <a:xfrm rot="1315200">
            <a:off x="4888080" y="1011600"/>
            <a:ext cx="2675880" cy="423360"/>
          </a:xfrm>
          <a:prstGeom prst="curvedDownArrow">
            <a:avLst>
              <a:gd name="adj1" fmla="val 25000"/>
              <a:gd name="adj2" fmla="val 112079"/>
              <a:gd name="adj3" fmla="val 19438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55" name="" descr=""/>
          <p:cNvPicPr/>
          <p:nvPr/>
        </p:nvPicPr>
        <p:blipFill>
          <a:blip r:embed="rId4"/>
          <a:stretch/>
        </p:blipFill>
        <p:spPr>
          <a:xfrm rot="37200">
            <a:off x="8042400" y="6120"/>
            <a:ext cx="1090440" cy="1256400"/>
          </a:xfrm>
          <a:prstGeom prst="rect">
            <a:avLst/>
          </a:prstGeom>
          <a:ln w="0">
            <a:noFill/>
          </a:ln>
        </p:spPr>
      </p:pic>
    </p:spTree>
  </p:cSld>
  <p:transition spd="med">
    <p:pull dir="rd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Box 3"/>
          <p:cNvSpPr/>
          <p:nvPr/>
        </p:nvSpPr>
        <p:spPr>
          <a:xfrm>
            <a:off x="653400" y="980640"/>
            <a:ext cx="7988040" cy="542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Times New Roman"/>
              </a:rPr>
              <a:t>        </a:t>
            </a:r>
            <a:r>
              <a:rPr b="0" lang="ru-RU" sz="1600" spc="-1" strike="noStrike">
                <a:solidFill>
                  <a:schemeClr val="dk1"/>
                </a:solidFill>
                <a:latin typeface="Times New Roman"/>
              </a:rPr>
              <a:t>Исходя из результатов проведенного анализа можно сделать следующие выводы: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Для сравнения бюджетов мы использовали численность населения. Ближайшим по численности населения  является муниципальное образование  Байкаловский    муниципальный район при этом численность их населения   меньше  в 2023 год на  29,31%.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По диаграмме исполнения доходной части исполнения  бюджетов мы видим, что объем поступивших доходов  больше у МО КМР на 31,7%, чем у Байкаловского МР,  при этом  структуры  поступивших налоговых доходов в 2023 году  идентичны, лидирующее место в структуре налогов занимает НДФЛ. В обоих бюджетах  преобладают  безвозмездные  поступления  (которые   составляют более 61-78%  всех  доходов),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Расходная часть бюджета  также отличается в  меньшую сторону у Байкаловского  на 26,3%, Оба бюджета используют программно-целевой метод расходования средств, при этом  расходы  на реализацию муниципальных  программ  в  структуре расходов бюджета Камышловского МР  на  0,99 % больше. Наибольшая  часть расходов направлена  на  раздел «Образование»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Фактически, по результатам исполнения бюджетов  в 2023 году  получен профицит в бюджете Камышловского МР  215,2 млн. руб., а в  бюджете Нижнесергинского МР  дефицит   составил  52,94 млн. руб.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400" spc="-1" strike="noStrike">
                <a:solidFill>
                  <a:srgbClr val="c9211e"/>
                </a:solidFill>
                <a:latin typeface="Calibri"/>
                <a:ea typeface="Microsoft YaHei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1"/>
          <p:cNvSpPr>
            <a:spLocks noGrp="1"/>
          </p:cNvSpPr>
          <p:nvPr>
            <p:ph type="sldNum" idx="43"/>
          </p:nvPr>
        </p:nvSpPr>
        <p:spPr>
          <a:xfrm>
            <a:off x="6961680" y="6492960"/>
            <a:ext cx="212904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4EA699E-C72F-4F27-A7EF-2BBB757A95B5}" type="slidenum">
              <a:rPr b="0" lang="ru-RU" sz="1200" spc="-1" strike="noStrike">
                <a:solidFill>
                  <a:schemeClr val="dk1"/>
                </a:solidFill>
                <a:latin typeface="Times New Roman"/>
              </a:rPr>
              <a:t>2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58" name="Picture 7" descr=""/>
          <p:cNvPicPr/>
          <p:nvPr/>
        </p:nvPicPr>
        <p:blipFill>
          <a:blip r:embed="rId1"/>
          <a:stretch/>
        </p:blipFill>
        <p:spPr>
          <a:xfrm>
            <a:off x="467640" y="121680"/>
            <a:ext cx="7862760" cy="831960"/>
          </a:xfrm>
          <a:prstGeom prst="rect">
            <a:avLst/>
          </a:prstGeom>
          <a:ln w="9525">
            <a:noFill/>
          </a:ln>
          <a:effectLst>
            <a:softEdge rad="127080"/>
          </a:effectLst>
        </p:spPr>
      </p:pic>
      <p:pic>
        <p:nvPicPr>
          <p:cNvPr id="159" name="Picture 55" descr=""/>
          <p:cNvPicPr/>
          <p:nvPr/>
        </p:nvPicPr>
        <p:blipFill>
          <a:blip r:embed="rId2"/>
          <a:stretch/>
        </p:blipFill>
        <p:spPr>
          <a:xfrm>
            <a:off x="0" y="28440"/>
            <a:ext cx="716040" cy="1130040"/>
          </a:xfrm>
          <a:prstGeom prst="rect">
            <a:avLst/>
          </a:prstGeom>
          <a:ln w="0">
            <a:noFill/>
          </a:ln>
        </p:spPr>
      </p:pic>
      <p:pic>
        <p:nvPicPr>
          <p:cNvPr id="160" name="" descr=""/>
          <p:cNvPicPr/>
          <p:nvPr/>
        </p:nvPicPr>
        <p:blipFill>
          <a:blip r:embed="rId3"/>
          <a:stretch/>
        </p:blipFill>
        <p:spPr>
          <a:xfrm>
            <a:off x="8100000" y="0"/>
            <a:ext cx="1079280" cy="1079280"/>
          </a:xfrm>
          <a:prstGeom prst="rect">
            <a:avLst/>
          </a:prstGeom>
          <a:ln w="0">
            <a:noFill/>
          </a:ln>
        </p:spPr>
      </p:pic>
    </p:spTree>
  </p:cSld>
  <p:transition spd="med">
    <p:pull dir="rd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Box 3"/>
          <p:cNvSpPr/>
          <p:nvPr/>
        </p:nvSpPr>
        <p:spPr>
          <a:xfrm>
            <a:off x="653400" y="620640"/>
            <a:ext cx="798804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Times New Roman"/>
              </a:rPr>
              <a:t>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Rectangle 3"/>
          <p:cNvSpPr/>
          <p:nvPr/>
        </p:nvSpPr>
        <p:spPr>
          <a:xfrm>
            <a:off x="897840" y="836640"/>
            <a:ext cx="7125840" cy="258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 algn="ctr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spcBef>
                <a:spcPts val="210"/>
              </a:spcBef>
              <a:tabLst>
                <a:tab algn="l" pos="0"/>
              </a:tabLst>
            </a:pP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spcBef>
                <a:spcPts val="961"/>
              </a:spcBef>
              <a:tabLst>
                <a:tab algn="l" pos="0"/>
              </a:tabLst>
            </a:pPr>
            <a:r>
              <a:rPr b="0" lang="ru-RU" sz="4800" spc="-1" strike="noStrike">
                <a:solidFill>
                  <a:srgbClr val="0000b3"/>
                </a:solidFill>
                <a:latin typeface="Times New Roman"/>
              </a:rPr>
              <a:t>Спасибо за внимание !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Прямоугольник 2"/>
          <p:cNvSpPr/>
          <p:nvPr/>
        </p:nvSpPr>
        <p:spPr>
          <a:xfrm>
            <a:off x="41040" y="2997000"/>
            <a:ext cx="8780400" cy="158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Times New Roman"/>
              </a:rPr>
              <a:t>Разработчиком презентации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Times New Roman"/>
              </a:rPr>
              <a:t>«Бюджет для граждан» по сравнению  исполнения бюджетов за 2023 год является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Times New Roman"/>
              </a:rPr>
              <a:t>Финансовое управление Камышловского муниципального района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400" spc="-1" strike="noStrike">
                <a:solidFill>
                  <a:schemeClr val="dk1"/>
                </a:solidFill>
                <a:latin typeface="Times New Roman"/>
              </a:rPr>
              <a:t>Наш адрес: </a:t>
            </a:r>
            <a:r>
              <a:rPr b="0" lang="ru-RU" sz="1400" spc="-1" strike="noStrike">
                <a:solidFill>
                  <a:schemeClr val="dk1"/>
                </a:solidFill>
                <a:latin typeface="Times New Roman"/>
              </a:rPr>
              <a:t>624860, г. Камышлов, ул. Свердлова, д. 41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400" spc="-1" strike="noStrike">
                <a:solidFill>
                  <a:schemeClr val="dk1"/>
                </a:solidFill>
                <a:latin typeface="Times New Roman"/>
              </a:rPr>
              <a:t>Телефон: </a:t>
            </a:r>
            <a:r>
              <a:rPr b="0" lang="ru-RU" sz="1400" spc="-1" strike="noStrike">
                <a:solidFill>
                  <a:schemeClr val="dk1"/>
                </a:solidFill>
                <a:latin typeface="Times New Roman"/>
              </a:rPr>
              <a:t>(34375) 2-43-91, 2-30-05. </a:t>
            </a:r>
            <a:r>
              <a:rPr b="1" lang="ru-RU" sz="1400" spc="-1" strike="noStrike">
                <a:solidFill>
                  <a:schemeClr val="dk1"/>
                </a:solidFill>
                <a:latin typeface="Times New Roman"/>
              </a:rPr>
              <a:t>Факс: </a:t>
            </a:r>
            <a:r>
              <a:rPr b="0" lang="ru-RU" sz="1400" spc="-1" strike="noStrike">
                <a:solidFill>
                  <a:schemeClr val="dk1"/>
                </a:solidFill>
                <a:latin typeface="Times New Roman"/>
              </a:rPr>
              <a:t>(34375) 2-40-80.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400" spc="-1" strike="noStrike">
                <a:solidFill>
                  <a:schemeClr val="dk1"/>
                </a:solidFill>
                <a:latin typeface="Times New Roman"/>
              </a:rPr>
              <a:t>Адрес электронной почты: </a:t>
            </a:r>
            <a:r>
              <a:rPr b="0" lang="en-US" sz="1400" spc="-1" strike="noStrike">
                <a:solidFill>
                  <a:schemeClr val="dk1"/>
                </a:solidFill>
                <a:latin typeface="Times New Roman"/>
              </a:rPr>
              <a:t>finupravlenie@bk.ru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1"/>
          <p:cNvSpPr>
            <a:spLocks noGrp="1"/>
          </p:cNvSpPr>
          <p:nvPr>
            <p:ph type="sldNum" idx="44"/>
          </p:nvPr>
        </p:nvSpPr>
        <p:spPr>
          <a:xfrm>
            <a:off x="6961680" y="6492960"/>
            <a:ext cx="212904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7A29874-F6F1-4E91-94BB-5EA013A94BFB}" type="slidenum">
              <a:rPr b="0" lang="ru-RU" sz="1200" spc="-1" strike="noStrike">
                <a:solidFill>
                  <a:schemeClr val="dk1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65" name="Picture 55" descr=""/>
          <p:cNvPicPr/>
          <p:nvPr/>
        </p:nvPicPr>
        <p:blipFill>
          <a:blip r:embed="rId1"/>
          <a:stretch/>
        </p:blipFill>
        <p:spPr>
          <a:xfrm>
            <a:off x="51120" y="53280"/>
            <a:ext cx="716040" cy="1130040"/>
          </a:xfrm>
          <a:prstGeom prst="rect">
            <a:avLst/>
          </a:prstGeom>
          <a:ln w="0">
            <a:noFill/>
          </a:ln>
        </p:spPr>
      </p:pic>
      <p:pic>
        <p:nvPicPr>
          <p:cNvPr id="166" name="" descr=""/>
          <p:cNvPicPr/>
          <p:nvPr/>
        </p:nvPicPr>
        <p:blipFill>
          <a:blip r:embed="rId2"/>
          <a:stretch/>
        </p:blipFill>
        <p:spPr>
          <a:xfrm>
            <a:off x="8100000" y="0"/>
            <a:ext cx="1079280" cy="1079280"/>
          </a:xfrm>
          <a:prstGeom prst="rect">
            <a:avLst/>
          </a:prstGeom>
          <a:ln w="0">
            <a:noFill/>
          </a:ln>
        </p:spPr>
      </p:pic>
    </p:spTree>
  </p:cSld>
  <p:transition spd="med">
    <p:pull dir="rd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/>
          </p:nvPr>
        </p:nvSpPr>
        <p:spPr>
          <a:xfrm>
            <a:off x="395640" y="116640"/>
            <a:ext cx="5252040" cy="222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just" defTabSz="914400">
              <a:lnSpc>
                <a:spcPct val="12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chemeClr val="dk1"/>
                </a:solidFill>
                <a:latin typeface="Times New Roman"/>
                <a:ea typeface="Arial Unicode MS"/>
              </a:rPr>
              <a:t>	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 algn="just" defTabSz="914400">
              <a:lnSpc>
                <a:spcPct val="12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chemeClr val="dk1"/>
                </a:solidFill>
                <a:latin typeface="Times New Roman"/>
                <a:ea typeface="Arial Unicode MS"/>
              </a:rPr>
              <a:t>Главным критерием для сравнительной характеристики  исполнения бюджетов за 2023 год  Камышловского  муниципального района с Байкаловским  муниципальным районом послужила численность населения в них.</a:t>
            </a:r>
            <a:r>
              <a:rPr b="0" lang="ru-RU" sz="1600" spc="-1" strike="noStrike">
                <a:solidFill>
                  <a:schemeClr val="dk1"/>
                </a:solidFill>
                <a:latin typeface="Times New Roman"/>
                <a:ea typeface="Arial Unicode MS"/>
              </a:rPr>
              <a:t>	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ldNum" idx="34"/>
          </p:nvPr>
        </p:nvSpPr>
        <p:spPr>
          <a:xfrm>
            <a:off x="6953760" y="6394320"/>
            <a:ext cx="212904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FE6276D-25FC-441D-BC9A-32A35D6C8608}" type="slidenum">
              <a:rPr b="0" lang="ru-RU" sz="1200" spc="-1" strike="noStrike">
                <a:solidFill>
                  <a:schemeClr val="dk1"/>
                </a:solidFill>
                <a:latin typeface="Times New Roman"/>
              </a:rPr>
              <a:t>2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Прямоугольник 5"/>
          <p:cNvSpPr/>
          <p:nvPr/>
        </p:nvSpPr>
        <p:spPr>
          <a:xfrm>
            <a:off x="323640" y="5745960"/>
            <a:ext cx="842040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Times New Roman"/>
              </a:rPr>
              <a:t>Таким образом, ближайшим по численности населения  является муниципальное образование  Байкаловский    муниципальный район при этом численность их населения   меньше  в 2023 год на  29,31%.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" name="Picture 2" descr="http://shklovinfo.by/upload/iblock/f77/f770ace30d436cc3dff566f8cf29c9ad.jpg"/>
          <p:cNvPicPr/>
          <p:nvPr/>
        </p:nvPicPr>
        <p:blipFill>
          <a:blip r:embed="rId1"/>
          <a:stretch/>
        </p:blipFill>
        <p:spPr>
          <a:xfrm>
            <a:off x="5959080" y="11880"/>
            <a:ext cx="3088440" cy="21884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62" name="Диаграмма 1"/>
          <p:cNvGraphicFramePr/>
          <p:nvPr/>
        </p:nvGraphicFramePr>
        <p:xfrm>
          <a:off x="-36360" y="2205000"/>
          <a:ext cx="9284400" cy="337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transition spd="med">
    <p:pull dir="rd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2"/>
          <p:cNvSpPr/>
          <p:nvPr/>
        </p:nvSpPr>
        <p:spPr>
          <a:xfrm>
            <a:off x="1835640" y="540000"/>
            <a:ext cx="590004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600" spc="-1" strike="noStrike">
                <a:solidFill>
                  <a:srgbClr val="c00000"/>
                </a:solidFill>
                <a:latin typeface="Times New Roman"/>
              </a:rPr>
              <a:t>Показатели социально - экономического развития  муниципальных образований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4" name="Таблица 9"/>
          <p:cNvGraphicFramePr/>
          <p:nvPr/>
        </p:nvGraphicFramePr>
        <p:xfrm>
          <a:off x="251640" y="1472400"/>
          <a:ext cx="8640000" cy="5119920"/>
        </p:xfrm>
        <a:graphic>
          <a:graphicData uri="http://schemas.openxmlformats.org/drawingml/2006/table">
            <a:tbl>
              <a:tblPr/>
              <a:tblGrid>
                <a:gridCol w="5616360"/>
                <a:gridCol w="1440000"/>
                <a:gridCol w="1584000"/>
              </a:tblGrid>
              <a:tr h="367920">
                <a:tc rowSpan="2">
                  <a:txBody>
                    <a:bodyPr lIns="39240" rIns="392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Показатель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9240" marR="39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240" rIns="392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Камышловский МР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9240" marR="39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240" rIns="392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Байкаловский   МР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9240" marR="39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65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39240" rIns="392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2023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9240" marR="39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240" rIns="3924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2023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9240" marR="39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7680">
                <a:tc>
                  <a:txBody>
                    <a:bodyPr lIns="39240" rIns="392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Площадь, км^2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9240" marR="39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240" rIns="392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2 216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9240" marR="39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240" rIns="3924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2 293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9240" marR="39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1560">
                <a:tc>
                  <a:txBody>
                    <a:bodyPr lIns="39240" rIns="392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Количество   населенных пунктов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9240" marR="39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240" rIns="392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54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9240" marR="39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240" rIns="3924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9240" marR="39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5280">
                <a:tc>
                  <a:txBody>
                    <a:bodyPr lIns="39240" rIns="392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Объем инвестиций в основной капитал, млн. руб.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9240" marR="39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240" rIns="392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791,1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9240" marR="39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240" rIns="3924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449,8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9240" marR="39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56320">
                <a:tc>
                  <a:txBody>
                    <a:bodyPr lIns="39240" rIns="392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Введено в эксплуатацию жилья (тыс. кв. м.)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9240" marR="39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240" rIns="392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4,17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9240" marR="39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240" rIns="3924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3,17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9240" marR="39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5720">
                <a:tc>
                  <a:txBody>
                    <a:bodyPr lIns="39240" rIns="392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Среднемесячная заработная плата, руб.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9240" marR="39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240" rIns="392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38 069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9240" marR="39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240" rIns="3924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44 837,1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9240" marR="39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3360">
                <a:tc>
                  <a:txBody>
                    <a:bodyPr lIns="39240" rIns="392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Численность населения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9240" marR="39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240" rIns="392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20 516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9240" marR="39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240" rIns="3924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14 462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9240" marR="39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3360">
                <a:tc>
                  <a:txBody>
                    <a:bodyPr lIns="39240" rIns="3924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безработных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9240" marR="39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240" rIns="3924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9240" marR="39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240" rIns="3924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9240" marR="39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3360">
                <a:tc>
                  <a:txBody>
                    <a:bodyPr lIns="39240" rIns="392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Протяженность  автомобильных дорог общего  пользования местного  значения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9240" marR="39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240" rIns="392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  <a:ea typeface="Calibri"/>
                        </a:rPr>
                        <a:t>327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9240" marR="39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240" rIns="3924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295,9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9240" marR="39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3360">
                <a:tc>
                  <a:txBody>
                    <a:bodyPr lIns="39240" rIns="3924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субъектов малого  и среднего  предпринимательства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9240" marR="39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240" rIns="3924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9240" marR="39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240" rIns="3924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9240" marR="39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5" name="Picture 55" descr=""/>
          <p:cNvPicPr/>
          <p:nvPr/>
        </p:nvPicPr>
        <p:blipFill>
          <a:blip r:embed="rId1"/>
          <a:stretch/>
        </p:blipFill>
        <p:spPr>
          <a:xfrm>
            <a:off x="179640" y="168840"/>
            <a:ext cx="716040" cy="1266840"/>
          </a:xfrm>
          <a:prstGeom prst="rect">
            <a:avLst/>
          </a:prstGeom>
          <a:ln w="0">
            <a:noFill/>
          </a:ln>
        </p:spPr>
      </p:pic>
      <p:sp>
        <p:nvSpPr>
          <p:cNvPr id="66" name="PlaceHolder 1"/>
          <p:cNvSpPr>
            <a:spLocks noGrp="1"/>
          </p:cNvSpPr>
          <p:nvPr>
            <p:ph type="sldNum" idx="35"/>
          </p:nvPr>
        </p:nvSpPr>
        <p:spPr>
          <a:xfrm>
            <a:off x="6974640" y="6381360"/>
            <a:ext cx="212904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25FB4D2-127B-487D-BD83-E42111019EF7}" type="slidenum">
              <a:rPr b="0" lang="ru-RU" sz="1200" spc="-1" strike="noStrike">
                <a:solidFill>
                  <a:schemeClr val="dk1"/>
                </a:solidFill>
                <a:latin typeface="Times New Roman"/>
              </a:rPr>
              <a:t>2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7" name="" descr=""/>
          <p:cNvPicPr/>
          <p:nvPr/>
        </p:nvPicPr>
        <p:blipFill>
          <a:blip r:embed="rId2"/>
          <a:stretch/>
        </p:blipFill>
        <p:spPr>
          <a:xfrm>
            <a:off x="7733520" y="29520"/>
            <a:ext cx="1406160" cy="1406160"/>
          </a:xfrm>
          <a:prstGeom prst="rect">
            <a:avLst/>
          </a:prstGeom>
          <a:ln w="0">
            <a:noFill/>
          </a:ln>
        </p:spPr>
      </p:pic>
    </p:spTree>
  </p:cSld>
  <p:transition spd="med">
    <p:pull dir="rd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1"/>
          <p:cNvSpPr/>
          <p:nvPr/>
        </p:nvSpPr>
        <p:spPr>
          <a:xfrm>
            <a:off x="827640" y="61560"/>
            <a:ext cx="762804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600" spc="-1" strike="noStrike">
                <a:solidFill>
                  <a:srgbClr val="c00000"/>
                </a:solidFill>
                <a:latin typeface="Times New Roman"/>
              </a:rPr>
              <a:t>Сравнительная характеристика исполнения  бюджетов   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TextBox 11"/>
          <p:cNvSpPr/>
          <p:nvPr/>
        </p:nvSpPr>
        <p:spPr>
          <a:xfrm>
            <a:off x="588960" y="3162600"/>
            <a:ext cx="846000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600" spc="-1" strike="noStrike">
                <a:solidFill>
                  <a:srgbClr val="c00000"/>
                </a:solidFill>
                <a:latin typeface="Times New Roman"/>
                <a:ea typeface="Segoe UI Symbol"/>
              </a:rPr>
              <a:t>                   </a:t>
            </a:r>
            <a:r>
              <a:rPr b="1" lang="ru-RU" sz="1600" spc="-1" strike="noStrike">
                <a:solidFill>
                  <a:srgbClr val="c00000"/>
                </a:solidFill>
                <a:latin typeface="Times New Roman"/>
                <a:ea typeface="Segoe UI Symbol"/>
              </a:rPr>
              <a:t>Исполнение бюджетов на душу населения,</a:t>
            </a:r>
            <a:r>
              <a:rPr b="1" lang="en-US" sz="1600" spc="-1" strike="noStrike">
                <a:solidFill>
                  <a:srgbClr val="c00000"/>
                </a:solidFill>
                <a:latin typeface="Times New Roman"/>
                <a:ea typeface="Segoe UI Symbol"/>
              </a:rPr>
              <a:t> </a:t>
            </a:r>
            <a:r>
              <a:rPr b="1" lang="ru-RU" sz="1600" spc="-1" strike="noStrike">
                <a:solidFill>
                  <a:srgbClr val="c00000"/>
                </a:solidFill>
                <a:latin typeface="Times New Roman"/>
                <a:ea typeface="Segoe UI Symbol"/>
              </a:rPr>
              <a:t> тыс.руб./человек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0" name="Диаграмма 12"/>
          <p:cNvGraphicFramePr/>
          <p:nvPr/>
        </p:nvGraphicFramePr>
        <p:xfrm>
          <a:off x="248760" y="3338640"/>
          <a:ext cx="8523360" cy="24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1" name="PlaceHolder 1"/>
          <p:cNvSpPr>
            <a:spLocks noGrp="1"/>
          </p:cNvSpPr>
          <p:nvPr>
            <p:ph type="sldNum" idx="36"/>
          </p:nvPr>
        </p:nvSpPr>
        <p:spPr>
          <a:xfrm>
            <a:off x="7466040" y="6419160"/>
            <a:ext cx="1661760" cy="415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A2B98B8-42D2-4CD0-A664-0724A8400DBD}" type="slidenum">
              <a:rPr b="0" lang="ru-RU" sz="1200" spc="-1" strike="noStrike">
                <a:solidFill>
                  <a:schemeClr val="dk1"/>
                </a:solidFill>
                <a:latin typeface="Times New Roman"/>
              </a:rPr>
              <a:t>2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2" name="Picture 55" descr=""/>
          <p:cNvPicPr/>
          <p:nvPr/>
        </p:nvPicPr>
        <p:blipFill>
          <a:blip r:embed="rId2"/>
          <a:stretch/>
        </p:blipFill>
        <p:spPr>
          <a:xfrm>
            <a:off x="0" y="61920"/>
            <a:ext cx="716040" cy="11300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73" name="Диаграмма 14"/>
          <p:cNvGraphicFramePr/>
          <p:nvPr/>
        </p:nvGraphicFramePr>
        <p:xfrm>
          <a:off x="505080" y="384840"/>
          <a:ext cx="8523360" cy="24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4" name="TextBox 17"/>
          <p:cNvSpPr/>
          <p:nvPr/>
        </p:nvSpPr>
        <p:spPr>
          <a:xfrm>
            <a:off x="272160" y="5661360"/>
            <a:ext cx="8775720" cy="13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Анализ показывает, что уровень обеспеченности  Байкаловского  МР  в 2023 году  вырос по сравнению, с 2022 годом , так как отмечается  увеличение доходов на душу населения на 21,44% или на  16,3 тыс. руб. и стал меньше  уровня обеспеченности Камышловского МР в 2023 году на 3,3тыс. руб. на душу населения. У Камышловского  МР     наблюдается увеличение расходов на душу населения по сравнению с 2022 годом на  31,7 тыс.руб/человека   или на 55,41%,  и в 2023 году стал меньше  чем у Байкаловского МР на 3,8 тыс. руб.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" name="" descr=""/>
          <p:cNvPicPr/>
          <p:nvPr/>
        </p:nvPicPr>
        <p:blipFill>
          <a:blip r:embed="rId4"/>
          <a:stretch/>
        </p:blipFill>
        <p:spPr>
          <a:xfrm>
            <a:off x="8100000" y="0"/>
            <a:ext cx="1079280" cy="1079280"/>
          </a:xfrm>
          <a:prstGeom prst="rect">
            <a:avLst/>
          </a:prstGeom>
          <a:ln w="0">
            <a:noFill/>
          </a:ln>
        </p:spPr>
      </p:pic>
    </p:spTree>
  </p:cSld>
  <p:transition spd="med">
    <p:pull dir="rd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1"/>
          <p:cNvSpPr/>
          <p:nvPr/>
        </p:nvSpPr>
        <p:spPr>
          <a:xfrm>
            <a:off x="899640" y="61560"/>
            <a:ext cx="762804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600" spc="-1" strike="noStrike">
                <a:solidFill>
                  <a:srgbClr val="c00000"/>
                </a:solidFill>
                <a:latin typeface="Times New Roman"/>
              </a:rPr>
              <a:t>Анализ исполнения доходной части    исполнения  бюджетов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" name="Picture 55" descr=""/>
          <p:cNvPicPr/>
          <p:nvPr/>
        </p:nvPicPr>
        <p:blipFill>
          <a:blip r:embed="rId1"/>
          <a:stretch/>
        </p:blipFill>
        <p:spPr>
          <a:xfrm>
            <a:off x="0" y="5040"/>
            <a:ext cx="716040" cy="1130040"/>
          </a:xfrm>
          <a:prstGeom prst="rect">
            <a:avLst/>
          </a:prstGeom>
          <a:ln w="0">
            <a:noFill/>
          </a:ln>
        </p:spPr>
      </p:pic>
      <p:pic>
        <p:nvPicPr>
          <p:cNvPr id="78" name="Picture 6" descr=""/>
          <p:cNvPicPr/>
          <p:nvPr/>
        </p:nvPicPr>
        <p:blipFill>
          <a:blip r:embed="rId2"/>
          <a:stretch/>
        </p:blipFill>
        <p:spPr>
          <a:xfrm>
            <a:off x="814680" y="7101360"/>
            <a:ext cx="1312920" cy="391680"/>
          </a:xfrm>
          <a:prstGeom prst="rect">
            <a:avLst/>
          </a:prstGeom>
          <a:ln w="0">
            <a:noFill/>
          </a:ln>
          <a:effectLst>
            <a:softEdge rad="317520"/>
          </a:effectLst>
        </p:spPr>
      </p:pic>
      <p:pic>
        <p:nvPicPr>
          <p:cNvPr id="79" name="Picture 2" descr="http://www.buhgalter-uchet.ru/wp-content/uploads/2014/06/100.png"/>
          <p:cNvPicPr/>
          <p:nvPr/>
        </p:nvPicPr>
        <p:blipFill>
          <a:blip r:embed="rId3"/>
          <a:stretch/>
        </p:blipFill>
        <p:spPr>
          <a:xfrm>
            <a:off x="-180360" y="1779480"/>
            <a:ext cx="1577520" cy="981720"/>
          </a:xfrm>
          <a:prstGeom prst="rect">
            <a:avLst/>
          </a:prstGeom>
          <a:ln w="0">
            <a:noFill/>
          </a:ln>
        </p:spPr>
      </p:pic>
      <p:pic>
        <p:nvPicPr>
          <p:cNvPr id="80" name="Picture 3" descr=""/>
          <p:cNvPicPr/>
          <p:nvPr/>
        </p:nvPicPr>
        <p:blipFill>
          <a:blip r:embed="rId4"/>
          <a:stretch/>
        </p:blipFill>
        <p:spPr>
          <a:xfrm>
            <a:off x="7740360" y="1866240"/>
            <a:ext cx="1398960" cy="11833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81" name="PlaceHolder 1"/>
          <p:cNvSpPr>
            <a:spLocks noGrp="1"/>
          </p:cNvSpPr>
          <p:nvPr>
            <p:ph type="sldNum" idx="37"/>
          </p:nvPr>
        </p:nvSpPr>
        <p:spPr>
          <a:xfrm>
            <a:off x="6994800" y="6381360"/>
            <a:ext cx="212904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E655A42-F84B-48D3-863A-E4FADBFFEE2B}" type="slidenum">
              <a:rPr b="0" lang="ru-RU" sz="1200" spc="-1" strike="noStrike">
                <a:solidFill>
                  <a:schemeClr val="dk1"/>
                </a:solidFill>
                <a:latin typeface="Times New Roman"/>
              </a:rPr>
              <a:t>2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82" name="Диаграмма 15"/>
          <p:cNvGraphicFramePr/>
          <p:nvPr/>
        </p:nvGraphicFramePr>
        <p:xfrm>
          <a:off x="241920" y="3412800"/>
          <a:ext cx="8718120" cy="280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4" name="TextBox 16"/>
          <p:cNvSpPr/>
          <p:nvPr/>
        </p:nvSpPr>
        <p:spPr>
          <a:xfrm>
            <a:off x="682560" y="3037680"/>
            <a:ext cx="762804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600" spc="-1" strike="noStrike">
                <a:solidFill>
                  <a:srgbClr val="c00000"/>
                </a:solidFill>
                <a:latin typeface="Times New Roman"/>
              </a:rPr>
              <a:t>Основные  параметры исполнения доходной  части  бюджетов  в 2023 году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5" name="Диаграмма 12"/>
          <p:cNvGraphicFramePr/>
          <p:nvPr/>
        </p:nvGraphicFramePr>
        <p:xfrm>
          <a:off x="272160" y="584640"/>
          <a:ext cx="8386200" cy="235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6" name=""/>
          <p:cNvSpPr/>
          <p:nvPr/>
        </p:nvSpPr>
        <p:spPr>
          <a:xfrm>
            <a:off x="1684800" y="3730320"/>
            <a:ext cx="58320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718,5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"/>
          <p:cNvSpPr/>
          <p:nvPr/>
        </p:nvSpPr>
        <p:spPr>
          <a:xfrm>
            <a:off x="2156760" y="4114440"/>
            <a:ext cx="58320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265,9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"/>
          <p:cNvSpPr/>
          <p:nvPr/>
        </p:nvSpPr>
        <p:spPr>
          <a:xfrm>
            <a:off x="2986200" y="4466880"/>
            <a:ext cx="49320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42,2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"/>
          <p:cNvSpPr/>
          <p:nvPr/>
        </p:nvSpPr>
        <p:spPr>
          <a:xfrm>
            <a:off x="3522600" y="4482720"/>
            <a:ext cx="49320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26,5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"/>
          <p:cNvSpPr/>
          <p:nvPr/>
        </p:nvSpPr>
        <p:spPr>
          <a:xfrm>
            <a:off x="4145040" y="3418200"/>
            <a:ext cx="67320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1206,2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"/>
          <p:cNvSpPr/>
          <p:nvPr/>
        </p:nvSpPr>
        <p:spPr>
          <a:xfrm>
            <a:off x="4785480" y="3538440"/>
            <a:ext cx="67320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1046,6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>
            <a:off x="5571000" y="4538880"/>
            <a:ext cx="46260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-6,2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"/>
          <p:cNvSpPr/>
          <p:nvPr/>
        </p:nvSpPr>
        <p:spPr>
          <a:xfrm>
            <a:off x="6104880" y="4514760"/>
            <a:ext cx="40320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0,0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7"/>
          <a:stretch/>
        </p:blipFill>
        <p:spPr>
          <a:xfrm>
            <a:off x="8066880" y="0"/>
            <a:ext cx="1079280" cy="1079280"/>
          </a:xfrm>
          <a:prstGeom prst="rect">
            <a:avLst/>
          </a:prstGeom>
          <a:ln w="0">
            <a:noFill/>
          </a:ln>
        </p:spPr>
      </p:pic>
    </p:spTree>
  </p:cSld>
  <p:transition spd="med">
    <p:pull dir="rd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1"/>
          <p:cNvSpPr/>
          <p:nvPr/>
        </p:nvSpPr>
        <p:spPr>
          <a:xfrm>
            <a:off x="899640" y="61560"/>
            <a:ext cx="762804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600" spc="-1" strike="noStrike">
                <a:solidFill>
                  <a:srgbClr val="c00000"/>
                </a:solidFill>
                <a:latin typeface="Times New Roman"/>
              </a:rPr>
              <a:t>Анализ исполнения доходной части    исполнения  бюджетов за 2023 год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Picture 55" descr=""/>
          <p:cNvPicPr/>
          <p:nvPr/>
        </p:nvPicPr>
        <p:blipFill>
          <a:blip r:embed="rId1"/>
          <a:stretch/>
        </p:blipFill>
        <p:spPr>
          <a:xfrm>
            <a:off x="93960" y="5040"/>
            <a:ext cx="716040" cy="1130040"/>
          </a:xfrm>
          <a:prstGeom prst="rect">
            <a:avLst/>
          </a:prstGeom>
          <a:ln w="0">
            <a:noFill/>
          </a:ln>
        </p:spPr>
      </p:pic>
      <p:pic>
        <p:nvPicPr>
          <p:cNvPr id="97" name="Picture 6" descr=""/>
          <p:cNvPicPr/>
          <p:nvPr/>
        </p:nvPicPr>
        <p:blipFill>
          <a:blip r:embed="rId2"/>
          <a:stretch/>
        </p:blipFill>
        <p:spPr>
          <a:xfrm>
            <a:off x="814680" y="7101360"/>
            <a:ext cx="1312920" cy="391680"/>
          </a:xfrm>
          <a:prstGeom prst="rect">
            <a:avLst/>
          </a:prstGeom>
          <a:ln w="0">
            <a:noFill/>
          </a:ln>
          <a:effectLst>
            <a:softEdge rad="317520"/>
          </a:effectLst>
        </p:spPr>
      </p:pic>
      <p:sp>
        <p:nvSpPr>
          <p:cNvPr id="98" name="PlaceHolder 1"/>
          <p:cNvSpPr>
            <a:spLocks noGrp="1"/>
          </p:cNvSpPr>
          <p:nvPr>
            <p:ph type="sldNum" idx="38"/>
          </p:nvPr>
        </p:nvSpPr>
        <p:spPr>
          <a:xfrm>
            <a:off x="6919200" y="6468120"/>
            <a:ext cx="212904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A2C6126-3DF6-4F2E-8B1C-B1F3E2388614}" type="slidenum">
              <a:rPr b="0" lang="ru-RU" sz="1200" spc="-1" strike="noStrike">
                <a:solidFill>
                  <a:schemeClr val="dk1"/>
                </a:solidFill>
                <a:latin typeface="Times New Roman"/>
              </a:rPr>
              <a:t>2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Picture 2"/>
          <p:cNvSpPr/>
          <p:nvPr/>
        </p:nvSpPr>
        <p:spPr>
          <a:xfrm>
            <a:off x="2604600" y="230760"/>
            <a:ext cx="3746880" cy="1387440"/>
          </a:xfrm>
          <a:prstGeom prst="ellipse">
            <a:avLst/>
          </a:prstGeom>
          <a:blipFill rotWithShape="0">
            <a:blip r:embed="rId3"/>
            <a:srcRect/>
            <a:stretch/>
          </a:blipFill>
          <a:ln w="0">
            <a:noFill/>
          </a:ln>
          <a:effectLst>
            <a:softEdge rad="11268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0" name="Таблица 3"/>
          <p:cNvGraphicFramePr/>
          <p:nvPr/>
        </p:nvGraphicFramePr>
        <p:xfrm>
          <a:off x="323640" y="1594080"/>
          <a:ext cx="8638920" cy="4826880"/>
        </p:xfrm>
        <a:graphic>
          <a:graphicData uri="http://schemas.openxmlformats.org/drawingml/2006/table">
            <a:tbl>
              <a:tblPr/>
              <a:tblGrid>
                <a:gridCol w="444240"/>
                <a:gridCol w="2997000"/>
                <a:gridCol w="1661400"/>
                <a:gridCol w="1483200"/>
                <a:gridCol w="1127160"/>
                <a:gridCol w="926280"/>
              </a:tblGrid>
              <a:tr h="832680">
                <a:tc rowSpan="2"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№ </a:t>
                      </a: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п.п.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 rowSpan="2"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НАИМЕНОВАНИЕ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Камышловский муниципальный район   2023 год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Байкаловский  муниципальный район   2023  год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99694"/>
                    </a:solidFill>
                  </a:tcPr>
                </a:tc>
                <a:tc gridSpan="2"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Отклонение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392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Факт (млн. руб.)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Факт(млн. руб.)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млн. руб.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%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</a:tr>
              <a:tr h="295560"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5=4-3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6=4/3*100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</a:tr>
              <a:tr h="255600">
                <a:tc>
                  <a:txBody>
                    <a:bodyPr lIns="7560" rIns="75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I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Доходы, всего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1960,71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1339,02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-621,69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68,29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</a:tr>
              <a:tr h="295560">
                <a:tc>
                  <a:txBody>
                    <a:bodyPr lIns="7560" rIns="75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</a:t>
                      </a: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доходы в т.ч.: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718,52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265,93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-452,59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37,01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</a:tr>
              <a:tr h="291600">
                <a:tc>
                  <a:txBody>
                    <a:bodyPr lIns="7560" rIns="75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1.1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НДФЛ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685,64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239,94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-445,70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34,99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</a:tr>
              <a:tr h="225720">
                <a:tc>
                  <a:txBody>
                    <a:bodyPr lIns="7560" rIns="75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1.2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Акцизы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6,74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4,58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-2,16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67,95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</a:tr>
              <a:tr h="439200">
                <a:tc>
                  <a:txBody>
                    <a:bodyPr lIns="7560" rIns="75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1.3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Налоги  на совокупный доход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25,89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20,30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-5,59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78,40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</a:tr>
              <a:tr h="225720">
                <a:tc>
                  <a:txBody>
                    <a:bodyPr lIns="7560" rIns="75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1.4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Гос.пошлина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1,11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0,86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444,00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</a:tr>
              <a:tr h="295560">
                <a:tc>
                  <a:txBody>
                    <a:bodyPr lIns="7560" rIns="75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II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Неналоговые доходы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42,22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26,51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-15,71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62,79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</a:tr>
              <a:tr h="295560">
                <a:tc>
                  <a:txBody>
                    <a:bodyPr lIns="7560" rIns="75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III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1206,18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1046,58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-159,60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86,77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</a:tr>
              <a:tr h="534600">
                <a:tc>
                  <a:txBody>
                    <a:bodyPr lIns="7560" rIns="75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IV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остатков субсидий, субвенций и МБТ  прошлых лет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-6,21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-6,21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-621,00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  <p:pic>
        <p:nvPicPr>
          <p:cNvPr id="101" name="" descr=""/>
          <p:cNvPicPr/>
          <p:nvPr/>
        </p:nvPicPr>
        <p:blipFill>
          <a:blip r:embed="rId4"/>
          <a:stretch/>
        </p:blipFill>
        <p:spPr>
          <a:xfrm>
            <a:off x="7920000" y="0"/>
            <a:ext cx="1259280" cy="1259280"/>
          </a:xfrm>
          <a:prstGeom prst="rect">
            <a:avLst/>
          </a:prstGeom>
          <a:ln w="0">
            <a:noFill/>
          </a:ln>
        </p:spPr>
      </p:pic>
    </p:spTree>
  </p:cSld>
  <p:transition spd="med">
    <p:pull dir="rd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2"/>
          <p:cNvSpPr/>
          <p:nvPr/>
        </p:nvSpPr>
        <p:spPr>
          <a:xfrm>
            <a:off x="1043640" y="44640"/>
            <a:ext cx="719604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000" spc="-1" strike="noStrike">
                <a:solidFill>
                  <a:srgbClr val="c00000"/>
                </a:solidFill>
                <a:latin typeface="Times New Roman"/>
              </a:rPr>
              <a:t>Сравнение  структуры  исполнения  налоговых  доходов  муниципальных  образований  за 2023 год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3" name="Диаграмма 3"/>
          <p:cNvGraphicFramePr/>
          <p:nvPr/>
        </p:nvGraphicFramePr>
        <p:xfrm>
          <a:off x="48240" y="930240"/>
          <a:ext cx="5167080" cy="177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5" name="TextBox 1"/>
          <p:cNvSpPr/>
          <p:nvPr/>
        </p:nvSpPr>
        <p:spPr>
          <a:xfrm>
            <a:off x="755640" y="764640"/>
            <a:ext cx="4099680" cy="30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1" lang="ru-RU" sz="1400" spc="-1" strike="noStrike">
              <a:solidFill>
                <a:schemeClr val="accent2">
                  <a:lumMod val="50000"/>
                </a:schemeClr>
              </a:solidFill>
              <a:latin typeface="Calibri"/>
            </a:endParaRPr>
          </a:p>
        </p:txBody>
      </p:sp>
      <p:graphicFrame>
        <p:nvGraphicFramePr>
          <p:cNvPr id="106" name="Диаграмма 12"/>
          <p:cNvGraphicFramePr/>
          <p:nvPr/>
        </p:nvGraphicFramePr>
        <p:xfrm>
          <a:off x="9676800" y="3357000"/>
          <a:ext cx="41040" cy="4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7" name="Диаграмма 16"/>
          <p:cNvGraphicFramePr/>
          <p:nvPr/>
        </p:nvGraphicFramePr>
        <p:xfrm>
          <a:off x="9541080" y="6021360"/>
          <a:ext cx="139320" cy="13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8" name="PlaceHolder 1"/>
          <p:cNvSpPr>
            <a:spLocks noGrp="1"/>
          </p:cNvSpPr>
          <p:nvPr>
            <p:ph type="sldNum" idx="39"/>
          </p:nvPr>
        </p:nvSpPr>
        <p:spPr>
          <a:xfrm>
            <a:off x="6632640" y="6309360"/>
            <a:ext cx="212904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FF07A9F-6CC0-4F02-ACD3-89C5855CDE1D}" type="slidenum">
              <a:rPr b="0" lang="ru-RU" sz="1200" spc="-1" strike="noStrike">
                <a:solidFill>
                  <a:schemeClr val="dk1"/>
                </a:solidFill>
                <a:latin typeface="Times New Roman"/>
              </a:rPr>
              <a:t>2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9" name="Picture 55" descr=""/>
          <p:cNvPicPr/>
          <p:nvPr/>
        </p:nvPicPr>
        <p:blipFill>
          <a:blip r:embed="rId4"/>
          <a:stretch/>
        </p:blipFill>
        <p:spPr>
          <a:xfrm>
            <a:off x="54360" y="5040"/>
            <a:ext cx="716040" cy="11300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10" name="Диаграмма 20"/>
          <p:cNvGraphicFramePr/>
          <p:nvPr/>
        </p:nvGraphicFramePr>
        <p:xfrm>
          <a:off x="414720" y="2925000"/>
          <a:ext cx="8680680" cy="345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2" name="Picture 2" descr="http://ekaterinburg.rusplt.ru/netcat_files/news/2604668974.jpg"/>
          <p:cNvPicPr/>
          <p:nvPr/>
        </p:nvPicPr>
        <p:blipFill>
          <a:blip r:embed="rId6"/>
          <a:stretch/>
        </p:blipFill>
        <p:spPr>
          <a:xfrm>
            <a:off x="5436000" y="752400"/>
            <a:ext cx="2857680" cy="2142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13" name=""/>
          <p:cNvSpPr/>
          <p:nvPr/>
        </p:nvSpPr>
        <p:spPr>
          <a:xfrm>
            <a:off x="1392480" y="947880"/>
            <a:ext cx="673200" cy="2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685,64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"/>
          <p:cNvSpPr/>
          <p:nvPr/>
        </p:nvSpPr>
        <p:spPr>
          <a:xfrm>
            <a:off x="2032920" y="1352880"/>
            <a:ext cx="673200" cy="2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239,94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"/>
          <p:cNvSpPr/>
          <p:nvPr/>
        </p:nvSpPr>
        <p:spPr>
          <a:xfrm>
            <a:off x="1785600" y="4762800"/>
            <a:ext cx="49320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6,74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"/>
          <p:cNvSpPr/>
          <p:nvPr/>
        </p:nvSpPr>
        <p:spPr>
          <a:xfrm>
            <a:off x="2322000" y="4843080"/>
            <a:ext cx="49320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4,58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"/>
          <p:cNvSpPr/>
          <p:nvPr/>
        </p:nvSpPr>
        <p:spPr>
          <a:xfrm>
            <a:off x="3521880" y="3177720"/>
            <a:ext cx="583200" cy="2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25,89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"/>
          <p:cNvSpPr/>
          <p:nvPr/>
        </p:nvSpPr>
        <p:spPr>
          <a:xfrm>
            <a:off x="4125960" y="3498120"/>
            <a:ext cx="58320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20,30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"/>
          <p:cNvSpPr/>
          <p:nvPr/>
        </p:nvSpPr>
        <p:spPr>
          <a:xfrm>
            <a:off x="5299560" y="5211360"/>
            <a:ext cx="49320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0,25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"/>
          <p:cNvSpPr/>
          <p:nvPr/>
        </p:nvSpPr>
        <p:spPr>
          <a:xfrm>
            <a:off x="5791680" y="5011200"/>
            <a:ext cx="48564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1,11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" descr=""/>
          <p:cNvPicPr/>
          <p:nvPr/>
        </p:nvPicPr>
        <p:blipFill>
          <a:blip r:embed="rId7"/>
          <a:stretch/>
        </p:blipFill>
        <p:spPr>
          <a:xfrm>
            <a:off x="7920000" y="0"/>
            <a:ext cx="1259280" cy="1259280"/>
          </a:xfrm>
          <a:prstGeom prst="rect">
            <a:avLst/>
          </a:prstGeom>
          <a:ln w="0">
            <a:noFill/>
          </a:ln>
        </p:spPr>
      </p:pic>
    </p:spTree>
  </p:cSld>
  <p:transition spd="med">
    <p:pull dir="rd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55" descr=""/>
          <p:cNvPicPr/>
          <p:nvPr/>
        </p:nvPicPr>
        <p:blipFill>
          <a:blip r:embed="rId1"/>
          <a:stretch/>
        </p:blipFill>
        <p:spPr>
          <a:xfrm>
            <a:off x="54360" y="5040"/>
            <a:ext cx="716040" cy="1130040"/>
          </a:xfrm>
          <a:prstGeom prst="rect">
            <a:avLst/>
          </a:prstGeom>
          <a:ln w="0">
            <a:noFill/>
          </a:ln>
        </p:spPr>
      </p:pic>
      <p:sp>
        <p:nvSpPr>
          <p:cNvPr id="123" name="TextBox 1"/>
          <p:cNvSpPr/>
          <p:nvPr/>
        </p:nvSpPr>
        <p:spPr>
          <a:xfrm>
            <a:off x="1868040" y="44640"/>
            <a:ext cx="579564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600" spc="-1" strike="noStrike">
                <a:solidFill>
                  <a:srgbClr val="c00000"/>
                </a:solidFill>
                <a:latin typeface="Times New Roman"/>
              </a:rPr>
              <a:t>Сравнительное распределение ассигнований по разделам классификации расходов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24" name="Диаграмма 10"/>
          <p:cNvGraphicFramePr/>
          <p:nvPr/>
        </p:nvGraphicFramePr>
        <p:xfrm>
          <a:off x="179640" y="310680"/>
          <a:ext cx="8717760" cy="23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5" name="Таблица 9"/>
          <p:cNvGraphicFramePr/>
          <p:nvPr/>
        </p:nvGraphicFramePr>
        <p:xfrm>
          <a:off x="59760" y="2535840"/>
          <a:ext cx="8850600" cy="4276800"/>
        </p:xfrm>
        <a:graphic>
          <a:graphicData uri="http://schemas.openxmlformats.org/drawingml/2006/table">
            <a:tbl>
              <a:tblPr/>
              <a:tblGrid>
                <a:gridCol w="3439080"/>
                <a:gridCol w="1697760"/>
                <a:gridCol w="1784880"/>
                <a:gridCol w="983160"/>
                <a:gridCol w="946080"/>
              </a:tblGrid>
              <a:tr h="504000">
                <a:tc rowSpan="2"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7e"/>
                          </a:solidFill>
                          <a:latin typeface="Times New Roman"/>
                        </a:rPr>
                        <a:t>НАИМЕНОВАНИЕ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Камышловский муниципальный район </a:t>
                      </a:r>
                      <a:r>
                        <a:rPr b="1" lang="en-US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20</a:t>
                      </a: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23</a:t>
                      </a:r>
                      <a:r>
                        <a:rPr b="1" lang="en-US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год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chemeClr val="dk1">
                              <a:lumMod val="50000"/>
                            </a:schemeClr>
                          </a:solidFill>
                          <a:latin typeface="Times New Roman"/>
                        </a:rPr>
                        <a:t>Байкаловский  муниципальный район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chemeClr val="dk1">
                              <a:lumMod val="50000"/>
                            </a:schemeClr>
                          </a:solidFill>
                          <a:latin typeface="Times New Roman"/>
                        </a:rPr>
                        <a:t>2023 год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61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>
                              <a:lumMod val="50000"/>
                            </a:schemeClr>
                          </a:solidFill>
                          <a:latin typeface="Times New Roman"/>
                        </a:rPr>
                        <a:t>Факт (тыс. руб.)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>
                              <a:lumMod val="50000"/>
                            </a:schemeClr>
                          </a:solidFill>
                          <a:latin typeface="Times New Roman"/>
                        </a:rPr>
                        <a:t>Факт (тыс. руб.)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(тыс. руб.)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10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3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4=3-2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5=4/2*100%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1840">
                <a:tc>
                  <a:txBody>
                    <a:bodyPr lIns="9360" rIns="936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Общегосударственные  вопросы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118 520,42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80 052,5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-38 467,92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-48,05%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1840">
                <a:tc>
                  <a:txBody>
                    <a:bodyPr lIns="9360" rIns="936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Нац. безопасность и правоохранительная деятельность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15 399,69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9 939,1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-5 460,59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-54,94%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1840">
                <a:tc>
                  <a:txBody>
                    <a:bodyPr lIns="9360" rIns="936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Национальная экономика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16 724,91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22 427,8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5 702,89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25,43%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1840">
                <a:tc>
                  <a:txBody>
                    <a:bodyPr lIns="9360" rIns="936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19 734,03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106 267,2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86 533,17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81,43%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1840">
                <a:tc>
                  <a:txBody>
                    <a:bodyPr lIns="9360" rIns="936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Охрана окружающей среды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3 629,44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1 410,3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-2 219,14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-157,35%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1840">
                <a:tc>
                  <a:txBody>
                    <a:bodyPr lIns="9360" rIns="936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Образование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1000 400,56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646 834,5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-353 566,06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-35,34 %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1840">
                <a:tc>
                  <a:txBody>
                    <a:bodyPr lIns="9360" rIns="936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Культура,  кинематография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31 459,49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14 548,1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-16 911,39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-116,24%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1840">
                <a:tc>
                  <a:txBody>
                    <a:bodyPr lIns="9360" rIns="936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Социальная политика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134 591,72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102 984,8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-31 606,92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-30,69%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1840">
                <a:tc>
                  <a:txBody>
                    <a:bodyPr lIns="9360" rIns="936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Физическая культура  и спорт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61 619,05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29 395,6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-32 223,45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-109,62%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1840">
                <a:tc>
                  <a:txBody>
                    <a:bodyPr lIns="9360" rIns="936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Средства  массовой информации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1 300,00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3 390,0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2 090,00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61,65%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1840">
                <a:tc>
                  <a:txBody>
                    <a:bodyPr lIns="9360" rIns="936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МБТ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342,29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268,81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-73,48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-27,34%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1840"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гос-го (мун.-го) долга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15,90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12,5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-3,40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-27,20%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1840"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i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 </a:t>
                      </a:r>
                      <a:r>
                        <a:rPr b="1" i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ИТОГО  РАСХОДОВ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1 745 686,32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1 286 078,4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-459 607,92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-35,74%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6" name="Picture 9" descr=""/>
          <p:cNvPicPr/>
          <p:nvPr/>
        </p:nvPicPr>
        <p:blipFill>
          <a:blip r:embed="rId3"/>
          <a:stretch/>
        </p:blipFill>
        <p:spPr>
          <a:xfrm>
            <a:off x="0" y="1139760"/>
            <a:ext cx="1488600" cy="13633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27" name="PlaceHolder 1"/>
          <p:cNvSpPr>
            <a:spLocks noGrp="1"/>
          </p:cNvSpPr>
          <p:nvPr>
            <p:ph type="sldNum" idx="40"/>
          </p:nvPr>
        </p:nvSpPr>
        <p:spPr>
          <a:xfrm>
            <a:off x="7041240" y="6492960"/>
            <a:ext cx="2129040" cy="3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4103009-743E-4161-887F-55014932FD37}" type="slidenum">
              <a:rPr b="0" lang="ru-RU" sz="1200" spc="-1" strike="noStrike">
                <a:solidFill>
                  <a:schemeClr val="dk1"/>
                </a:solidFill>
                <a:latin typeface="Times New Roman"/>
              </a:rPr>
              <a:t>2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4"/>
          <a:stretch/>
        </p:blipFill>
        <p:spPr>
          <a:xfrm rot="37200">
            <a:off x="8042040" y="5760"/>
            <a:ext cx="1090440" cy="1256400"/>
          </a:xfrm>
          <a:prstGeom prst="rect">
            <a:avLst/>
          </a:prstGeom>
          <a:ln w="0">
            <a:noFill/>
          </a:ln>
        </p:spPr>
      </p:pic>
    </p:spTree>
  </p:cSld>
  <p:transition spd="med">
    <p:pull dir="rd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4"/>
          <p:cNvSpPr/>
          <p:nvPr/>
        </p:nvSpPr>
        <p:spPr>
          <a:xfrm>
            <a:off x="683640" y="44640"/>
            <a:ext cx="755604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000" spc="-1" strike="noStrike">
                <a:solidFill>
                  <a:srgbClr val="c00000"/>
                </a:solidFill>
                <a:latin typeface="Times New Roman"/>
              </a:rPr>
              <a:t>Сравнение показателей исполнения </a:t>
            </a:r>
            <a:r>
              <a:rPr b="1" lang="en-US" sz="2000" spc="-1" strike="noStrike">
                <a:solidFill>
                  <a:srgbClr val="c00000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c00000"/>
                </a:solidFill>
                <a:latin typeface="Times New Roman"/>
              </a:rPr>
              <a:t>наиболее значимых статей расходов бюджетов 2023 год, в относительном выражении,  %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Прямоугольник 1"/>
          <p:cNvSpPr/>
          <p:nvPr/>
        </p:nvSpPr>
        <p:spPr>
          <a:xfrm>
            <a:off x="69480" y="4446720"/>
            <a:ext cx="8876880" cy="243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Диаграмма показывает нам, что наибольшую процентную долю от общей суммы расходов занимают расходы на «Образование», однако в бюджете  Камышловского МР эти расходы  в абсолютном  относительном  выражении больше  чем в Байкаловском МР  на  353 566,06 тыс. руб.,  или на  7,02%. Расходы на «Межбюжетные  трансферты  общего характера» в бюджете  Камышловского МР  абсолютном  выражении  больше на 73 475,07 тыс.руб., в относительном  выражении  расходы на  предоставление «МБТ»  в Байкаловском МР  больше  чем в Камышловском  МР  на  1,29%.. Расходы  на  «Общегосударственные  вопросы», «Социальную политику»   в относительном и абсолютном выражении  в Камышловском МР  больше  чем в Байкаловском МР на 38 467,92 тыс. руб.  или  на 0,57% и на 31 606,92 тыс. руб. или  на 2,91 %. Расходы  на «Жилищно-коммунальное хозяйство»  в бюджете  Камышловского МР  в  абсолютном  и относительном  выражении   меньше  на 86 533,17 тыс. руб.,  или на 7,13%.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Picture 1" descr=""/>
          <p:cNvPicPr/>
          <p:nvPr/>
        </p:nvPicPr>
        <p:blipFill>
          <a:blip r:embed="rId1"/>
          <a:stretch/>
        </p:blipFill>
        <p:spPr>
          <a:xfrm>
            <a:off x="93960" y="5040"/>
            <a:ext cx="716040" cy="1130040"/>
          </a:xfrm>
          <a:prstGeom prst="rect">
            <a:avLst/>
          </a:prstGeom>
          <a:ln w="0">
            <a:noFill/>
          </a:ln>
        </p:spPr>
      </p:pic>
      <p:sp>
        <p:nvSpPr>
          <p:cNvPr id="132" name="PlaceHolder 1"/>
          <p:cNvSpPr>
            <a:spLocks noGrp="1"/>
          </p:cNvSpPr>
          <p:nvPr>
            <p:ph type="sldNum" idx="41"/>
          </p:nvPr>
        </p:nvSpPr>
        <p:spPr>
          <a:xfrm>
            <a:off x="8432280" y="6564960"/>
            <a:ext cx="688680" cy="288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F2089A9-5C9B-4E06-BD93-B869870E927E}" type="slidenum">
              <a:rPr b="0" lang="ru-RU" sz="1200" spc="-1" strike="noStrike">
                <a:solidFill>
                  <a:schemeClr val="dk1"/>
                </a:solidFill>
                <a:latin typeface="Times New Roman"/>
              </a:rPr>
              <a:t>2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3" name=""/>
          <p:cNvGraphicFramePr/>
          <p:nvPr/>
        </p:nvGraphicFramePr>
        <p:xfrm rot="1200">
          <a:off x="183600" y="1207080"/>
          <a:ext cx="8452440" cy="323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4" name="" descr=""/>
          <p:cNvPicPr/>
          <p:nvPr/>
        </p:nvPicPr>
        <p:blipFill>
          <a:blip r:embed="rId3"/>
          <a:stretch/>
        </p:blipFill>
        <p:spPr>
          <a:xfrm>
            <a:off x="8100000" y="0"/>
            <a:ext cx="1079280" cy="1079280"/>
          </a:xfrm>
          <a:prstGeom prst="rect">
            <a:avLst/>
          </a:prstGeom>
          <a:ln w="0">
            <a:noFill/>
          </a:ln>
        </p:spPr>
      </p:pic>
    </p:spTree>
  </p:cSld>
  <p:transition spd="med">
    <p:pull dir="rd"/>
  </p:transition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10884</TotalTime>
  <Application>LibreOffice/7.6.5.2$Windows_X86_64 LibreOffice_project/38d5f62f85355c192ef5f1dd47c5c0c0c6d6598b</Application>
  <AppVersion>15.0000</AppVersion>
  <Words>1165</Words>
  <Paragraphs>317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2015-11-14T14:51:02Z</dcterms:created>
  <dc:creator>я</dc:creator>
  <dc:description/>
  <dc:language>ru-RU</dc:language>
  <cp:lastModifiedBy/>
  <cp:lastPrinted>2024-05-17T13:37:15Z</cp:lastPrinted>
  <dcterms:modified xsi:type="dcterms:W3CDTF">2024-06-06T15:30:45Z</dcterms:modified>
  <cp:revision>421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12</vt:i4>
  </property>
</Properties>
</file>