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5" r:id="rId5"/>
    <p:sldId id="264" r:id="rId6"/>
    <p:sldId id="259" r:id="rId7"/>
    <p:sldId id="260" r:id="rId8"/>
    <p:sldId id="266" r:id="rId9"/>
    <p:sldId id="267" r:id="rId10"/>
    <p:sldId id="268" r:id="rId11"/>
    <p:sldId id="269" r:id="rId12"/>
    <p:sldId id="270" r:id="rId13"/>
    <p:sldId id="261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62" r:id="rId25"/>
    <p:sldId id="281" r:id="rId26"/>
    <p:sldId id="282" r:id="rId27"/>
    <p:sldId id="284" r:id="rId28"/>
    <p:sldId id="263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унтонов Денис Алексеевич" initials="ЧДА" lastIdx="0" clrIdx="0">
    <p:extLst>
      <p:ext uri="{19B8F6BF-5375-455C-9EA6-DF929625EA0E}">
        <p15:presenceInfo xmlns:p15="http://schemas.microsoft.com/office/powerpoint/2012/main" userId="S-1-5-21-2860111528-52943502-3042208770-113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18F7"/>
    <a:srgbClr val="007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9" autoAdjust="0"/>
  </p:normalViewPr>
  <p:slideViewPr>
    <p:cSldViewPr snapToGrid="0" showGuides="1">
      <p:cViewPr varScale="1">
        <p:scale>
          <a:sx n="109" d="100"/>
          <a:sy n="109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8827F-66BB-4608-99BF-78F4A9960E0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862E2-0309-46E2-B7AD-8C97D20B32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862E2-0309-46E2-B7AD-8C97D20B32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8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3DB1C-78B6-4C83-AFC4-2E207A8E0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91EA43-F68A-49EF-93D0-F9DAC8EBA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C8B605-CEB2-4B44-BED6-E3B1E526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F3A65-840F-43B3-849F-7841EDF8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CEE21-5FC1-4761-9ECC-87C97DEC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0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CE83D-749B-401B-B6E3-9FC11C50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243C-07A3-4D9D-9EEB-7359E59B8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A5857-7766-47FA-876D-F682CFC6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6AA30-BD7F-4FD9-B0B3-598E9A16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D87A4-3C2B-4150-9C64-E8E126DD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9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F81A91-4948-4CC1-98B2-F38B54030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60A698-2CD2-45E4-96F1-31F30CC04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9E3B1E-9853-4F51-AD67-E9A5AB7C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FE61AF-F34F-4E6C-BC31-45A52EDD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FCDFDB-0E7D-405C-9C07-F95D7CAA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4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CD87A-D4ED-4A67-8599-1D2B6717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C1AB8-8055-491C-BC16-E60726C57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C6131B-9EF4-4837-BC92-46DD9330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BEBA4F-63AB-4365-99AB-5ACA2007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82117-87CE-4116-A7E4-3A9AE9CF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6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99FB1-EF8C-4B0E-9FD1-CEE6D545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82F0D-969B-468B-93C4-6C5725D06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D5599-CD99-416B-AD8A-06B41DEE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D19AF-1F94-4906-8E14-BC63C013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A9D76-8606-48EB-A26A-910786DD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15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328CE-0C57-4B2A-83F2-C76FC7C6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AE7B8-438E-4293-9140-9AF4DD8E6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E6C91A-251D-4116-8DD9-EC87F3A95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F64575-2783-41D8-A741-61F3EDE2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688B2-BD68-48BC-B722-C9C9E4922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1F5FB0-4327-41BF-83C2-39D18202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73F8C-C81C-4D06-856D-44749DCC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A6B5AF-CA7D-43B2-9CB5-629E7AC2F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A2E10B-A4AE-4613-8F9B-9E0DD757D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3996F7-D5B5-4668-A881-688C5122F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0E7163-03C0-4B52-9244-ED1FBE0D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A8B80A-5640-40E9-AD2C-610851AE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80C01F-C97F-4C4D-B5E6-53065471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5298D4-EB63-4DDF-BA60-30870287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7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03354-7682-40B9-9063-6520CF6AB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13BE06-F823-4104-B9C0-91113F16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772795-597F-4AE4-988F-12520141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896615-5F46-4672-8705-99347258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11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A71E91-2F46-4189-90C9-7E1D2948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7B394C-B8DA-4ABA-B6C1-A61E353F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4791BD-BA9A-4053-AC8A-2FF16021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5FF0B-B0EB-4C0F-9178-E442CF2E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790A2A-79D3-46DE-9E36-17903C23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9CAD7C-170E-4276-AB6E-A49C55732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C37B61-E5D5-4C64-872F-619C324A4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10E582-9294-4D7E-9036-BF86B266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5C3FC4-FCC9-4D5A-BA0F-6D7ADEF26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3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BD8FA-9DFF-4C18-8CF3-41D50BB6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B1EB41-E8FF-4DC4-85B6-F20ADC329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66D59-E94A-44A7-8781-90A89F19E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6F3764-6EC9-407E-A5FE-DFB69E5A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9CAE1-036D-418B-BF91-2825CC4F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BCE3E6-7222-45B0-ADBB-206EA71D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6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229B3-F7AE-42D6-BFA4-5D5A26A9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E22D6C-8FBD-484A-8E37-C73F9F11B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D6198A-5523-4E45-B85D-690C1789B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67F1B-86D1-42D4-BC69-DC83BB3511BC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F9F4E9-4EE6-4ABC-9B57-565BACB2A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989F0B-EBB5-4E74-B349-BC7BBBC37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D6E0-CB3F-4A7E-9F76-31359B7E6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29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vp.midural.ru/article/show/id/113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4E24E7-8A36-4B11-9B0D-C33B96D5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53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2BC92-ABEB-4ED5-9C6F-D1AB883B5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85" y="2368627"/>
            <a:ext cx="10874434" cy="2023243"/>
          </a:xfrm>
        </p:spPr>
        <p:txBody>
          <a:bodyPr>
            <a:noAutofit/>
          </a:bodyPr>
          <a:lstStyle/>
          <a:p>
            <a:pPr algn="l"/>
            <a:r>
              <a:rPr lang="ru-RU" sz="66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Arial" panose="020B0604020202020204" pitchFamily="34" charset="0"/>
              </a:rPr>
              <a:t>АДАПТАЦИОННЫЙ</a:t>
            </a:r>
            <a:br>
              <a:rPr lang="ru-RU" sz="66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Arial" panose="020B0604020202020204" pitchFamily="34" charset="0"/>
              </a:rPr>
            </a:br>
            <a:r>
              <a:rPr lang="ru-RU" sz="660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Arial" panose="020B0604020202020204" pitchFamily="34" charset="0"/>
              </a:rPr>
              <a:t>КУРС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D3F56-C8A5-4C75-829D-0CB6B32DC5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52" y="493637"/>
            <a:ext cx="1862983" cy="14858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441672-9833-4DF5-8E88-A41FD42A7930}"/>
              </a:ext>
            </a:extLst>
          </p:cNvPr>
          <p:cNvSpPr/>
          <p:nvPr/>
        </p:nvSpPr>
        <p:spPr>
          <a:xfrm>
            <a:off x="519585" y="5805293"/>
            <a:ext cx="6362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для иностранных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17283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FABBD-B2AB-4F1A-8971-4BFC592398B3}"/>
              </a:ext>
            </a:extLst>
          </p:cNvPr>
          <p:cNvSpPr txBox="1"/>
          <p:nvPr/>
        </p:nvSpPr>
        <p:spPr>
          <a:xfrm>
            <a:off x="573315" y="379971"/>
            <a:ext cx="42627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Духовное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своеобразие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региона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3641760"/>
            <a:ext cx="5032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исторически определялось распространением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трех религий </a:t>
            </a:r>
            <a:r>
              <a:rPr lang="ru-RU" sz="1600" b="1" dirty="0">
                <a:latin typeface="Inter Medium" panose="02000503000000020004" pitchFamily="2" charset="0"/>
                <a:ea typeface="Inter Medium" panose="02000503000000020004" pitchFamily="2" charset="0"/>
              </a:rPr>
              <a:t>– </a:t>
            </a:r>
            <a:r>
              <a:rPr lang="ru-RU" sz="1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христианства, ислама</a:t>
            </a:r>
          </a:p>
          <a:p>
            <a:r>
              <a:rPr lang="ru-RU" sz="1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и иудаизма </a:t>
            </a:r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– характерными чертами которых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является их тесная связь с культурными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традициями народов, исторически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населяющих Средний Урал. 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F1693DF-F4D0-443D-A28F-504DA0D39FB8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CCF5C06-6898-4BA6-8B4C-EC9C52E8B244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9F50C93-2CFB-4FAE-A77C-2694DB21821E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3428B9-D850-4E13-84E2-97E4D8152E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5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4195757"/>
            <a:ext cx="10230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Наиболее многочисленными являются религиозные организации: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Русской Православной Церкви (5 епархий, входящие в Екатеринбургскую митрополию), 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протестантские и </a:t>
            </a:r>
            <a:r>
              <a:rPr lang="ru-RU" sz="1600" dirty="0" err="1">
                <a:latin typeface="Inter Medium" panose="02000503000000020004" pitchFamily="2" charset="0"/>
                <a:ea typeface="Inter Medium" panose="02000503000000020004" pitchFamily="2" charset="0"/>
              </a:rPr>
              <a:t>неопротестантские</a:t>
            </a:r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 деноминации и мусульманские религиозные организации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96776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Действует </a:t>
            </a:r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около 800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централизованных и местных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религиозных организаций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19 конфессий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4257312"/>
            <a:ext cx="10293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регионе действуют 6 централизованных религиозных мусульманских организаций,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придерживающихся устоев традиционного ислама. В этническом составе Свердловской области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насчитывается свыше 70 национальностей, среди которых исторически распространен ислам.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общем это составляет около 6% населения региона.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102577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Особенностью мусульманского</a:t>
            </a:r>
          </a:p>
          <a:p>
            <a:r>
              <a:rPr lang="ru-RU" sz="4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сообщества (</a:t>
            </a:r>
            <a:r>
              <a:rPr lang="ru-RU" sz="4600" dirty="0" err="1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уммы</a:t>
            </a:r>
            <a:r>
              <a:rPr lang="ru-RU" sz="4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)</a:t>
            </a:r>
          </a:p>
          <a:p>
            <a:r>
              <a:rPr lang="ru-RU" sz="4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 области является</a:t>
            </a:r>
          </a:p>
          <a:p>
            <a:r>
              <a:rPr lang="ru-RU" sz="4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его </a:t>
            </a:r>
            <a:r>
              <a:rPr lang="ru-RU" sz="4600" dirty="0">
                <a:latin typeface="Inter ExtraBold" panose="02000503000000020004" pitchFamily="2" charset="0"/>
                <a:ea typeface="Inter ExtraBold" panose="02000503000000020004" pitchFamily="2" charset="0"/>
              </a:rPr>
              <a:t>организационное многообразие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53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5587C-8E80-4EFC-94F6-5C3D260E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"/>
            <a:ext cx="12198365" cy="6862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3875-286E-40BB-8060-51B31454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8" y="2507062"/>
            <a:ext cx="11156238" cy="336262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Культурная жизнь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 области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CE425C-43E4-460A-A12F-FB9B3401F8FA}"/>
              </a:ext>
            </a:extLst>
          </p:cNvPr>
          <p:cNvSpPr/>
          <p:nvPr/>
        </p:nvSpPr>
        <p:spPr>
          <a:xfrm>
            <a:off x="538334" y="1029382"/>
            <a:ext cx="1827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latin typeface="Inter" panose="02000503000000020004" pitchFamily="2" charset="0"/>
                <a:ea typeface="Inter" panose="02000503000000020004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25823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2838745"/>
            <a:ext cx="51828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по общему количеству  государственных 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  муниципальных  музеев 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 объему музейного фонда.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области – более 120 музеев.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37 профессиональных театров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Более 800 культурно-досуговых учреждений, </a:t>
            </a:r>
            <a:b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 базе которых создано свыше 9 тысяч клубов,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 более 800 библиотек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65934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Регион занимает </a:t>
            </a:r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первое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место </a:t>
            </a:r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в Уральском</a:t>
            </a:r>
          </a:p>
          <a:p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Федеральном округе</a:t>
            </a:r>
            <a:endParaRPr lang="ru-RU" sz="4800" dirty="0">
              <a:solidFill>
                <a:srgbClr val="4518F7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D32FA-F255-4667-9AD5-87FE8D25A7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73" y="1071337"/>
            <a:ext cx="4605126" cy="4611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5B2CEA-01DC-4FDA-A542-2DDF3CD31A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65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5587C-8E80-4EFC-94F6-5C3D260E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"/>
            <a:ext cx="12198365" cy="6862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3875-286E-40BB-8060-51B31454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8" y="1747690"/>
            <a:ext cx="11156238" cy="336262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Значимые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22852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4195757"/>
            <a:ext cx="5961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17 января 1934 года при разделении Уральской области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Свердловская область была образована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как самостоятельная административная единица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Этот день считается основанием региона</a:t>
            </a:r>
            <a:endParaRPr lang="ru-RU" sz="1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5968301" cy="271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День образования</a:t>
            </a:r>
          </a:p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</a:t>
            </a:r>
          </a:p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области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(отмечается 17 января)</a:t>
            </a:r>
            <a:endParaRPr lang="ru-RU" sz="2000" dirty="0"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4A1A07-3C6D-4731-BF22-FD03DCF5B8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069B4C-C57B-480F-9561-2B7D41A787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83" y="1003078"/>
            <a:ext cx="4858328" cy="48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9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2841540"/>
            <a:ext cx="56909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этот день в 1943 году, во время Великой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Отечественной войны Советского Союза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против нацистской Германии и ее союзников,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 Урале было объявлено о создании большого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воинского танкового подразделения Красной Армии.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11 марта в Екатеринбурге ежегодно проходит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торжественный митинг и возложение цветов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 памятнику воинам Уральского добровольческого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танкового корпуса на Привокзальной площади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7090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День народного подвига по формированию </a:t>
            </a:r>
          </a:p>
          <a:p>
            <a:r>
              <a:rPr lang="ru-RU" sz="24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Уральского добровольческого танкового </a:t>
            </a:r>
          </a:p>
          <a:p>
            <a:r>
              <a:rPr lang="ru-RU" sz="24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корпуса в годы Великой Отечественной </a:t>
            </a:r>
          </a:p>
          <a:p>
            <a:r>
              <a:rPr lang="ru-RU" sz="24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Войны </a:t>
            </a: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(отмечается 11 марта)</a:t>
            </a:r>
            <a:endParaRPr lang="ru-RU" sz="2000" dirty="0">
              <a:solidFill>
                <a:srgbClr val="4518F7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3F16E6-73B5-4F11-B078-0A02536D0F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872A1-3A2A-49A1-8232-6C3E74728D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59" y="1080626"/>
            <a:ext cx="4696748" cy="46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14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4091818"/>
            <a:ext cx="55771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Проходит на территории г. Екатеринбурга,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городских округов Верхняя Пышма и Среднеуральск,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г. Алапаевска и муниципального образования </a:t>
            </a:r>
            <a:r>
              <a:rPr lang="ru-RU" sz="1400" dirty="0" err="1">
                <a:latin typeface="Inter Medium" panose="02000503000000020004" pitchFamily="2" charset="0"/>
                <a:ea typeface="Inter Medium" panose="02000503000000020004" pitchFamily="2" charset="0"/>
              </a:rPr>
              <a:t>Алапаевское</a:t>
            </a:r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.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Главным событием фестиваля является торжественное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богослужение в Храме-на-Крови в Екатеринбурге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и многотысячный Крестный ход в монастырь Святых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Царственных страстотерпцев в урочище Ганина Яма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в ночь с 16 на 17 июля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4899098" cy="3331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6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Фестиваль</a:t>
            </a:r>
          </a:p>
          <a:p>
            <a:r>
              <a:rPr lang="ru-RU" sz="46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православной</a:t>
            </a:r>
          </a:p>
          <a:p>
            <a:r>
              <a:rPr lang="ru-RU" sz="46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культуры</a:t>
            </a:r>
          </a:p>
          <a:p>
            <a:r>
              <a:rPr lang="ru-RU" sz="46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«Царские Дни»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(проводится с 12 по 20 июля)</a:t>
            </a:r>
            <a:endParaRPr lang="ru-RU" sz="2000" dirty="0">
              <a:solidFill>
                <a:srgbClr val="4518F7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40492B-FDCE-453E-9900-0CC158D5E1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98000-F45C-4288-8520-7E9FED019A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48" y="1088457"/>
            <a:ext cx="4772949" cy="47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1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382025"/>
            <a:ext cx="47981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Является точкой притяжения туристов,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центром торговой активности и ярчайшим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событийным мероприятием региона.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Размах ярмарки всегда привлекает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огромное количество людей возможностью,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помимо торговли и приобретения товаров,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отдохнуть и получить большое количество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ярких эмоций.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3594254" cy="197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Ирбитская</a:t>
            </a:r>
            <a:endParaRPr lang="ru-RU" sz="4800" b="1" dirty="0">
              <a:solidFill>
                <a:srgbClr val="4518F7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ярмарка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(проводится в августе)</a:t>
            </a:r>
            <a:r>
              <a:rPr lang="ru-RU" sz="2000" dirty="0">
                <a:latin typeface="Inter ExtraBold" panose="02000503000000020004" pitchFamily="2" charset="0"/>
                <a:ea typeface="Inter ExtraBold" panose="02000503000000020004" pitchFamily="2" charset="0"/>
              </a:rPr>
              <a:t> </a:t>
            </a:r>
            <a:endParaRPr lang="ru-RU" sz="2000" dirty="0">
              <a:solidFill>
                <a:srgbClr val="4518F7"/>
              </a:solidFill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7A10D4-A6BA-47F2-94E8-A1ED1D6BD1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5992DF-000B-47F0-A868-00FEAFFCBD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75" y="1082841"/>
            <a:ext cx="4692316" cy="46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4FA15D9-6730-4943-B22C-56B01FEC7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9"/>
            <a:ext cx="12192000" cy="68593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FD2A4-62F6-477F-B56A-9A513D0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31" y="223123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Arial" panose="020B0604020202020204" pitchFamily="34" charset="0"/>
              </a:rPr>
              <a:t>Содержание</a:t>
            </a:r>
            <a:r>
              <a:rPr lang="ru-RU" sz="4800" b="1" dirty="0">
                <a:solidFill>
                  <a:srgbClr val="4518F7"/>
                </a:solidFill>
                <a:latin typeface="Inter Bold" panose="02000503000000020004" pitchFamily="2" charset="0"/>
                <a:ea typeface="Inter Bold" panose="02000503000000020004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4CD8A3-F321-4D45-B7CD-23FDD2EC64D3}"/>
              </a:ext>
            </a:extLst>
          </p:cNvPr>
          <p:cNvSpPr/>
          <p:nvPr/>
        </p:nvSpPr>
        <p:spPr>
          <a:xfrm>
            <a:off x="1843465" y="1991266"/>
            <a:ext cx="728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Inter SemiBold" panose="02000503000000020004" pitchFamily="2" charset="0"/>
                <a:ea typeface="Inter SemiBold" panose="02000503000000020004" pitchFamily="2" charset="0"/>
              </a:rPr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98958-8774-40E2-AB09-07815B63AE06}"/>
              </a:ext>
            </a:extLst>
          </p:cNvPr>
          <p:cNvSpPr txBox="1"/>
          <p:nvPr/>
        </p:nvSpPr>
        <p:spPr>
          <a:xfrm>
            <a:off x="2768602" y="1907398"/>
            <a:ext cx="4301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Географическое положение и основные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сферы экономической деятельности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Свердловской области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FA6B768-E229-426B-A2FC-2D295687121F}"/>
              </a:ext>
            </a:extLst>
          </p:cNvPr>
          <p:cNvSpPr/>
          <p:nvPr/>
        </p:nvSpPr>
        <p:spPr>
          <a:xfrm>
            <a:off x="1811404" y="2854867"/>
            <a:ext cx="792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Inter SemiBold" panose="02000503000000020004" pitchFamily="2" charset="0"/>
                <a:ea typeface="Inter SemiBold" panose="02000503000000020004" pitchFamily="2" charset="0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8FF22-00A9-4D8E-B0EC-15D33F408332}"/>
              </a:ext>
            </a:extLst>
          </p:cNvPr>
          <p:cNvSpPr txBox="1"/>
          <p:nvPr/>
        </p:nvSpPr>
        <p:spPr>
          <a:xfrm>
            <a:off x="2768602" y="2781301"/>
            <a:ext cx="35894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Численность, национальный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и религиозный состав населения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Свердловской области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B2DBC65-2F9B-4C10-B2DF-376EA456837B}"/>
              </a:ext>
            </a:extLst>
          </p:cNvPr>
          <p:cNvSpPr/>
          <p:nvPr/>
        </p:nvSpPr>
        <p:spPr>
          <a:xfrm>
            <a:off x="1811404" y="3718468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Inter SemiBold" panose="02000503000000020004" pitchFamily="2" charset="0"/>
                <a:ea typeface="Inter SemiBold" panose="02000503000000020004" pitchFamily="2" charset="0"/>
              </a:rPr>
              <a:t>03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C524AF-1CAF-48B0-8774-46BE7469D0D0}"/>
              </a:ext>
            </a:extLst>
          </p:cNvPr>
          <p:cNvSpPr/>
          <p:nvPr/>
        </p:nvSpPr>
        <p:spPr>
          <a:xfrm>
            <a:off x="1811404" y="4582069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Inter SemiBold" panose="02000503000000020004" pitchFamily="2" charset="0"/>
                <a:ea typeface="Inter SemiBold" panose="02000503000000020004" pitchFamily="2" charset="0"/>
              </a:rPr>
              <a:t>04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E64151C-94D2-4B3D-B01C-C57DF23365BE}"/>
              </a:ext>
            </a:extLst>
          </p:cNvPr>
          <p:cNvSpPr/>
          <p:nvPr/>
        </p:nvSpPr>
        <p:spPr>
          <a:xfrm>
            <a:off x="1803046" y="5445670"/>
            <a:ext cx="784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Inter SemiBold" panose="02000503000000020004" pitchFamily="2" charset="0"/>
                <a:ea typeface="Inter SemiBold" panose="02000503000000020004" pitchFamily="2" charset="0"/>
              </a:rPr>
              <a:t>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6FA623-970A-424E-B10B-048203E6F32A}"/>
              </a:ext>
            </a:extLst>
          </p:cNvPr>
          <p:cNvSpPr txBox="1"/>
          <p:nvPr/>
        </p:nvSpPr>
        <p:spPr>
          <a:xfrm>
            <a:off x="2768602" y="3749245"/>
            <a:ext cx="2558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Культурная жизнь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Свердловской области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69DA20-3702-4AAD-8CCA-E2B6183C53D1}"/>
              </a:ext>
            </a:extLst>
          </p:cNvPr>
          <p:cNvSpPr txBox="1"/>
          <p:nvPr/>
        </p:nvSpPr>
        <p:spPr>
          <a:xfrm>
            <a:off x="2768602" y="4472517"/>
            <a:ext cx="38282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Организации, которые занимаются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социально-культурной адаптацией</a:t>
            </a:r>
          </a:p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иностранных граждан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D8E12C-569E-4BCA-BC17-5C00A9E0262A}"/>
              </a:ext>
            </a:extLst>
          </p:cNvPr>
          <p:cNvSpPr txBox="1"/>
          <p:nvPr/>
        </p:nvSpPr>
        <p:spPr>
          <a:xfrm>
            <a:off x="2768602" y="5599558"/>
            <a:ext cx="3578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Рекомендации по поиску работы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2C7202FF-53CA-4577-9A6B-30071C8F3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58" y="441434"/>
            <a:ext cx="3597666" cy="6416566"/>
          </a:xfrm>
        </p:spPr>
      </p:pic>
    </p:spTree>
    <p:extLst>
      <p:ext uri="{BB962C8B-B14F-4D97-AF65-F5344CB8AC3E}">
        <p14:creationId xmlns:p14="http://schemas.microsoft.com/office/powerpoint/2010/main" val="1722224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660931"/>
            <a:ext cx="58576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Ежегодное торжественное массовое мероприятие,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посвящённое основанию города, однако исторической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датой основания считается 7 (18) ноября 1723 года,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когда был запущен Екатеринбургский завод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 построена одноимённая крепость.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5471370" cy="197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День города</a:t>
            </a:r>
          </a:p>
          <a:p>
            <a:r>
              <a:rPr lang="ru-RU" sz="4800" b="1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Екатеринбурга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(отмечается в третью субботу августа) </a:t>
            </a:r>
            <a:endParaRPr lang="ru-RU" sz="2000" dirty="0"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302CC0-1867-4039-91EC-87CF293862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0D8661-AF90-4BFE-BC38-819AD6CDAD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87" y="1087653"/>
            <a:ext cx="4682691" cy="46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6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044196"/>
            <a:ext cx="65021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Который является главным мероприятием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Свердловской области в сфере реализации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государственной национальной политики,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направленным на формирование общероссийского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гражданского единства. Основное мероприятие,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посвященное Дню народов Среднего Урала,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проводится в городе Екатеринбурге в традиционном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формате народных гуляний. Во всех муниципальных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образованиях проходят мероприятия в различных форматах: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выставки, концерты, конкурсы, конференции.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6194324" cy="197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День народов</a:t>
            </a:r>
          </a:p>
          <a:p>
            <a:r>
              <a:rPr lang="ru-RU" sz="48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Среднего Урала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(отмечается в первое воскресенье сентября)</a:t>
            </a:r>
            <a:endParaRPr lang="ru-RU" sz="2000" dirty="0"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8F4ACD-3DD5-4821-B8FB-D61DDBA013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6AEE20-B687-4BE9-A2F5-E6907F890D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0059" y="1070925"/>
            <a:ext cx="4716148" cy="47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6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630465" y="3784042"/>
            <a:ext cx="54136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уральской столице особое отношение к святой –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она считается покровительницей Екатеринбурга.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этот день Екатеринбургская епархия организует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традиционный общегородской крестный ход.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4208203" cy="1977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День Святой</a:t>
            </a:r>
          </a:p>
          <a:p>
            <a:r>
              <a:rPr lang="ru-RU" sz="48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Екатерины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(отмечается 7 декабря)</a:t>
            </a:r>
            <a:r>
              <a:rPr lang="ru-RU" sz="2000" dirty="0">
                <a:latin typeface="Inter ExtraBold" panose="02000503000000020004" pitchFamily="2" charset="0"/>
                <a:ea typeface="Inter ExtraBold" panose="02000503000000020004" pitchFamily="2" charset="0"/>
              </a:rPr>
              <a:t>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820BFD-3269-4681-BBDA-8513EF4B04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3472E8-7165-4AF9-8B41-4F45725B95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56" y="1075623"/>
            <a:ext cx="4706754" cy="47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6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114760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Информация о планируемых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и проведенных мероприятиях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в сфере государственной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национальной политики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Размещается на информационном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портале </a:t>
            </a: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НАРОДЫУРАЛА.СВЕ.РФ.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F24E7-1E3A-48B2-9D75-E645645B0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273" y="5053657"/>
            <a:ext cx="1301262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19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5587C-8E80-4EFC-94F6-5C3D260E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"/>
            <a:ext cx="12198365" cy="6862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3875-286E-40BB-8060-51B31454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8" y="2507062"/>
            <a:ext cx="11156238" cy="336262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Организации, которые занимаются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социально-культурной адаптацией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иностранных граждан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CE425C-43E4-460A-A12F-FB9B3401F8FA}"/>
              </a:ext>
            </a:extLst>
          </p:cNvPr>
          <p:cNvSpPr/>
          <p:nvPr/>
        </p:nvSpPr>
        <p:spPr>
          <a:xfrm>
            <a:off x="538334" y="1029382"/>
            <a:ext cx="1827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latin typeface="Inter" panose="02000503000000020004" pitchFamily="2" charset="0"/>
                <a:ea typeface="Inter" panose="0200050300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5143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834120"/>
            <a:ext cx="10883107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– действующее миграционное законодательство Российской Федерации;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– права и обязанности мигранта в Российской Федерации, способы защиты мигрантом своих прав;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– меры социальной поддержки и защиты мигрантов;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– перечни государственных и муниципальных услуг, предоставляемых мигрантам в Российской Федерации,</a:t>
            </a:r>
          </a:p>
          <a:p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административные регламенты, процедуры и правила получения услуг;</a:t>
            </a:r>
          </a:p>
          <a:p>
            <a:pPr>
              <a:lnSpc>
                <a:spcPct val="150000"/>
              </a:lnSpc>
            </a:pPr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– получение государственных и муниципальных услуг, предоставляемых мигрантам в Российской</a:t>
            </a:r>
          </a:p>
          <a:p>
            <a:r>
              <a:rPr lang="ru-RU" sz="1500" dirty="0">
                <a:latin typeface="Inter Medium" panose="02000503000000020004" pitchFamily="2" charset="0"/>
                <a:ea typeface="Inter Medium" panose="02000503000000020004" pitchFamily="2" charset="0"/>
              </a:rPr>
              <a:t>Федерации удаленно, посредством сети «Интернет», в том числе через систему Электронного правительства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12341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На площадке Свердловской областной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межнациональной библиотеки по адресу: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г. Екатеринбург, ул. Бардина, 28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реализуется </a:t>
            </a:r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проект «Информационно-</a:t>
            </a:r>
          </a:p>
          <a:p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консультативный центр «Миграция»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8673BB4-8609-472E-85D4-093D1918F430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08E6CC4-5725-4938-8CB8-B883B448BFB6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A9D9F33-0B94-49F4-AD27-DB4F001D53E4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09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352830"/>
            <a:ext cx="110642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здании регулярно проводятся занятия воскресных школ, образовательные и культурные мероприятия,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встречи с представителями исполнительных органов государственной власти Свердловской области,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правоохранительных органов. 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 площадке «Дома народов Урала» реализуют следующие направления: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– оказание юридической помощи, предоставление переводчика;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– оказание информационной помощи в различных сферах (поиск работы, образование детей,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получение медицинской помощи, помощь в восстановлении документов и другое);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– помощь в освоении русского языка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0734029" cy="2346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«Ассоциация национально-культурных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объединений Свердловской области»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г. Екатеринбург, ул. 8 Марта, 33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Inter ExtraBold" panose="02000503000000020004" pitchFamily="2" charset="0"/>
                <a:ea typeface="Inter ExtraBold" panose="02000503000000020004" pitchFamily="2" charset="0"/>
              </a:rPr>
              <a:t>(неофициальное название «Дом народов Урала»)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22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730168"/>
            <a:ext cx="105400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Актуальные нормативные документы и методические материалы в сфере социальной и культурной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адаптации иностранных граждан (в том числе информационные бюллетени) размещены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 официальном сайте Департамента внутренней политики в разделе «Адаптация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 интеграция иностранных граждан»: </a:t>
            </a:r>
            <a:r>
              <a:rPr lang="ru-RU" sz="1600" u="sng" dirty="0">
                <a:solidFill>
                  <a:srgbClr val="4518F7"/>
                </a:solidFill>
                <a:latin typeface="Inter Medium" panose="02000503000000020004" pitchFamily="2" charset="0"/>
                <a:ea typeface="Inter Medium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https://dvp.midural.ru/article/show/id/1131</a:t>
            </a:r>
            <a:endParaRPr lang="ru-RU" sz="1600" dirty="0">
              <a:solidFill>
                <a:srgbClr val="4518F7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143614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00" dirty="0">
                <a:latin typeface="Inter ExtraBold" panose="02000503000000020004" pitchFamily="2" charset="0"/>
                <a:ea typeface="Inter ExtraBold" panose="02000503000000020004" pitchFamily="2" charset="0"/>
              </a:rPr>
              <a:t>Департаментом внутренней политики</a:t>
            </a:r>
          </a:p>
          <a:p>
            <a:r>
              <a:rPr lang="ru-RU" sz="3700" dirty="0"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 области ежемесячно</a:t>
            </a:r>
          </a:p>
          <a:p>
            <a:r>
              <a:rPr lang="ru-RU" sz="3700" dirty="0">
                <a:latin typeface="Inter ExtraBold" panose="02000503000000020004" pitchFamily="2" charset="0"/>
                <a:ea typeface="Inter ExtraBold" panose="02000503000000020004" pitchFamily="2" charset="0"/>
              </a:rPr>
              <a:t>выпускается информационный бюллетень,</a:t>
            </a:r>
          </a:p>
          <a:p>
            <a:r>
              <a:rPr lang="ru-RU" sz="3700" dirty="0">
                <a:latin typeface="Inter ExtraBold" panose="02000503000000020004" pitchFamily="2" charset="0"/>
                <a:ea typeface="Inter ExtraBold" panose="02000503000000020004" pitchFamily="2" charset="0"/>
              </a:rPr>
              <a:t>предназначенный для иностранных граждан</a:t>
            </a:r>
          </a:p>
          <a:p>
            <a:endParaRPr lang="ru-RU" sz="4800" dirty="0">
              <a:latin typeface="Inter ExtraBold" panose="02000503000000020004" pitchFamily="2" charset="0"/>
              <a:ea typeface="Inter ExtraBold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2FB0A5-B0A3-4EBA-8EE5-7B6E077A1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273" y="5053657"/>
            <a:ext cx="1301261" cy="13012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EAC29-A98F-4AF3-8E08-553714A8E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272" y="5053656"/>
            <a:ext cx="1301261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48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5587C-8E80-4EFC-94F6-5C3D260E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"/>
            <a:ext cx="12198365" cy="6862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3875-286E-40BB-8060-51B31454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8" y="2507062"/>
            <a:ext cx="11156238" cy="336262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Рекомендации по поиску работы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CE425C-43E4-460A-A12F-FB9B3401F8FA}"/>
              </a:ext>
            </a:extLst>
          </p:cNvPr>
          <p:cNvSpPr/>
          <p:nvPr/>
        </p:nvSpPr>
        <p:spPr>
          <a:xfrm>
            <a:off x="538334" y="1029382"/>
            <a:ext cx="1827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latin typeface="Inter" panose="02000503000000020004" pitchFamily="2" charset="0"/>
                <a:ea typeface="Inter" panose="02000503000000020004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114679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820BFD-3269-4681-BBDA-8513EF4B0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3"/>
            <a:ext cx="4858327" cy="48648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124538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Воспользоваться возможностями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платформ могут граждане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и работодатели, имеющие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подтвержденную учетную запись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в Единой системе аутентификации</a:t>
            </a:r>
          </a:p>
          <a:p>
            <a:r>
              <a:rPr lang="ru-RU" sz="4000" dirty="0">
                <a:latin typeface="Inter ExtraBold" panose="02000503000000020004" pitchFamily="2" charset="0"/>
                <a:ea typeface="Inter ExtraBold" panose="02000503000000020004" pitchFamily="2" charset="0"/>
              </a:rPr>
              <a:t>и идентификации на </a:t>
            </a:r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Едином портале</a:t>
            </a:r>
          </a:p>
          <a:p>
            <a:r>
              <a:rPr lang="ru-RU" sz="40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государственных и муниципальных услуг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7579105-5600-4860-8A09-DEF7F2449365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AFA61D-674B-4CBD-8C30-4D4BE8A211A8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990C413-3DFC-451D-A05D-B4E9D862ABC0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BDB8EF-6B91-4506-951E-790F935F4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273" y="5053657"/>
            <a:ext cx="1301262" cy="13012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2B047A-207D-417E-B39E-E9FA1C2C7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273" y="5053657"/>
            <a:ext cx="1301261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1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5587C-8E80-4EFC-94F6-5C3D260E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"/>
            <a:ext cx="12198365" cy="6862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3875-286E-40BB-8060-51B31454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8" y="2507062"/>
            <a:ext cx="10372215" cy="33626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Географическое положение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и основные сферы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экономической деятельности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 области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CE425C-43E4-460A-A12F-FB9B3401F8FA}"/>
              </a:ext>
            </a:extLst>
          </p:cNvPr>
          <p:cNvSpPr/>
          <p:nvPr/>
        </p:nvSpPr>
        <p:spPr>
          <a:xfrm>
            <a:off x="538334" y="1029382"/>
            <a:ext cx="1827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latin typeface="Inter" panose="02000503000000020004" pitchFamily="2" charset="0"/>
                <a:ea typeface="Inter" panose="0200050300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8362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45FFA4-0F76-46C1-A322-20263B23E1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33" y="414132"/>
            <a:ext cx="4841770" cy="5962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FABBD-B2AB-4F1A-8971-4BFC592398B3}"/>
              </a:ext>
            </a:extLst>
          </p:cNvPr>
          <p:cNvSpPr txBox="1"/>
          <p:nvPr/>
        </p:nvSpPr>
        <p:spPr>
          <a:xfrm>
            <a:off x="573315" y="379971"/>
            <a:ext cx="47692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Свердловская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область 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2952740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субъект Российской Федерации,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занимающий часть территорий Среднего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и Северного Урала, а также Западной Сибири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BBC3F-3574-4E83-A4A8-FB409FE86454}"/>
              </a:ext>
            </a:extLst>
          </p:cNvPr>
          <p:cNvSpPr txBox="1"/>
          <p:nvPr/>
        </p:nvSpPr>
        <p:spPr>
          <a:xfrm>
            <a:off x="573315" y="3998686"/>
            <a:ext cx="5349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Входит в состав Уральского федерального округа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D736A-DC20-44FB-BDD1-EA98CF8964FC}"/>
              </a:ext>
            </a:extLst>
          </p:cNvPr>
          <p:cNvSpPr txBox="1"/>
          <p:nvPr/>
        </p:nvSpPr>
        <p:spPr>
          <a:xfrm>
            <a:off x="573315" y="4470401"/>
            <a:ext cx="3026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Административный центр –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город Екатеринбург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DB67D-E87F-4742-BCFF-FB98EF29A6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002" y="1831965"/>
            <a:ext cx="4616371" cy="5861645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F1693DF-F4D0-443D-A28F-504DA0D39FB8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CCF5C06-6898-4BA6-8B4C-EC9C52E8B244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9F50C93-2CFB-4FAE-A77C-2694DB21821E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8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8AC81B-070A-43A4-97B3-E1E3CA2EBCD2}"/>
              </a:ext>
            </a:extLst>
          </p:cNvPr>
          <p:cNvSpPr txBox="1"/>
          <p:nvPr/>
        </p:nvSpPr>
        <p:spPr>
          <a:xfrm>
            <a:off x="573315" y="1487677"/>
            <a:ext cx="601639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расположена в северной части Уральских гор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и на западной части Западно-Сибирской равнины.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Главные реки Тавда, Тура, Пышма, Исеть, Чусовая, Уфа и Сылва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принадлежат бассейнам Оби и Камы, есть крупные озера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(Исетское, </a:t>
            </a:r>
            <a:r>
              <a:rPr lang="ru-RU" sz="1400" dirty="0" err="1">
                <a:latin typeface="Inter Medium" panose="02000503000000020004" pitchFamily="2" charset="0"/>
                <a:ea typeface="Inter Medium" panose="02000503000000020004" pitchFamily="2" charset="0"/>
              </a:rPr>
              <a:t>Шарташ</a:t>
            </a:r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, </a:t>
            </a:r>
            <a:r>
              <a:rPr lang="ru-RU" sz="1400" dirty="0" err="1">
                <a:latin typeface="Inter Medium" panose="02000503000000020004" pitchFamily="2" charset="0"/>
                <a:ea typeface="Inter Medium" panose="02000503000000020004" pitchFamily="2" charset="0"/>
              </a:rPr>
              <a:t>Таватуй</a:t>
            </a:r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, </a:t>
            </a:r>
            <a:r>
              <a:rPr lang="ru-RU" sz="1400" dirty="0" err="1">
                <a:latin typeface="Inter Medium" panose="02000503000000020004" pitchFamily="2" charset="0"/>
                <a:ea typeface="Inter Medium" panose="02000503000000020004" pitchFamily="2" charset="0"/>
              </a:rPr>
              <a:t>Балтым</a:t>
            </a:r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)</a:t>
            </a:r>
          </a:p>
          <a:p>
            <a:endParaRPr lang="ru-RU" sz="1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Протяженность территории Свердловской области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с запада на восток - </a:t>
            </a:r>
            <a:r>
              <a:rPr lang="ru-RU" sz="14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около 560 километров</a:t>
            </a:r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,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с севера на юг – </a:t>
            </a:r>
            <a:r>
              <a:rPr lang="ru-RU" sz="14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около 660 километров</a:t>
            </a:r>
          </a:p>
          <a:p>
            <a:endParaRPr lang="ru-RU" sz="1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Площадь Свердловской области – </a:t>
            </a:r>
            <a:r>
              <a:rPr lang="ru-RU" sz="14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194,8 тыс. кв. км</a:t>
            </a:r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,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она занимает 17-е место по размерам в стране</a:t>
            </a:r>
          </a:p>
          <a:p>
            <a:endParaRPr lang="ru-RU" sz="1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Площадь Свердловской области в 1,35 больше площади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территории Республики Таджикистан,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примерно равна территории Киргизской Республики,</a:t>
            </a: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но в 2,3 раза меньше территории Узбекистана</a:t>
            </a:r>
          </a:p>
          <a:p>
            <a:endParaRPr lang="ru-RU" sz="1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400" dirty="0">
                <a:latin typeface="Inter Medium" panose="02000503000000020004" pitchFamily="2" charset="0"/>
                <a:ea typeface="Inter Medium" panose="02000503000000020004" pitchFamily="2" charset="0"/>
              </a:rPr>
              <a:t>По территории области проходит условная </a:t>
            </a:r>
            <a:r>
              <a:rPr lang="ru-RU" sz="14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граница</a:t>
            </a:r>
          </a:p>
          <a:p>
            <a:r>
              <a:rPr lang="ru-RU" sz="14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между Европой и Азией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380678"/>
            <a:ext cx="6728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Территория области</a:t>
            </a:r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3173AE-63D3-45FC-8B2E-12A8308C1F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64" y="997993"/>
            <a:ext cx="4855533" cy="486201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D50EC24-19B6-4A03-8C1A-EB3C9AC7DEB0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B5C231B-8BDE-4CDF-880B-6969B4326045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E96826F-9C5C-46A9-B6BA-C3AEE085F4C5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9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FABBD-B2AB-4F1A-8971-4BFC592398B3}"/>
              </a:ext>
            </a:extLst>
          </p:cNvPr>
          <p:cNvSpPr txBox="1"/>
          <p:nvPr/>
        </p:nvSpPr>
        <p:spPr>
          <a:xfrm>
            <a:off x="573315" y="379971"/>
            <a:ext cx="2571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Климат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2521059"/>
            <a:ext cx="49712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континентальный;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средняя температура января от – 16 до – 20 C,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средняя температура июля от +19 до +20 C;</a:t>
            </a: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количество осадков – около 500 мм в год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F1693DF-F4D0-443D-A28F-504DA0D39FB8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CCF5C06-6898-4BA6-8B4C-EC9C52E8B244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9F50C93-2CFB-4FAE-A77C-2694DB21821E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C7AA4B-68E2-4BB7-9950-BC2634B29E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70" y="996594"/>
            <a:ext cx="4858327" cy="48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7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5587C-8E80-4EFC-94F6-5C3D260E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"/>
            <a:ext cx="12198365" cy="6862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3875-286E-40BB-8060-51B31454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8" y="2507062"/>
            <a:ext cx="11156238" cy="336262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Численность, национальный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и религиозный состав населения</a:t>
            </a:r>
            <a:b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</a:br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 области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CE425C-43E4-460A-A12F-FB9B3401F8FA}"/>
              </a:ext>
            </a:extLst>
          </p:cNvPr>
          <p:cNvSpPr/>
          <p:nvPr/>
        </p:nvSpPr>
        <p:spPr>
          <a:xfrm>
            <a:off x="538334" y="1029382"/>
            <a:ext cx="1827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latin typeface="Inter" panose="02000503000000020004" pitchFamily="2" charset="0"/>
                <a:ea typeface="Inter" panose="02000503000000020004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63387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6F55B-C4CF-4308-83BC-B49A01BD7598}"/>
              </a:ext>
            </a:extLst>
          </p:cNvPr>
          <p:cNvSpPr txBox="1"/>
          <p:nvPr/>
        </p:nvSpPr>
        <p:spPr>
          <a:xfrm>
            <a:off x="573315" y="3800374"/>
            <a:ext cx="100319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По данным Всероссийской переписи населения 2020 года,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на территории Свердловской области проживают представители </a:t>
            </a:r>
            <a:r>
              <a:rPr lang="ru-RU" sz="16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свыше 120 национальностей</a:t>
            </a:r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,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русские занимают значительное большинство в составе населения Свердловской области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(3,6 млн. человека или 84,39% от общей численности населения)</a:t>
            </a:r>
            <a:endParaRPr lang="ru-RU" sz="1600" b="1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Вторым по численности этническим сообществом региона являются татары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(93 тыс. человек или 2,2% от общей численности населения)</a:t>
            </a:r>
            <a:endParaRPr lang="ru-RU" sz="1600" b="1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endParaRPr lang="ru-RU" sz="1600" dirty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Третьим по численности этническим сообществом являются таджики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(около 22 тыс. человек или 0,5% от общей численности населения)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503081"/>
            <a:ext cx="113046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По состоянию на </a:t>
            </a:r>
            <a:r>
              <a:rPr lang="ru-RU" sz="4800" b="1" dirty="0">
                <a:latin typeface="Inter ExtraBold" panose="02000503000000020004" pitchFamily="2" charset="0"/>
                <a:ea typeface="Inter ExtraBold" panose="02000503000000020004" pitchFamily="2" charset="0"/>
              </a:rPr>
              <a:t>1 июня 2024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численность населения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Свердловской области составляет</a:t>
            </a:r>
          </a:p>
          <a:p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4,3 млн.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928712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30F33-90ED-45CF-AAA1-B086F162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9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01C5-1950-406B-8FEB-94B606CD1BEA}"/>
              </a:ext>
            </a:extLst>
          </p:cNvPr>
          <p:cNvSpPr txBox="1"/>
          <p:nvPr/>
        </p:nvSpPr>
        <p:spPr>
          <a:xfrm>
            <a:off x="573315" y="379971"/>
            <a:ext cx="104743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В регионе действует </a:t>
            </a:r>
            <a:r>
              <a:rPr lang="ru-RU" sz="4800" dirty="0">
                <a:latin typeface="Inter ExtraBold" panose="02000503000000020004" pitchFamily="2" charset="0"/>
                <a:ea typeface="Inter ExtraBold" panose="02000503000000020004" pitchFamily="2" charset="0"/>
              </a:rPr>
              <a:t>более 100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Этнокультурных общественных</a:t>
            </a:r>
          </a:p>
          <a:p>
            <a:r>
              <a:rPr lang="ru-RU" sz="4800" dirty="0">
                <a:solidFill>
                  <a:srgbClr val="4518F7"/>
                </a:solidFill>
                <a:latin typeface="Inter ExtraBold" panose="02000503000000020004" pitchFamily="2" charset="0"/>
                <a:ea typeface="Inter ExtraBold" panose="02000503000000020004" pitchFamily="2" charset="0"/>
              </a:rPr>
              <a:t>объединений,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F1693DF-F4D0-443D-A28F-504DA0D39FB8}"/>
              </a:ext>
            </a:extLst>
          </p:cNvPr>
          <p:cNvSpPr/>
          <p:nvPr/>
        </p:nvSpPr>
        <p:spPr>
          <a:xfrm>
            <a:off x="630465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CCF5C06-6898-4BA6-8B4C-EC9C52E8B244}"/>
              </a:ext>
            </a:extLst>
          </p:cNvPr>
          <p:cNvSpPr/>
          <p:nvPr/>
        </p:nvSpPr>
        <p:spPr>
          <a:xfrm>
            <a:off x="878908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9F50C93-2CFB-4FAE-A77C-2694DB21821E}"/>
              </a:ext>
            </a:extLst>
          </p:cNvPr>
          <p:cNvSpPr/>
          <p:nvPr/>
        </p:nvSpPr>
        <p:spPr>
          <a:xfrm>
            <a:off x="1127352" y="6164885"/>
            <a:ext cx="128360" cy="128360"/>
          </a:xfrm>
          <a:prstGeom prst="ellipse">
            <a:avLst/>
          </a:prstGeom>
          <a:solidFill>
            <a:srgbClr val="451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18F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A196E-F346-4ED3-A498-DDDB2CD380DF}"/>
              </a:ext>
            </a:extLst>
          </p:cNvPr>
          <p:cNvSpPr txBox="1"/>
          <p:nvPr/>
        </p:nvSpPr>
        <p:spPr>
          <a:xfrm>
            <a:off x="573315" y="3887981"/>
            <a:ext cx="4139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которые осуществляют деятельность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в сфере сохранения национальной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культуры и традиций, укрепления</a:t>
            </a:r>
          </a:p>
          <a:p>
            <a:r>
              <a:rPr lang="ru-RU" sz="1600" dirty="0">
                <a:latin typeface="Inter Medium" panose="02000503000000020004" pitchFamily="2" charset="0"/>
                <a:ea typeface="Inter Medium" panose="02000503000000020004" pitchFamily="2" charset="0"/>
              </a:rPr>
              <a:t>межнациональной дружбы и согласия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2078F7-9A14-4831-A726-E595682FA2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2129" y="1069807"/>
            <a:ext cx="8681493" cy="57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52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1263</Words>
  <Application>Microsoft Office PowerPoint</Application>
  <PresentationFormat>Широкоэкранный</PresentationFormat>
  <Paragraphs>251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Inter</vt:lpstr>
      <vt:lpstr>Inter Bold</vt:lpstr>
      <vt:lpstr>Inter ExtraBold</vt:lpstr>
      <vt:lpstr>Inter Medium</vt:lpstr>
      <vt:lpstr>Inter SemiBold</vt:lpstr>
      <vt:lpstr>Тема Office</vt:lpstr>
      <vt:lpstr>АДАПТАЦИОННЫЙ КУРС</vt:lpstr>
      <vt:lpstr>Содержание:</vt:lpstr>
      <vt:lpstr>Географическое положение и основные сферы экономической деятельности Свердловской области</vt:lpstr>
      <vt:lpstr>Презентация PowerPoint</vt:lpstr>
      <vt:lpstr>Презентация PowerPoint</vt:lpstr>
      <vt:lpstr>Презентация PowerPoint</vt:lpstr>
      <vt:lpstr>Численность, национальный и религиозный состав населения Свердловской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Культурная жизнь Свердловской области</vt:lpstr>
      <vt:lpstr>Презентация PowerPoint</vt:lpstr>
      <vt:lpstr>Значимые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Организации, которые занимаются социально-культурной адаптацией иностранных граждан</vt:lpstr>
      <vt:lpstr>Презентация PowerPoint</vt:lpstr>
      <vt:lpstr>Презентация PowerPoint</vt:lpstr>
      <vt:lpstr>Презентация PowerPoint</vt:lpstr>
      <vt:lpstr>Рекомендации по поиску работы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«Адаптационный курс для иностранных граждан»</dc:title>
  <dc:creator>Храброва Екатерина Алексеевна</dc:creator>
  <cp:lastModifiedBy>Храброва Екатерина Алексеевна</cp:lastModifiedBy>
  <cp:revision>38</cp:revision>
  <dcterms:created xsi:type="dcterms:W3CDTF">2024-08-15T11:08:07Z</dcterms:created>
  <dcterms:modified xsi:type="dcterms:W3CDTF">2024-08-19T10:22:45Z</dcterms:modified>
</cp:coreProperties>
</file>