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83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95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1391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128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3921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784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981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88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82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04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0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09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01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18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15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84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0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kamyshlovsky-region.ru/finansy/byudzhet-dlya-grazhdan/" TargetMode="External"/><Relationship Id="rId2" Type="http://schemas.openxmlformats.org/officeDocument/2006/relationships/hyperlink" Target="http://kamyshlovsky-region.ru/anti-corruption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908720"/>
            <a:ext cx="6600451" cy="1872209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/>
              <a:t>ОТЧЁТ </a:t>
            </a:r>
            <a:br>
              <a:rPr lang="ru-RU" sz="2200" b="1" dirty="0"/>
            </a:br>
            <a:r>
              <a:rPr lang="ru-RU" sz="2200" b="1" dirty="0"/>
              <a:t> об исполнении плана мероприятий по противодействию коррупции</a:t>
            </a:r>
            <a:br>
              <a:rPr lang="ru-RU" sz="2200" b="1" dirty="0"/>
            </a:br>
            <a:r>
              <a:rPr lang="ru-RU" sz="2200" b="1" dirty="0"/>
              <a:t> </a:t>
            </a:r>
            <a:r>
              <a:rPr lang="ru-RU" sz="2200" b="1" dirty="0" err="1"/>
              <a:t>Камышловский</a:t>
            </a:r>
            <a:r>
              <a:rPr lang="ru-RU" sz="2200" b="1" dirty="0"/>
              <a:t> муниципальный </a:t>
            </a:r>
            <a:r>
              <a:rPr lang="ru-RU" sz="2200" b="1" dirty="0" smtClean="0"/>
              <a:t>район </a:t>
            </a:r>
            <a:br>
              <a:rPr lang="ru-RU" sz="2200" b="1" dirty="0" smtClean="0"/>
            </a:br>
            <a:r>
              <a:rPr lang="ru-RU" sz="2200" b="1" dirty="0" smtClean="0"/>
              <a:t>2023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600451" cy="158417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2900" b="1" dirty="0" smtClean="0"/>
              <a:t>Постановление </a:t>
            </a:r>
            <a:r>
              <a:rPr lang="ru-RU" sz="2900" b="1" dirty="0"/>
              <a:t>главы от 15 сентября 2021 года № 108-ПГ «О внесении изменений в постановление Главы МО  </a:t>
            </a:r>
            <a:r>
              <a:rPr lang="ru-RU" sz="2900" b="1" dirty="0" err="1"/>
              <a:t>Камышловский</a:t>
            </a:r>
            <a:r>
              <a:rPr lang="ru-RU" sz="2900" b="1" dirty="0"/>
              <a:t> муниципальный район от 29 апреля 2021 года № 58-ПГ «Об утверждении Плана мероприятий  муниципального образования </a:t>
            </a:r>
            <a:r>
              <a:rPr lang="ru-RU" sz="2900" b="1" dirty="0" err="1"/>
              <a:t>Камышловский</a:t>
            </a:r>
            <a:r>
              <a:rPr lang="ru-RU" sz="2900" b="1" dirty="0"/>
              <a:t> МР по противодействию коррупции на 2021-2023 годы»</a:t>
            </a:r>
            <a:endParaRPr lang="ru-RU" sz="29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8580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7584" y="1268760"/>
            <a:ext cx="4312363" cy="5589240"/>
          </a:xfrm>
        </p:spPr>
        <p:txBody>
          <a:bodyPr>
            <a:noAutofit/>
          </a:bodyPr>
          <a:lstStyle/>
          <a:p>
            <a:r>
              <a:rPr lang="ru-RU" sz="1200" b="1" dirty="0"/>
              <a:t>Проведение регулярных консультаций с представителями политических партий и общественных объединений по вопросам улучшения нравственного климата в обществе, выявления причин коррупции и эффективности мер по ее </a:t>
            </a:r>
            <a:r>
              <a:rPr lang="ru-RU" sz="1200" b="1" dirty="0" smtClean="0"/>
              <a:t>противодействию</a:t>
            </a:r>
          </a:p>
          <a:p>
            <a:endParaRPr lang="ru-RU" sz="1200" b="1" dirty="0"/>
          </a:p>
          <a:p>
            <a:r>
              <a:rPr lang="ru-RU" sz="1200" b="1" dirty="0"/>
              <a:t>Организация функционирования "телефона доверия" и электронного почтового адреса для получения информации о фактах коррупции и </a:t>
            </a:r>
            <a:r>
              <a:rPr lang="ru-RU" sz="1200" b="1" dirty="0" err="1"/>
              <a:t>коррупциогенно</a:t>
            </a:r>
            <a:r>
              <a:rPr lang="ru-RU" sz="1200" b="1" dirty="0"/>
              <a:t> опасных </a:t>
            </a:r>
            <a:r>
              <a:rPr lang="ru-RU" sz="1200" b="1" dirty="0" smtClean="0"/>
              <a:t>проявлений</a:t>
            </a:r>
          </a:p>
          <a:p>
            <a:endParaRPr lang="ru-RU" sz="1200" b="1" dirty="0"/>
          </a:p>
          <a:p>
            <a:r>
              <a:rPr lang="ru-RU" sz="1200" b="1" dirty="0"/>
              <a:t>Проведение служебных проверок по жалобам на действия (бездействие) муниципальных служащих, руководителей подведомственных организаций, а в случаях, если по результатам проверок усматриваются признаки административного правонарушения или преступления - направление материалов проверок для принятия мер в уполномоченные органы государственной власти </a:t>
            </a:r>
            <a:endParaRPr lang="ru-RU" sz="12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1268760"/>
            <a:ext cx="3824541" cy="5256584"/>
          </a:xfrm>
        </p:spPr>
        <p:txBody>
          <a:bodyPr>
            <a:noAutofit/>
          </a:bodyPr>
          <a:lstStyle/>
          <a:p>
            <a:r>
              <a:rPr lang="ru-RU" sz="1200" b="1" dirty="0"/>
              <a:t>Данные мероприятия проводят по отдельному </a:t>
            </a:r>
            <a:r>
              <a:rPr lang="ru-RU" sz="1200" b="1" dirty="0" smtClean="0"/>
              <a:t>плану.</a:t>
            </a:r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r>
              <a:rPr lang="ru-RU" sz="1200" b="1" dirty="0" smtClean="0"/>
              <a:t>«Телефон </a:t>
            </a:r>
            <a:r>
              <a:rPr lang="ru-RU" sz="1200" b="1" dirty="0"/>
              <a:t>доверия" и электронный почтовый адрес функционирует для получения информации о фактах коррупции и </a:t>
            </a:r>
            <a:r>
              <a:rPr lang="ru-RU" sz="1200" b="1" dirty="0" err="1"/>
              <a:t>коррупциогенно</a:t>
            </a:r>
            <a:r>
              <a:rPr lang="ru-RU" sz="1200" b="1" dirty="0"/>
              <a:t>- опасных проявлений </a:t>
            </a:r>
            <a:endParaRPr lang="ru-RU" sz="1200" b="1" dirty="0" smtClean="0"/>
          </a:p>
          <a:p>
            <a:endParaRPr lang="ru-RU" sz="1200" b="1" dirty="0"/>
          </a:p>
          <a:p>
            <a:r>
              <a:rPr lang="ru-RU" sz="1200" b="1" dirty="0"/>
              <a:t>обращения граждан по фактам коррупционных правонарушений за 12 месяцев 2023 года в администрацию </a:t>
            </a:r>
            <a:r>
              <a:rPr lang="ru-RU" sz="1200" b="1" dirty="0" err="1"/>
              <a:t>Камышловского</a:t>
            </a:r>
            <a:r>
              <a:rPr lang="ru-RU" sz="1200" b="1" dirty="0"/>
              <a:t> муниципального района не поступало. Информация о работе с обращениями граждан размещается на официальном сайте администрации в установленные сроки.</a:t>
            </a:r>
            <a:endParaRPr lang="ru-RU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3265278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3693" y="1268760"/>
            <a:ext cx="4312363" cy="5589240"/>
          </a:xfrm>
        </p:spPr>
        <p:txBody>
          <a:bodyPr>
            <a:noAutofit/>
          </a:bodyPr>
          <a:lstStyle/>
          <a:p>
            <a:r>
              <a:rPr lang="ru-RU" sz="1200" b="1" dirty="0"/>
              <a:t>Информирование жителей муниципального образования через средства массовой информации и официальный сайт в сети "Интернет" о ходе реализации антикоррупционной политики в органах местного самоуправления муниципального образования </a:t>
            </a:r>
            <a:endParaRPr lang="ru-RU" sz="1200" b="1" dirty="0" smtClean="0"/>
          </a:p>
          <a:p>
            <a:r>
              <a:rPr lang="ru-RU" sz="1200" b="1" dirty="0"/>
              <a:t>Обеспечение открытости и доступности информации о бюджетном процессе муниципального образования путем размещения соответствующих материалов в средствах массовой информации и на официальном сайте в сети "Интернет" </a:t>
            </a:r>
            <a:endParaRPr lang="ru-RU" sz="1200" b="1" dirty="0" smtClean="0"/>
          </a:p>
          <a:p>
            <a:r>
              <a:rPr lang="ru-RU" sz="1200" b="1" dirty="0"/>
              <a:t>Поддержание разделов по противодействию коррупции на официальном сайте и сайтах органов местного самоуправления в сети "Интернет", в актуальном состоянии, в соответствии с методическими рекомендациями по размещению и наполнению подразделов официальных сайтов государственных </a:t>
            </a:r>
            <a:r>
              <a:rPr lang="ru-RU" sz="1200" b="1" dirty="0" smtClean="0"/>
              <a:t>органов</a:t>
            </a:r>
            <a:r>
              <a:rPr lang="en-US" sz="1200" b="1" dirty="0" smtClean="0"/>
              <a:t> </a:t>
            </a:r>
            <a:r>
              <a:rPr lang="ru-RU" sz="1200" b="1" dirty="0"/>
              <a:t>Свердловской области и органов местного самоуправления муниципальных образований в Свердловской области по вопросам противодействия коррупции</a:t>
            </a:r>
            <a:endParaRPr lang="ru-RU" sz="12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1268760"/>
            <a:ext cx="3824541" cy="5256584"/>
          </a:xfrm>
        </p:spPr>
        <p:txBody>
          <a:bodyPr>
            <a:noAutofit/>
          </a:bodyPr>
          <a:lstStyle/>
          <a:p>
            <a:r>
              <a:rPr lang="ru-RU" sz="1200" b="1" dirty="0"/>
              <a:t>На официальном сайте Администрации размещена информация о работе комиссии </a:t>
            </a:r>
            <a:r>
              <a:rPr lang="ru-RU" sz="1200" b="1" dirty="0">
                <a:hlinkClick r:id="rId2"/>
              </a:rPr>
              <a:t>http://</a:t>
            </a:r>
            <a:r>
              <a:rPr lang="ru-RU" sz="1200" b="1" dirty="0" smtClean="0">
                <a:hlinkClick r:id="rId2"/>
              </a:rPr>
              <a:t>kamyshlovsky-region.ru/anti-corruption/</a:t>
            </a:r>
            <a:endParaRPr lang="ru-RU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r>
              <a:rPr lang="ru-RU" sz="1200" b="1" dirty="0" smtClean="0"/>
              <a:t>На </a:t>
            </a:r>
            <a:r>
              <a:rPr lang="ru-RU" sz="1200" b="1" dirty="0"/>
              <a:t>официальном сайте Администрации размещена информация о бюджетном процессе муниципального образования </a:t>
            </a:r>
            <a:r>
              <a:rPr lang="ru-RU" sz="1200" b="1" dirty="0">
                <a:hlinkClick r:id="rId3"/>
              </a:rPr>
              <a:t>https://</a:t>
            </a:r>
            <a:r>
              <a:rPr lang="ru-RU" sz="1200" b="1" dirty="0" smtClean="0">
                <a:hlinkClick r:id="rId3"/>
              </a:rPr>
              <a:t>kamyshlovsky-</a:t>
            </a:r>
            <a:r>
              <a:rPr lang="en-US" sz="1200" b="1" dirty="0" smtClean="0">
                <a:hlinkClick r:id="rId3"/>
              </a:rPr>
              <a:t>r</a:t>
            </a:r>
            <a:r>
              <a:rPr lang="ru-RU" sz="1200" b="1" dirty="0" smtClean="0">
                <a:hlinkClick r:id="rId3"/>
              </a:rPr>
              <a:t>egion.ru/</a:t>
            </a:r>
            <a:r>
              <a:rPr lang="ru-RU" sz="1200" b="1" dirty="0" err="1" smtClean="0">
                <a:hlinkClick r:id="rId3"/>
              </a:rPr>
              <a:t>finansy</a:t>
            </a:r>
            <a:r>
              <a:rPr lang="ru-RU" sz="1200" b="1" dirty="0" smtClean="0">
                <a:hlinkClick r:id="rId3"/>
              </a:rPr>
              <a:t>/</a:t>
            </a:r>
            <a:r>
              <a:rPr lang="ru-RU" sz="1200" b="1" dirty="0" err="1" smtClean="0">
                <a:hlinkClick r:id="rId3"/>
              </a:rPr>
              <a:t>byudzhet-dlya-grazhdan</a:t>
            </a:r>
            <a:r>
              <a:rPr lang="ru-RU" sz="1200" b="1" dirty="0" smtClean="0">
                <a:hlinkClick r:id="rId3"/>
              </a:rPr>
              <a:t>/</a:t>
            </a:r>
            <a:endParaRPr lang="en-US" sz="1200" b="1" dirty="0" smtClean="0"/>
          </a:p>
          <a:p>
            <a:r>
              <a:rPr lang="ru-RU" sz="1200" b="1" dirty="0" smtClean="0"/>
              <a:t>Раздел </a:t>
            </a:r>
            <a:r>
              <a:rPr lang="ru-RU" sz="1200" b="1" dirty="0"/>
              <a:t>по противодействию коррупции на официальном сайте в сети "Интернет", поддерживается в актуальном состоянии, информация обновляется сотрудниками регулярно. Обновления размещены в декабре 2023 года</a:t>
            </a:r>
          </a:p>
          <a:p>
            <a:pPr marL="0" indent="0">
              <a:buNone/>
            </a:pPr>
            <a:endParaRPr lang="ru-RU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1041671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3693" y="1268760"/>
            <a:ext cx="4312363" cy="5589240"/>
          </a:xfrm>
        </p:spPr>
        <p:txBody>
          <a:bodyPr>
            <a:noAutofit/>
          </a:bodyPr>
          <a:lstStyle/>
          <a:p>
            <a:r>
              <a:rPr lang="ru-RU" sz="1200" b="1" dirty="0"/>
              <a:t>Актуализация информации, находящейся в личных делах лиц, замещающих должности муниципальной службы в органах местного самоуправления муниципального образования </a:t>
            </a:r>
            <a:endParaRPr lang="en-US" sz="1200" b="1" dirty="0" smtClean="0"/>
          </a:p>
          <a:p>
            <a:r>
              <a:rPr lang="ru-RU" sz="1200" b="1" dirty="0"/>
              <a:t>Принятие мер по противодействию нецелевому использованию бюджетных средств, выделяемых на проведение противоэпидемических мероприятий, в том числе на профилактику распространения новой </a:t>
            </a:r>
            <a:r>
              <a:rPr lang="ru-RU" sz="1200" b="1" dirty="0" err="1"/>
              <a:t>коронавирусной</a:t>
            </a:r>
            <a:r>
              <a:rPr lang="ru-RU" sz="1200" b="1" dirty="0"/>
              <a:t> инфекции (2019-nCoV), а также на реализацию национальных проектов, с обращением особого внимания на выявление и пресечение фактов предоставления аффилированным коммерческим структурам неправомерных преимуществ и оказания им содействия в иной форме должностными лицами органов местного самоуправления муниципального образования (пункт 19 Национального плана противодействия коррупции на 2021– 2024 годы, утвержденного Указом Президента Российской Федерации от 16 августа 2021 года № 478 «О Национальном плане противодействия коррупции на 2021–2024 годы» (далее – Национальный план))</a:t>
            </a:r>
            <a:endParaRPr lang="ru-RU" sz="12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1268760"/>
            <a:ext cx="3824541" cy="5256584"/>
          </a:xfrm>
        </p:spPr>
        <p:txBody>
          <a:bodyPr>
            <a:noAutofit/>
          </a:bodyPr>
          <a:lstStyle/>
          <a:p>
            <a:r>
              <a:rPr lang="ru-RU" sz="1200" b="1" dirty="0"/>
              <a:t>Сведения актуализированы согласно установленным </a:t>
            </a:r>
            <a:r>
              <a:rPr lang="ru-RU" sz="1200" b="1" dirty="0" smtClean="0"/>
              <a:t>срокам</a:t>
            </a:r>
            <a:endParaRPr lang="en-US" sz="1200" b="1" dirty="0" smtClean="0"/>
          </a:p>
          <a:p>
            <a:endParaRPr lang="en-US" sz="1200" b="1" dirty="0"/>
          </a:p>
          <a:p>
            <a:r>
              <a:rPr lang="ru-RU" sz="1200" b="1" dirty="0"/>
              <a:t>Данную информацию предоставляют по отдельному плану в установленный срок</a:t>
            </a:r>
            <a:endParaRPr lang="ru-RU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2267871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3693" y="1268760"/>
            <a:ext cx="4312363" cy="5589240"/>
          </a:xfrm>
        </p:spPr>
        <p:txBody>
          <a:bodyPr>
            <a:noAutofit/>
          </a:bodyPr>
          <a:lstStyle/>
          <a:p>
            <a:r>
              <a:rPr lang="ru-RU" sz="1200" b="1" dirty="0"/>
              <a:t>Информирование Департамента органами местного </a:t>
            </a:r>
            <a:r>
              <a:rPr lang="ru-RU" sz="1200" b="1" dirty="0" smtClean="0"/>
              <a:t>самоуправления</a:t>
            </a:r>
            <a:r>
              <a:rPr lang="en-US" sz="1200" b="1" dirty="0" smtClean="0"/>
              <a:t> </a:t>
            </a:r>
            <a:r>
              <a:rPr lang="ru-RU" sz="1200" b="1" dirty="0"/>
              <a:t>муниципального образования в соответствии с подпунктом 2 пункта 4-1 Указа Губернатора Свердловской области от 19.08.2016 № 480-УГ «О едином региональном интернет-портале для размещения проектов нормативных правовых актов Свердловской области и муниципальных нормативных правовых актов в целях их общественного обсуждения и проведения независимой антикоррупционной экспертизы» об изменении адресов официальных сайтов органа местного самоуправления в информационно-телекоммуникационной сети «Интернет» (далее – сеть Интернет) для организации внесения соответствующих изменений в модуль «Независимая антикоррупционная экспертиза» информационной системы Свердловской области «Открытое Правительство Свердловской области» в сети Интернет по адресу www.open.midural.ru</a:t>
            </a:r>
            <a:endParaRPr lang="ru-RU" sz="12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1268760"/>
            <a:ext cx="3824541" cy="5256584"/>
          </a:xfrm>
        </p:spPr>
        <p:txBody>
          <a:bodyPr>
            <a:noAutofit/>
          </a:bodyPr>
          <a:lstStyle/>
          <a:p>
            <a:r>
              <a:rPr lang="ru-RU" sz="1200" b="1" dirty="0"/>
              <a:t>Данную информацию предоставляют по отдельному плану в установленный срок</a:t>
            </a:r>
            <a:endParaRPr lang="ru-RU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3721034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3693" y="1268760"/>
            <a:ext cx="4312363" cy="5589240"/>
          </a:xfrm>
        </p:spPr>
        <p:txBody>
          <a:bodyPr>
            <a:noAutofit/>
          </a:bodyPr>
          <a:lstStyle/>
          <a:p>
            <a:r>
              <a:rPr lang="ru-RU" sz="1200" b="1" dirty="0"/>
              <a:t>Проведение мероприятий по профессиональному развитию в сфере противодействия коррупции для муниципальных служащих органов местного самоуправления муниципального образования, в должностные обязанности которых входит участие в противодействии коррупции, включая их обучение по дополнительным профессиональным программам в сфере противодействия коррупции (подпункт «а» пункта 39 Национального плана</a:t>
            </a:r>
            <a:r>
              <a:rPr lang="ru-RU" sz="1200" b="1" dirty="0" smtClean="0"/>
              <a:t>)</a:t>
            </a:r>
            <a:endParaRPr lang="en-US" sz="1200" b="1" dirty="0" smtClean="0"/>
          </a:p>
          <a:p>
            <a:r>
              <a:rPr lang="ru-RU" sz="1200" b="1" dirty="0" smtClean="0"/>
              <a:t>Проведение </a:t>
            </a:r>
            <a:r>
              <a:rPr lang="ru-RU" sz="1200" b="1" dirty="0"/>
              <a:t>мероприятий по профессиональному развитию в сфере противодействия коррупции для лиц, впервые поступивших на муниципальную службу в органы местного самоуправления муниципального образования и замещающих должности, связанные с соблюдением антикоррупционных стандартов (подпункт «б» пункта 39 Национального плана)</a:t>
            </a:r>
            <a:endParaRPr lang="ru-RU" sz="12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1268760"/>
            <a:ext cx="3824541" cy="5256584"/>
          </a:xfrm>
        </p:spPr>
        <p:txBody>
          <a:bodyPr>
            <a:noAutofit/>
          </a:bodyPr>
          <a:lstStyle/>
          <a:p>
            <a:r>
              <a:rPr lang="ru-RU" sz="1200" b="1" dirty="0"/>
              <a:t>За 12 месяцев 2023 года обучились 8 муниципальных служащих </a:t>
            </a:r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r>
              <a:rPr lang="ru-RU" sz="1200" b="1" dirty="0"/>
              <a:t>За 12 месяцев 2023 года на семинарах по профессиональному развитию в сфере противодействия коррупции для лиц, впервые поступивших на муниципальную службу участвовали 2 муниципальных служащих</a:t>
            </a:r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ru-RU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2574297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3693" y="1268760"/>
            <a:ext cx="4312363" cy="5589240"/>
          </a:xfrm>
        </p:spPr>
        <p:txBody>
          <a:bodyPr>
            <a:noAutofit/>
          </a:bodyPr>
          <a:lstStyle/>
          <a:p>
            <a:r>
              <a:rPr lang="ru-RU" sz="1200" b="1" dirty="0"/>
              <a:t>Проведение мероприятий по профессиональному развитию в сфере противодействия коррупции для муниципальных служащих органов местного самоуправления муниципального образования, в должностные обязанности которых входит участие в проведении закупок товаров, работ, услуг для обеспечения муниципальных нужд, включая обучение указанных муниципальных служащих по дополнительным профессиональным программам в сфере противодействия коррупции (подпункт «в» пункта 39 Национального плана</a:t>
            </a:r>
            <a:r>
              <a:rPr lang="ru-RU" sz="1200" b="1" dirty="0" smtClean="0"/>
              <a:t>)</a:t>
            </a:r>
            <a:endParaRPr lang="en-US" sz="1200" b="1" dirty="0" smtClean="0"/>
          </a:p>
          <a:p>
            <a:r>
              <a:rPr lang="ru-RU" sz="1200" b="1" dirty="0" smtClean="0"/>
              <a:t>Подготовка </a:t>
            </a:r>
            <a:r>
              <a:rPr lang="ru-RU" sz="1200" b="1" dirty="0"/>
              <a:t>предложений по систематизации и актуализации нормативно-правовой базы в сфере противодействия коррупции, учитывая необходимость своевременного приведения норм законодательства о противодействии коррупции в соответствие с нормами иного законодательства Российской Федерации, устранения пробелов и противоречий в правовом регулировании в сфере противодействия коррупции, а также неэффективных и устаревших норм, содержащихся в нормативных правовых актах Российской Федерации о противодействии коррупции (пункт 49 Национального плана)</a:t>
            </a:r>
            <a:endParaRPr lang="en-US" sz="1200" b="1" dirty="0" smtClean="0"/>
          </a:p>
          <a:p>
            <a:pPr marL="0" indent="0">
              <a:buNone/>
            </a:pPr>
            <a:endParaRPr lang="en-US" sz="1200" dirty="0" smtClean="0"/>
          </a:p>
          <a:p>
            <a:endParaRPr lang="ru-RU" sz="12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1268760"/>
            <a:ext cx="3824541" cy="5256584"/>
          </a:xfrm>
        </p:spPr>
        <p:txBody>
          <a:bodyPr>
            <a:noAutofit/>
          </a:bodyPr>
          <a:lstStyle/>
          <a:p>
            <a:r>
              <a:rPr lang="ru-RU" sz="1200" b="1" dirty="0"/>
              <a:t>За 12 месяцев 2023 года в должностные обязанности которых входит участие в проведении закупок товаров, работ, услуг для обеспечения муниципальных нужд, включая обучение указанных муниципальных служащих по дополнительным профессиональным программам в сфере противодействия коррупции участвовали 2 муниципальных </a:t>
            </a:r>
            <a:r>
              <a:rPr lang="ru-RU" sz="1200" b="1" dirty="0" smtClean="0"/>
              <a:t>служащих</a:t>
            </a:r>
            <a:endParaRPr lang="en-US" sz="1200" b="1" dirty="0" smtClean="0"/>
          </a:p>
          <a:p>
            <a:endParaRPr lang="en-US" sz="1200" b="1" dirty="0"/>
          </a:p>
          <a:p>
            <a:r>
              <a:rPr lang="ru-RU" sz="1200" b="1" dirty="0"/>
              <a:t>Систематизация и актуализация нормативно-правовой базы в сфере противодействия коррупции проводится регулярно, согласно изменений установленные сроки.</a:t>
            </a:r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ru-RU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4255625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99592" y="1268760"/>
            <a:ext cx="4312363" cy="1224136"/>
          </a:xfrm>
        </p:spPr>
        <p:txBody>
          <a:bodyPr>
            <a:noAutofit/>
          </a:bodyPr>
          <a:lstStyle/>
          <a:p>
            <a:r>
              <a:rPr lang="ru-RU" sz="1200" b="1" dirty="0"/>
              <a:t>Мониторинг хода реализации в органах местного самоуправления муниципального образования Национального плана и анализ его </a:t>
            </a:r>
            <a:r>
              <a:rPr lang="ru-RU" sz="1200" b="1" dirty="0" smtClean="0"/>
              <a:t>результатов</a:t>
            </a:r>
            <a:endParaRPr lang="en-US" sz="1200" b="1" dirty="0" smtClean="0"/>
          </a:p>
          <a:p>
            <a:endParaRPr lang="en-US" sz="1200" dirty="0" smtClean="0"/>
          </a:p>
          <a:p>
            <a:endParaRPr lang="ru-RU" sz="12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1268760"/>
            <a:ext cx="3824541" cy="1224136"/>
          </a:xfrm>
        </p:spPr>
        <p:txBody>
          <a:bodyPr>
            <a:noAutofit/>
          </a:bodyPr>
          <a:lstStyle/>
          <a:p>
            <a:r>
              <a:rPr lang="ru-RU" sz="1200" b="1" dirty="0"/>
              <a:t>Мониторинг хода реализации в органах местного самоуправления муниципального образования предоставляют по отдельному плану в установленный срок</a:t>
            </a:r>
            <a:endParaRPr lang="en-US" sz="1200" b="1" dirty="0" smtClean="0"/>
          </a:p>
          <a:p>
            <a:endParaRPr lang="en-US" sz="1200" b="1" dirty="0"/>
          </a:p>
          <a:p>
            <a:endParaRPr lang="ru-RU" sz="12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691680" y="3933056"/>
            <a:ext cx="622463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Спасибо за внимание!!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36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340768"/>
            <a:ext cx="6986736" cy="446107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Из 32 мероприятий Плана, запланированных к выполнению в 2021 - 2024 годах, за 12 месяцев 2023 года 32 </a:t>
            </a:r>
            <a:r>
              <a:rPr lang="ru-RU" dirty="0" smtClean="0">
                <a:solidFill>
                  <a:schemeClr val="tx1"/>
                </a:solidFill>
              </a:rPr>
              <a:t>мероприятий выполнено </a:t>
            </a:r>
            <a:r>
              <a:rPr lang="ru-RU" dirty="0">
                <a:solidFill>
                  <a:schemeClr val="tx1"/>
                </a:solidFill>
              </a:rPr>
              <a:t>в полном объеме в установленные сроки - 32 </a:t>
            </a:r>
            <a:r>
              <a:rPr lang="ru-RU" dirty="0" smtClean="0">
                <a:solidFill>
                  <a:schemeClr val="tx1"/>
                </a:solidFill>
              </a:rPr>
              <a:t>мероприятия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451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340768"/>
            <a:ext cx="6986736" cy="1872208"/>
          </a:xfrm>
        </p:spPr>
        <p:txBody>
          <a:bodyPr>
            <a:normAutofit fontScale="90000"/>
          </a:bodyPr>
          <a:lstStyle/>
          <a:p>
            <a:r>
              <a:rPr lang="ru-RU" dirty="0"/>
              <a:t>Выполнено в полном  объеме </a:t>
            </a:r>
            <a:br>
              <a:rPr lang="ru-RU" dirty="0"/>
            </a:br>
            <a:r>
              <a:rPr lang="ru-RU" dirty="0" smtClean="0"/>
              <a:t>в</a:t>
            </a:r>
            <a:r>
              <a:rPr lang="ru-RU" dirty="0"/>
              <a:t>  установленные  сроки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3347864" y="2852936"/>
            <a:ext cx="2376264" cy="2880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067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7584" y="1268760"/>
            <a:ext cx="4312363" cy="3767397"/>
          </a:xfrm>
        </p:spPr>
        <p:txBody>
          <a:bodyPr>
            <a:noAutofit/>
          </a:bodyPr>
          <a:lstStyle/>
          <a:p>
            <a:r>
              <a:rPr lang="ru-RU" sz="1200" b="1" dirty="0"/>
              <a:t>Внесение изменений в действующие  муниципальные нормативные правовые  акты (принятие новых нормативных  правовых актов) по совершенствованию  правового регулирования  противодействия коррупции в  соответствии с изменениями в  законодательстве</a:t>
            </a:r>
            <a:endParaRPr lang="ru-RU" sz="1200" b="1" dirty="0"/>
          </a:p>
          <a:p>
            <a:pPr marL="0" indent="0">
              <a:buNone/>
            </a:pPr>
            <a:r>
              <a:rPr lang="ru-RU" sz="1200" b="1" dirty="0"/>
              <a:t> </a:t>
            </a:r>
          </a:p>
          <a:p>
            <a:r>
              <a:rPr lang="ru-RU" sz="1200" b="1" dirty="0"/>
              <a:t>Проведение мониторинга ситуации и  эффективности принимаемых мер по  противодействию коррупции на  территории муниципального  образования</a:t>
            </a:r>
            <a:endParaRPr lang="ru-RU" sz="1200" b="1" dirty="0"/>
          </a:p>
          <a:p>
            <a:pPr marL="0" indent="0">
              <a:buNone/>
            </a:pPr>
            <a:r>
              <a:rPr lang="ru-RU" sz="1200" b="1" dirty="0"/>
              <a:t> </a:t>
            </a:r>
          </a:p>
          <a:p>
            <a:r>
              <a:rPr lang="ru-RU" sz="1200" b="1" dirty="0"/>
              <a:t>Проведение социологического опроса  уровня восприятия коррупции на  территории муниципального образования</a:t>
            </a:r>
            <a:endParaRPr lang="ru-RU" sz="1200" b="1" dirty="0">
              <a:effectLst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1268760"/>
            <a:ext cx="3824541" cy="5400600"/>
          </a:xfrm>
        </p:spPr>
        <p:txBody>
          <a:bodyPr>
            <a:normAutofit fontScale="25000" lnSpcReduction="20000"/>
          </a:bodyPr>
          <a:lstStyle/>
          <a:p>
            <a:r>
              <a:rPr lang="ru-RU" sz="4800" b="1" dirty="0" smtClean="0"/>
              <a:t>Изменения вносятся согласно, установленного срока</a:t>
            </a:r>
            <a:endParaRPr lang="ru-RU" sz="4800" b="1" dirty="0"/>
          </a:p>
          <a:p>
            <a:endParaRPr lang="ru-RU" sz="5000" b="1" dirty="0" smtClean="0"/>
          </a:p>
          <a:p>
            <a:endParaRPr lang="ru-RU" sz="5000" b="1" dirty="0"/>
          </a:p>
          <a:p>
            <a:endParaRPr lang="ru-RU" sz="4800" b="1" dirty="0" smtClean="0"/>
          </a:p>
          <a:p>
            <a:endParaRPr lang="ru-RU" sz="4800" b="1" dirty="0"/>
          </a:p>
          <a:p>
            <a:endParaRPr lang="ru-RU" sz="4800" b="1" dirty="0" smtClean="0"/>
          </a:p>
          <a:p>
            <a:r>
              <a:rPr lang="ru-RU" sz="4800" b="1" dirty="0" smtClean="0"/>
              <a:t>Мониторинг </a:t>
            </a:r>
            <a:r>
              <a:rPr lang="ru-RU" sz="4800" b="1" dirty="0"/>
              <a:t>проводится регулярно  согласно установленного срока 1 раз в квартал</a:t>
            </a:r>
            <a:endParaRPr lang="ru-RU" sz="4800" b="1" dirty="0"/>
          </a:p>
          <a:p>
            <a:endParaRPr lang="ru-RU" sz="5000" b="1" dirty="0" smtClean="0"/>
          </a:p>
          <a:p>
            <a:endParaRPr lang="ru-RU" sz="5000" b="1" dirty="0"/>
          </a:p>
          <a:p>
            <a:r>
              <a:rPr lang="ru-RU" sz="4800" b="1" dirty="0" smtClean="0"/>
              <a:t>Ежегодно проводится </a:t>
            </a:r>
            <a:r>
              <a:rPr lang="ru-RU" sz="4800" b="1" dirty="0"/>
              <a:t>соцопрос представителей  бизнес-сообщества, </a:t>
            </a:r>
            <a:r>
              <a:rPr lang="ru-RU" sz="4800" b="1" dirty="0" smtClean="0"/>
              <a:t>Результаты </a:t>
            </a:r>
            <a:r>
              <a:rPr lang="ru-RU" sz="4800" b="1" dirty="0"/>
              <a:t>опросов на сайте  Департамента противодействия  коррупции Свердловской </a:t>
            </a:r>
            <a:r>
              <a:rPr lang="ru-RU" sz="4800" b="1" dirty="0" smtClean="0"/>
              <a:t>области. Данный </a:t>
            </a:r>
            <a:r>
              <a:rPr lang="ru-RU" sz="4800" b="1" dirty="0"/>
              <a:t>пункт плана отменен  Постановлением главы № 40 от 24.03.2023  «О признании утратившим силу  постановления главы муниципального  образования </a:t>
            </a:r>
            <a:r>
              <a:rPr lang="ru-RU" sz="4800" b="1" dirty="0" err="1"/>
              <a:t>Камышловского</a:t>
            </a:r>
            <a:r>
              <a:rPr lang="ru-RU" sz="4800" b="1" dirty="0"/>
              <a:t> муниципального района № 858 от  30.12.2010 «О социологическом опросе  уровня восприятия коррупции в муниципальном образовании  </a:t>
            </a:r>
            <a:r>
              <a:rPr lang="ru-RU" sz="4800" b="1" dirty="0" err="1"/>
              <a:t>Камышловский</a:t>
            </a:r>
            <a:r>
              <a:rPr lang="ru-RU" sz="4800" b="1" dirty="0"/>
              <a:t> муниципальный район» </a:t>
            </a:r>
            <a:endParaRPr lang="ru-RU" sz="4800" b="1" dirty="0"/>
          </a:p>
          <a:p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474184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7584" y="1268760"/>
            <a:ext cx="4312363" cy="3767397"/>
          </a:xfrm>
        </p:spPr>
        <p:txBody>
          <a:bodyPr>
            <a:noAutofit/>
          </a:bodyPr>
          <a:lstStyle/>
          <a:p>
            <a:r>
              <a:rPr lang="ru-RU" sz="1200" b="1" dirty="0">
                <a:solidFill>
                  <a:schemeClr val="tx1"/>
                </a:solidFill>
              </a:rPr>
              <a:t>Проведение мониторинга, о принятых в муниципальном образовании мерах по противодействию коррупции  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Проведение </a:t>
            </a:r>
            <a:r>
              <a:rPr lang="ru-RU" sz="1200" b="1" dirty="0"/>
              <a:t>заседаний комиссии по координации работы по противодействию коррупции </a:t>
            </a:r>
          </a:p>
          <a:p>
            <a:endParaRPr lang="ru-RU" sz="1200" b="1" dirty="0" smtClean="0"/>
          </a:p>
          <a:p>
            <a:endParaRPr lang="ru-RU" sz="1200" b="1" dirty="0"/>
          </a:p>
          <a:p>
            <a:r>
              <a:rPr lang="ru-RU" sz="1200" b="1" dirty="0" smtClean="0"/>
              <a:t>Проведение </a:t>
            </a:r>
            <a:r>
              <a:rPr lang="ru-RU" sz="1200" b="1" dirty="0"/>
              <a:t>анализа результатов антикоррупционной экспертизы проектов нормативных правовых </a:t>
            </a:r>
            <a:r>
              <a:rPr lang="ru-RU" sz="1200" b="1" dirty="0" smtClean="0"/>
              <a:t>актов</a:t>
            </a:r>
          </a:p>
          <a:p>
            <a:r>
              <a:rPr lang="ru-RU" sz="1200" b="1" dirty="0" smtClean="0"/>
              <a:t>Проведение </a:t>
            </a:r>
            <a:r>
              <a:rPr lang="ru-RU" sz="1200" b="1" dirty="0"/>
              <a:t>работы по исполнению целевых показателей противодействия коррупции на территории муниципального образования</a:t>
            </a:r>
            <a:endParaRPr lang="ru-RU" sz="1200" b="1" dirty="0">
              <a:effectLst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1268760"/>
            <a:ext cx="3824541" cy="4536504"/>
          </a:xfrm>
        </p:spPr>
        <p:txBody>
          <a:bodyPr>
            <a:normAutofit/>
          </a:bodyPr>
          <a:lstStyle/>
          <a:p>
            <a:r>
              <a:rPr lang="ru-RU" sz="1300" b="1" dirty="0"/>
              <a:t>Мониторинг проводится ежеквартально проведено 4 за 2023 год</a:t>
            </a:r>
            <a:endParaRPr lang="ru-RU" sz="1300" b="1" dirty="0" smtClean="0"/>
          </a:p>
          <a:p>
            <a:endParaRPr lang="ru-RU" sz="1300" b="1" dirty="0"/>
          </a:p>
          <a:p>
            <a:r>
              <a:rPr lang="ru-RU" sz="1300" b="1" dirty="0" smtClean="0"/>
              <a:t>Заседаний </a:t>
            </a:r>
            <a:r>
              <a:rPr lang="ru-RU" sz="1300" b="1" dirty="0"/>
              <a:t>комиссии по координации работы по противодействию коррупции проведено 4, вопросы рассмотрены, согласно плана</a:t>
            </a:r>
            <a:endParaRPr lang="ru-RU" sz="1300" b="1" dirty="0" smtClean="0"/>
          </a:p>
          <a:p>
            <a:endParaRPr lang="ru-RU" sz="1300" b="1" dirty="0"/>
          </a:p>
          <a:p>
            <a:r>
              <a:rPr lang="ru-RU" sz="1300" b="1" dirty="0"/>
              <a:t>Проведен анализ результатов антикоррупционной экспертизы 1394 проектов НПА</a:t>
            </a:r>
            <a:r>
              <a:rPr lang="ru-RU" sz="1300" b="1" dirty="0"/>
              <a:t> </a:t>
            </a:r>
            <a:endParaRPr lang="ru-RU" sz="1300" b="1" dirty="0" smtClean="0"/>
          </a:p>
          <a:p>
            <a:r>
              <a:rPr lang="ru-RU" sz="1400" b="1" dirty="0"/>
              <a:t>Проведение работы по исполнению целевых показателей противодействия коррупции на территории муниципального образования проводится на постоянной основе </a:t>
            </a:r>
            <a:endParaRPr lang="ru-RU" sz="1300" b="1" dirty="0"/>
          </a:p>
          <a:p>
            <a:pPr marL="0" indent="0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2191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7584" y="1268760"/>
            <a:ext cx="4312363" cy="4824536"/>
          </a:xfrm>
        </p:spPr>
        <p:txBody>
          <a:bodyPr>
            <a:noAutofit/>
          </a:bodyPr>
          <a:lstStyle/>
          <a:p>
            <a:r>
              <a:rPr lang="ru-RU" sz="1200" b="1" dirty="0"/>
              <a:t>Обеспечение проверки сведений о доходах, об имуществе и обязательствах имущественного характера, а также о доходах, об имуществе и обязательствах имущественного характера супруги (супруга) и несовершеннолетних детей: 1) граждан, претендующих на замещение должностей муниципальной службы и муниципальных служащих, включенных в перечни, установленные нормативными правовыми актами органов местного самоуправления; 2) граждан, претендующих на замещение должностей руководителей муниципальных учреждений и лиц, замещающих данные должности</a:t>
            </a:r>
            <a:r>
              <a:rPr lang="ru-RU" sz="1200" b="1" dirty="0">
                <a:solidFill>
                  <a:schemeClr val="tx1"/>
                </a:solidFill>
              </a:rPr>
              <a:t> </a:t>
            </a:r>
          </a:p>
          <a:p>
            <a:endParaRPr lang="ru-RU" sz="1200" b="1" dirty="0" smtClean="0"/>
          </a:p>
          <a:p>
            <a:r>
              <a:rPr lang="ru-RU" sz="1200" b="1" dirty="0"/>
              <a:t>Обеспечение размещения сведений о доходах, расходах, об имуществе и обязательствах имущественного характера, представляемых муниципальными служащими, включенными в перечни, установленные нормативными правовыми актами органов местного самоуправления на официальном сайте в сети "Интернет"  </a:t>
            </a:r>
          </a:p>
          <a:p>
            <a:endParaRPr lang="ru-RU" sz="1200" b="1" dirty="0" smtClean="0"/>
          </a:p>
          <a:p>
            <a:endParaRPr lang="ru-RU" sz="12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1268760"/>
            <a:ext cx="3824541" cy="5400600"/>
          </a:xfrm>
        </p:spPr>
        <p:txBody>
          <a:bodyPr>
            <a:normAutofit/>
          </a:bodyPr>
          <a:lstStyle/>
          <a:p>
            <a:r>
              <a:rPr lang="ru-RU" sz="1200" b="1" dirty="0"/>
              <a:t>Кадровой службой выполнено в полном объеме в установленном порядке</a:t>
            </a:r>
          </a:p>
          <a:p>
            <a:endParaRPr lang="ru-RU" sz="1200" b="1" dirty="0" smtClean="0"/>
          </a:p>
          <a:p>
            <a:endParaRPr lang="ru-RU" sz="1200" b="1" dirty="0"/>
          </a:p>
          <a:p>
            <a:pPr marL="0" indent="0">
              <a:buNone/>
            </a:pPr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 smtClean="0"/>
          </a:p>
          <a:p>
            <a:r>
              <a:rPr lang="ru-RU" sz="1200" b="1" dirty="0" smtClean="0"/>
              <a:t>В </a:t>
            </a:r>
            <a:r>
              <a:rPr lang="ru-RU" sz="1200" b="1" dirty="0"/>
              <a:t>2023 году данные не обновлялись в установленный срок на основании Указа Президента Российской Федерации от 29 декабря 2022 г. № 968 "Об особенностях исполнения обязанностей, соблюдения ограничений и запретов в области противодействия коррупции некоторыми категориями граждан в период проведения специальной военной операции"</a:t>
            </a:r>
          </a:p>
          <a:p>
            <a:pPr marL="0" indent="0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51181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7584" y="1268760"/>
            <a:ext cx="4312363" cy="5472608"/>
          </a:xfrm>
        </p:spPr>
        <p:txBody>
          <a:bodyPr>
            <a:noAutofit/>
          </a:bodyPr>
          <a:lstStyle/>
          <a:p>
            <a:r>
              <a:rPr lang="ru-RU" sz="1200" b="1" dirty="0"/>
              <a:t>Обеспечение проверки соблюдения ограничений и запретов, требований о предотвращении или урегулировании конфликта интересов осуществляемой соответственно в отношении граждан, претендующих на замещение любой должности муниципальной службы, и муниципальных служащих, замещающих любую должность </a:t>
            </a:r>
            <a:r>
              <a:rPr lang="ru-RU" sz="1200" b="1" dirty="0" smtClean="0"/>
              <a:t>муниципальной службы</a:t>
            </a:r>
            <a:r>
              <a:rPr lang="ru-RU" sz="1200" b="1" dirty="0">
                <a:solidFill>
                  <a:schemeClr val="tx1"/>
                </a:solidFill>
              </a:rPr>
              <a:t> </a:t>
            </a:r>
          </a:p>
          <a:p>
            <a:endParaRPr lang="ru-RU" sz="1200" b="1" dirty="0" smtClean="0"/>
          </a:p>
          <a:p>
            <a:r>
              <a:rPr lang="ru-RU" sz="1200" b="1" dirty="0"/>
              <a:t>Проведение заседаний комиссий по соблюдению требований к служебному поведению и урегулированию конфликтов интересов. Организационно-техническое и документационное обеспечение деятельности комиссии по соблюдению требований к служебному поведению и урегулированию конфликтов интересов, комиссии по противодействию коррупции </a:t>
            </a:r>
          </a:p>
          <a:p>
            <a:endParaRPr lang="ru-RU" sz="1200" b="1" dirty="0" smtClean="0"/>
          </a:p>
          <a:p>
            <a:r>
              <a:rPr lang="ru-RU" sz="1200" b="1" dirty="0" smtClean="0"/>
              <a:t>Обеспечение </a:t>
            </a:r>
            <a:r>
              <a:rPr lang="ru-RU" sz="1200" b="1" dirty="0"/>
              <a:t>оперативности обмена информацией с правоохранительными, надзорными, контролирующими органами в целях проверки сведений, предоставляемых лицами, претендующими на замещение должностей </a:t>
            </a:r>
            <a:r>
              <a:rPr lang="ru-RU" sz="1200" b="1" dirty="0" smtClean="0"/>
              <a:t>муниципальной</a:t>
            </a:r>
            <a:endParaRPr lang="ru-RU" sz="1200" b="1" dirty="0">
              <a:effectLst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1268760"/>
            <a:ext cx="3824541" cy="5328592"/>
          </a:xfrm>
        </p:spPr>
        <p:txBody>
          <a:bodyPr>
            <a:normAutofit/>
          </a:bodyPr>
          <a:lstStyle/>
          <a:p>
            <a:r>
              <a:rPr lang="ru-RU" sz="1400" b="1" dirty="0"/>
              <a:t>Проверки по данному пункту не проводились, в связи с его отсутствием</a:t>
            </a:r>
            <a:endParaRPr lang="ru-RU" sz="13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r>
              <a:rPr lang="ru-RU" sz="1400" b="1" dirty="0" smtClean="0"/>
              <a:t>За </a:t>
            </a:r>
            <a:r>
              <a:rPr lang="ru-RU" sz="1400" b="1" dirty="0"/>
              <a:t>2023 года проведено 8 заседаний </a:t>
            </a:r>
            <a:endParaRPr lang="ru-RU" sz="13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r>
              <a:rPr lang="ru-RU" sz="1400" b="1" dirty="0" smtClean="0"/>
              <a:t>Кадровая </a:t>
            </a:r>
            <a:r>
              <a:rPr lang="ru-RU" sz="1400" b="1" dirty="0"/>
              <a:t>служба за 2023 год данную информацию предоставила по отдельному плану в </a:t>
            </a:r>
            <a:r>
              <a:rPr lang="ru-RU" sz="1400" b="1" dirty="0" smtClean="0"/>
              <a:t>установленный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1294367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7584" y="1268760"/>
            <a:ext cx="4312363" cy="3767397"/>
          </a:xfrm>
        </p:spPr>
        <p:txBody>
          <a:bodyPr>
            <a:noAutofit/>
          </a:bodyPr>
          <a:lstStyle/>
          <a:p>
            <a:r>
              <a:rPr lang="ru-RU" sz="1200" b="1" dirty="0"/>
              <a:t>Поддержание в актуальном состоянии перечней должностей, замещение которых налагает обязанность представлять сведения о доходах, расходах, об имуществе и обязательствах имущественного </a:t>
            </a:r>
            <a:r>
              <a:rPr lang="ru-RU" sz="1200" b="1" dirty="0" smtClean="0"/>
              <a:t>характера</a:t>
            </a:r>
          </a:p>
          <a:p>
            <a:r>
              <a:rPr lang="ru-RU" sz="1200" b="1" dirty="0"/>
              <a:t>Осуществление комплекса организационных, разъяснительных и иных мер по соблюдению лицами, замещающими муниципальные должности, должности муниципальной службы ограничений, запретов и по исполнению обязанностей, установленных в целях противодействия </a:t>
            </a:r>
            <a:r>
              <a:rPr lang="ru-RU" sz="1200" b="1" dirty="0" smtClean="0"/>
              <a:t>коррупции</a:t>
            </a:r>
          </a:p>
          <a:p>
            <a:endParaRPr lang="ru-RU" sz="1200" b="1" dirty="0" smtClean="0"/>
          </a:p>
          <a:p>
            <a:endParaRPr lang="ru-RU" sz="1200" b="1" dirty="0"/>
          </a:p>
          <a:p>
            <a:r>
              <a:rPr lang="ru-RU" sz="1200" b="1" dirty="0" smtClean="0"/>
              <a:t>Организация </a:t>
            </a:r>
            <a:r>
              <a:rPr lang="ru-RU" sz="1200" b="1" dirty="0"/>
              <a:t>и проведение проверок использования и содержания муниципального имущества </a:t>
            </a:r>
            <a:endParaRPr lang="ru-RU" sz="1200" b="1" dirty="0">
              <a:effectLst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1268760"/>
            <a:ext cx="3824541" cy="4536504"/>
          </a:xfrm>
        </p:spPr>
        <p:txBody>
          <a:bodyPr>
            <a:normAutofit/>
          </a:bodyPr>
          <a:lstStyle/>
          <a:p>
            <a:r>
              <a:rPr lang="ru-RU" sz="1400" b="1" dirty="0"/>
              <a:t>Перечень должностей был актуализирован Распоряжением главы от 18 ноября 2021 № </a:t>
            </a:r>
            <a:r>
              <a:rPr lang="ru-RU" sz="1400" b="1" dirty="0" smtClean="0"/>
              <a:t>234-РА</a:t>
            </a:r>
          </a:p>
          <a:p>
            <a:endParaRPr lang="ru-RU" sz="1400" b="1" dirty="0"/>
          </a:p>
          <a:p>
            <a:r>
              <a:rPr lang="ru-RU" sz="1200" b="1" dirty="0"/>
              <a:t>Комплекс организационных, разъяснительных и иных мер по соблюдению лицами, замещающими муниципальные должности, должности муниципальной службы ограничений, запретов и по исполнению обязанностей, установленных в целях противодействия коррупции, проводились с 27 февраля 2023 года по 7 апреля 2023 года, 7 ноября 2023 </a:t>
            </a:r>
            <a:r>
              <a:rPr lang="ru-RU" sz="1200" b="1" dirty="0" smtClean="0"/>
              <a:t>года</a:t>
            </a:r>
          </a:p>
          <a:p>
            <a:r>
              <a:rPr lang="ru-RU" sz="1200" b="1" dirty="0"/>
              <a:t>Комитет по управлению имущества МО </a:t>
            </a:r>
            <a:r>
              <a:rPr lang="ru-RU" sz="1200" b="1" dirty="0" err="1"/>
              <a:t>Камышловский</a:t>
            </a:r>
            <a:r>
              <a:rPr lang="ru-RU" sz="1200" b="1" dirty="0"/>
              <a:t> муниципальный район проводит регулярно 1 раз в полгода по отдельному плану.</a:t>
            </a:r>
          </a:p>
        </p:txBody>
      </p:sp>
    </p:spTree>
    <p:extLst>
      <p:ext uri="{BB962C8B-B14F-4D97-AF65-F5344CB8AC3E}">
        <p14:creationId xmlns:p14="http://schemas.microsoft.com/office/powerpoint/2010/main" val="2506748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7584" y="1268760"/>
            <a:ext cx="4312363" cy="5589240"/>
          </a:xfrm>
        </p:spPr>
        <p:txBody>
          <a:bodyPr>
            <a:noAutofit/>
          </a:bodyPr>
          <a:lstStyle/>
          <a:p>
            <a:r>
              <a:rPr lang="ru-RU" sz="1200" b="1" dirty="0"/>
              <a:t>Повышение качества предоставления муниципальных услуг, включая расширение доли граждан, имеющих доступ к получению муниципальных услуг по принципу "одного окна" по месту пребывания, в том числе с использованием услуг многофункциональных центров предоставления государственных и муниципальных услуг, и доли граждан, использующих механизм получения муниципальных услуг в электронной </a:t>
            </a:r>
            <a:r>
              <a:rPr lang="ru-RU" sz="1200" b="1" dirty="0" smtClean="0"/>
              <a:t>форме</a:t>
            </a:r>
          </a:p>
          <a:p>
            <a:r>
              <a:rPr lang="ru-RU" sz="1200" b="1" dirty="0"/>
              <a:t>Осуществление контроля за полнотой и качеством предоставления социально значимых услуг муниципальными учреждениями и организациями </a:t>
            </a:r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r>
              <a:rPr lang="ru-RU" sz="1200" b="1" dirty="0" smtClean="0"/>
              <a:t>Поддержание </a:t>
            </a:r>
            <a:r>
              <a:rPr lang="ru-RU" sz="1200" b="1" dirty="0"/>
              <a:t>в актуализированном состоянии административных регламентов предоставления муниципальных услуг в соответствие с законодательством РФ</a:t>
            </a:r>
            <a:endParaRPr lang="ru-RU" sz="1200" b="1" dirty="0">
              <a:effectLst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6056" y="1268760"/>
            <a:ext cx="3824541" cy="5256584"/>
          </a:xfrm>
        </p:spPr>
        <p:txBody>
          <a:bodyPr>
            <a:noAutofit/>
          </a:bodyPr>
          <a:lstStyle/>
          <a:p>
            <a:r>
              <a:rPr lang="ru-RU" sz="1200" b="1" dirty="0"/>
              <a:t>Ежегодно в соответствии с планом заседаний Комиссии по координации работы по противодействию коррупции в </a:t>
            </a:r>
            <a:r>
              <a:rPr lang="ru-RU" sz="1200" b="1" dirty="0" err="1"/>
              <a:t>Камышловском</a:t>
            </a:r>
            <a:r>
              <a:rPr lang="ru-RU" sz="1200" b="1" dirty="0"/>
              <a:t> муниципальном районе рассматривается данный вопрос. (Протокол № 2 от 26.05.2023г.) </a:t>
            </a:r>
            <a:endParaRPr lang="ru-RU" sz="1200" b="1" dirty="0" smtClean="0"/>
          </a:p>
          <a:p>
            <a:endParaRPr lang="ru-RU" sz="1200" b="1" dirty="0" smtClean="0"/>
          </a:p>
          <a:p>
            <a:endParaRPr lang="ru-RU" sz="1200" b="1" dirty="0" smtClean="0"/>
          </a:p>
          <a:p>
            <a:r>
              <a:rPr lang="ru-RU" sz="1200" b="1" dirty="0" smtClean="0"/>
              <a:t>Проводится </a:t>
            </a:r>
            <a:r>
              <a:rPr lang="ru-RU" sz="1200" b="1" dirty="0"/>
              <a:t>ежемесячно мониторинг качества предоставления 38 муниципальных услуг, который позволяет оценить основные параметры, характеризующие качество и доступность предоставления муниципальных услуг учреждениями и организациями муниципального образования </a:t>
            </a:r>
            <a:r>
              <a:rPr lang="ru-RU" sz="1200" b="1" dirty="0" err="1" smtClean="0"/>
              <a:t>Камышловский</a:t>
            </a:r>
            <a:r>
              <a:rPr lang="ru-RU" sz="1200" b="1" dirty="0" smtClean="0"/>
              <a:t> </a:t>
            </a:r>
            <a:r>
              <a:rPr lang="ru-RU" sz="1200" b="1" dirty="0"/>
              <a:t>муниципальный район. </a:t>
            </a:r>
            <a:endParaRPr lang="ru-RU" sz="1200" b="1" dirty="0" smtClean="0"/>
          </a:p>
          <a:p>
            <a:r>
              <a:rPr lang="ru-RU" sz="1000" b="1" dirty="0" smtClean="0"/>
              <a:t>Административные </a:t>
            </a:r>
            <a:r>
              <a:rPr lang="ru-RU" sz="1000" b="1" dirty="0"/>
              <a:t>регламенты предоставления муниципальных услуг приведены в соответствие с типовыми административными регламентами, разработанными исполнительными органами государственной власти Свердловской области, на системном уровне проводится своевременное внесение изменений и их актуализация, согласно, установленных сроков.</a:t>
            </a:r>
            <a:endParaRPr lang="ru-RU" sz="1000" b="1" dirty="0" smtClean="0"/>
          </a:p>
        </p:txBody>
      </p:sp>
    </p:spTree>
    <p:extLst>
      <p:ext uri="{BB962C8B-B14F-4D97-AF65-F5344CB8AC3E}">
        <p14:creationId xmlns:p14="http://schemas.microsoft.com/office/powerpoint/2010/main" val="116650487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</TotalTime>
  <Words>1531</Words>
  <Application>Microsoft Office PowerPoint</Application>
  <PresentationFormat>Экран (4:3)</PresentationFormat>
  <Paragraphs>128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Легкий дым</vt:lpstr>
      <vt:lpstr>ОТЧЁТ   об исполнении плана мероприятий по противодействию коррупции  Камышловский муниципальный район  2023 год</vt:lpstr>
      <vt:lpstr>Из 32 мероприятий Плана, запланированных к выполнению в 2021 - 2024 годах, за 12 месяцев 2023 года 32 мероприятий выполнено в полном объеме в установленные сроки - 32 мероприятия </vt:lpstr>
      <vt:lpstr>Выполнено в полном  объеме  в  установленные  сроки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  об исполнении плана мероприятий по противодействию коррупции  Камышловский муниципальный район  2023 год</dc:title>
  <dc:creator>karna</dc:creator>
  <cp:lastModifiedBy>Учетная запись Майкрософт</cp:lastModifiedBy>
  <cp:revision>8</cp:revision>
  <dcterms:created xsi:type="dcterms:W3CDTF">2024-02-06T09:39:35Z</dcterms:created>
  <dcterms:modified xsi:type="dcterms:W3CDTF">2024-02-06T11:11:42Z</dcterms:modified>
</cp:coreProperties>
</file>