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68" r:id="rId24"/>
    <p:sldId id="26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888FD-E0B1-4A26-A8F4-F070ED54D52A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D164-EBF5-4991-B401-52306ADD43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888FD-E0B1-4A26-A8F4-F070ED54D52A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D164-EBF5-4991-B401-52306ADD43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888FD-E0B1-4A26-A8F4-F070ED54D52A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D164-EBF5-4991-B401-52306ADD43BC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888FD-E0B1-4A26-A8F4-F070ED54D52A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D164-EBF5-4991-B401-52306ADD43B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888FD-E0B1-4A26-A8F4-F070ED54D52A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D164-EBF5-4991-B401-52306ADD43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888FD-E0B1-4A26-A8F4-F070ED54D52A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D164-EBF5-4991-B401-52306ADD43B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888FD-E0B1-4A26-A8F4-F070ED54D52A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D164-EBF5-4991-B401-52306ADD43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888FD-E0B1-4A26-A8F4-F070ED54D52A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D164-EBF5-4991-B401-52306ADD43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888FD-E0B1-4A26-A8F4-F070ED54D52A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D164-EBF5-4991-B401-52306ADD43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888FD-E0B1-4A26-A8F4-F070ED54D52A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D164-EBF5-4991-B401-52306ADD43BC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888FD-E0B1-4A26-A8F4-F070ED54D52A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D164-EBF5-4991-B401-52306ADD43B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4A888FD-E0B1-4A26-A8F4-F070ED54D52A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C60D164-EBF5-4991-B401-52306ADD43B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468052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</a:rPr>
              <a:t>О соблюдении требований антикоррупционного законодательства. Персональная ответственность за несоблюдение обязательных требований, ограничений и запретов</a:t>
            </a:r>
          </a:p>
        </p:txBody>
      </p:sp>
    </p:spTree>
    <p:extLst>
      <p:ext uri="{BB962C8B-B14F-4D97-AF65-F5344CB8AC3E}">
        <p14:creationId xmlns:p14="http://schemas.microsoft.com/office/powerpoint/2010/main" val="118753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3200" b="1" dirty="0">
                <a:solidFill>
                  <a:srgbClr val="C00000"/>
                </a:solidFill>
                <a:latin typeface="Arial Black" panose="020B0A04020102020204" pitchFamily="34" charset="0"/>
              </a:rPr>
              <a:t>УГОЛОВНАЯ ОТВЕТСТВЕННОСТЬ</a:t>
            </a:r>
            <a:br>
              <a:rPr lang="ru-RU" altLang="ru-RU" sz="3200" b="1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altLang="ru-RU" sz="3200" b="1" dirty="0">
                <a:solidFill>
                  <a:srgbClr val="C00000"/>
                </a:solidFill>
                <a:latin typeface="Arial Black" panose="020B0A04020102020204" pitchFamily="34" charset="0"/>
              </a:rPr>
              <a:t>ЗА КОРРУПЦИЮ</a:t>
            </a:r>
            <a:endParaRPr lang="ru-RU" sz="3200" dirty="0"/>
          </a:p>
        </p:txBody>
      </p:sp>
      <p:pic>
        <p:nvPicPr>
          <p:cNvPr id="4" name="Picture 13" descr="C:\Users\tatverin\Desktop\tovar-314479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564904"/>
            <a:ext cx="8640959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52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altLang="ru-RU" b="1" dirty="0">
                <a:solidFill>
                  <a:srgbClr val="000066"/>
                </a:solidFill>
              </a:rPr>
              <a:t>Перечень уголовных преступлений </a:t>
            </a:r>
            <a:r>
              <a:rPr lang="ru-RU" altLang="ru-RU" b="1" dirty="0" smtClean="0">
                <a:solidFill>
                  <a:srgbClr val="000066"/>
                </a:solidFill>
              </a:rPr>
              <a:t>коррупционной </a:t>
            </a:r>
            <a:r>
              <a:rPr lang="ru-RU" altLang="ru-RU" b="1" dirty="0">
                <a:solidFill>
                  <a:srgbClr val="000066"/>
                </a:solidFill>
              </a:rPr>
              <a:t>направленности для Российской Федерации  </a:t>
            </a:r>
            <a:r>
              <a:rPr lang="ru-RU" altLang="ru-RU" b="1" dirty="0" smtClean="0">
                <a:solidFill>
                  <a:srgbClr val="000066"/>
                </a:solidFill>
              </a:rPr>
              <a:t>содержится </a:t>
            </a:r>
            <a:r>
              <a:rPr lang="ru-RU" altLang="ru-RU" b="1" dirty="0">
                <a:solidFill>
                  <a:srgbClr val="000066"/>
                </a:solidFill>
              </a:rPr>
              <a:t>в совместном «Указании Генпрокуратуры России № 65/11, МВД России № 1 от 01.02.2016 г. «О введении в действие перечней статей Уголовного кодекса Российской Федерации, используемых при формировании статистической отчетности» (</a:t>
            </a:r>
            <a:r>
              <a:rPr lang="ru-RU" altLang="ru-RU" b="1" dirty="0" smtClean="0">
                <a:solidFill>
                  <a:srgbClr val="000066"/>
                </a:solidFill>
              </a:rPr>
              <a:t>перечень </a:t>
            </a:r>
            <a:r>
              <a:rPr lang="ru-RU" altLang="ru-RU" b="1" dirty="0">
                <a:solidFill>
                  <a:srgbClr val="000066"/>
                </a:solidFill>
              </a:rPr>
              <a:t>№ 23)</a:t>
            </a:r>
            <a:r>
              <a:rPr lang="ru-RU" altLang="ru-RU" b="1" dirty="0">
                <a:solidFill>
                  <a:srgbClr val="FF0000"/>
                </a:solidFill>
              </a:rPr>
              <a:t> </a:t>
            </a:r>
            <a:r>
              <a:rPr lang="ru-RU" altLang="ru-RU" b="1" dirty="0">
                <a:solidFill>
                  <a:srgbClr val="000066"/>
                </a:solidFill>
              </a:rPr>
              <a:t>и там же сформулированы </a:t>
            </a:r>
            <a:r>
              <a:rPr lang="ru-RU" altLang="ru-RU" b="1" i="1" dirty="0">
                <a:solidFill>
                  <a:srgbClr val="C00000"/>
                </a:solidFill>
              </a:rPr>
              <a:t>критерии преступлений этого вида</a:t>
            </a:r>
            <a:r>
              <a:rPr lang="ru-RU" altLang="ru-RU" b="1" dirty="0">
                <a:solidFill>
                  <a:srgbClr val="000066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ru-RU" altLang="ru-RU" b="1" dirty="0">
                <a:solidFill>
                  <a:srgbClr val="000066"/>
                </a:solidFill>
              </a:rPr>
              <a:t>Всего данном перечне называется более </a:t>
            </a:r>
            <a:r>
              <a:rPr lang="ru-RU" altLang="ru-RU" b="1" dirty="0" smtClean="0">
                <a:solidFill>
                  <a:srgbClr val="000066"/>
                </a:solidFill>
              </a:rPr>
              <a:t>60 составов </a:t>
            </a:r>
            <a:r>
              <a:rPr lang="ru-RU" altLang="ru-RU" b="1" dirty="0">
                <a:solidFill>
                  <a:srgbClr val="000066"/>
                </a:solidFill>
              </a:rPr>
              <a:t>таких преступлений</a:t>
            </a:r>
            <a:r>
              <a:rPr lang="ru-RU" altLang="ru-RU" b="1" dirty="0" smtClean="0">
                <a:solidFill>
                  <a:srgbClr val="000066"/>
                </a:solidFill>
              </a:rPr>
              <a:t>.</a:t>
            </a:r>
          </a:p>
          <a:p>
            <a:pPr marL="0" indent="0" algn="just">
              <a:buNone/>
            </a:pPr>
            <a:endParaRPr lang="ru-RU" altLang="ru-RU" b="1" dirty="0">
              <a:solidFill>
                <a:srgbClr val="000066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3200" b="1" dirty="0">
                <a:solidFill>
                  <a:srgbClr val="C00000"/>
                </a:solidFill>
                <a:latin typeface="Arial Black" panose="020B0A04020102020204" pitchFamily="34" charset="0"/>
              </a:rPr>
              <a:t>УГОЛОВНАЯ ОТВЕТСТВЕННОСТЬ</a:t>
            </a:r>
            <a:br>
              <a:rPr lang="ru-RU" altLang="ru-RU" sz="3200" b="1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altLang="ru-RU" sz="3200" b="1" dirty="0">
                <a:solidFill>
                  <a:srgbClr val="C00000"/>
                </a:solidFill>
                <a:latin typeface="Arial Black" panose="020B0A04020102020204" pitchFamily="34" charset="0"/>
              </a:rPr>
              <a:t>ЗА КОРРУПЦИЮ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51780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  <a:t>ПРЕСТУПЛЕНИЯ КОРРУПЦИОННОЙ НАПРАВЛЕННОСТИ: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40000" lnSpcReduction="20000"/>
          </a:bodyPr>
          <a:lstStyle/>
          <a:p>
            <a:pPr marL="617220" indent="-342900" algn="just">
              <a:lnSpc>
                <a:spcPct val="90000"/>
              </a:lnSpc>
              <a:buFontTx/>
              <a:buChar char="-"/>
            </a:pPr>
            <a:r>
              <a:rPr lang="ru-RU" altLang="ru-RU" sz="3400" b="1" dirty="0" smtClean="0">
                <a:solidFill>
                  <a:srgbClr val="C00000"/>
                </a:solidFill>
              </a:rPr>
              <a:t>ст</a:t>
            </a:r>
            <a:r>
              <a:rPr lang="ru-RU" altLang="ru-RU" sz="3400" b="1" dirty="0">
                <a:solidFill>
                  <a:srgbClr val="C00000"/>
                </a:solidFill>
              </a:rPr>
              <a:t>. 141.1. </a:t>
            </a:r>
            <a:r>
              <a:rPr lang="ru-RU" altLang="ru-RU" sz="3400" b="1" dirty="0">
                <a:solidFill>
                  <a:srgbClr val="000066"/>
                </a:solidFill>
              </a:rPr>
              <a:t>Нарушение порядка финансирования из-</a:t>
            </a:r>
            <a:r>
              <a:rPr lang="ru-RU" altLang="ru-RU" sz="3400" b="1" dirty="0" err="1">
                <a:solidFill>
                  <a:srgbClr val="000066"/>
                </a:solidFill>
              </a:rPr>
              <a:t>бирательной</a:t>
            </a:r>
            <a:r>
              <a:rPr lang="ru-RU" altLang="ru-RU" sz="3400" b="1" dirty="0">
                <a:solidFill>
                  <a:srgbClr val="000066"/>
                </a:solidFill>
              </a:rPr>
              <a:t> кампании кандидата, избирательного объединения, деятельности инициативной группы по проведению референдума, иной группы участников референдума</a:t>
            </a:r>
            <a:r>
              <a:rPr lang="ru-RU" altLang="ru-RU" sz="3400" b="1" dirty="0" smtClean="0">
                <a:solidFill>
                  <a:srgbClr val="000066"/>
                </a:solidFill>
              </a:rPr>
              <a:t>.</a:t>
            </a:r>
          </a:p>
          <a:p>
            <a:pPr marL="617220" indent="-342900" algn="just">
              <a:lnSpc>
                <a:spcPct val="90000"/>
              </a:lnSpc>
              <a:buFontTx/>
              <a:buChar char="-"/>
            </a:pPr>
            <a:r>
              <a:rPr lang="ru-RU" altLang="ru-RU" sz="3400" b="1" dirty="0" smtClean="0">
                <a:solidFill>
                  <a:srgbClr val="C00000"/>
                </a:solidFill>
              </a:rPr>
              <a:t>ст</a:t>
            </a:r>
            <a:r>
              <a:rPr lang="ru-RU" altLang="ru-RU" sz="3400" b="1" dirty="0">
                <a:solidFill>
                  <a:srgbClr val="C00000"/>
                </a:solidFill>
              </a:rPr>
              <a:t>. 184. </a:t>
            </a:r>
            <a:r>
              <a:rPr lang="ru-RU" altLang="ru-RU" sz="3400" b="1" dirty="0">
                <a:solidFill>
                  <a:srgbClr val="000066"/>
                </a:solidFill>
              </a:rPr>
              <a:t>Подкуп участников и организаторов про-</a:t>
            </a:r>
            <a:r>
              <a:rPr lang="ru-RU" altLang="ru-RU" sz="3400" b="1" dirty="0" err="1">
                <a:solidFill>
                  <a:srgbClr val="000066"/>
                </a:solidFill>
              </a:rPr>
              <a:t>фессиональных</a:t>
            </a:r>
            <a:r>
              <a:rPr lang="ru-RU" altLang="ru-RU" sz="3400" b="1" dirty="0">
                <a:solidFill>
                  <a:srgbClr val="000066"/>
                </a:solidFill>
              </a:rPr>
              <a:t> спортивных соревнований и </a:t>
            </a:r>
            <a:r>
              <a:rPr lang="ru-RU" altLang="ru-RU" sz="3400" b="1" dirty="0" err="1">
                <a:solidFill>
                  <a:srgbClr val="000066"/>
                </a:solidFill>
              </a:rPr>
              <a:t>зре-лищных</a:t>
            </a:r>
            <a:r>
              <a:rPr lang="ru-RU" altLang="ru-RU" sz="3400" b="1" dirty="0">
                <a:solidFill>
                  <a:srgbClr val="000066"/>
                </a:solidFill>
              </a:rPr>
              <a:t> коммерческих конкурсов</a:t>
            </a:r>
            <a:r>
              <a:rPr lang="ru-RU" altLang="ru-RU" sz="3400" b="1" dirty="0" smtClean="0">
                <a:solidFill>
                  <a:srgbClr val="000066"/>
                </a:solidFill>
              </a:rPr>
              <a:t>;</a:t>
            </a:r>
          </a:p>
          <a:p>
            <a:pPr marL="617220" indent="-342900" algn="just">
              <a:lnSpc>
                <a:spcPct val="90000"/>
              </a:lnSpc>
              <a:buFontTx/>
              <a:buChar char="-"/>
            </a:pPr>
            <a:r>
              <a:rPr lang="ru-RU" altLang="ru-RU" sz="3400" b="1" dirty="0" smtClean="0">
                <a:solidFill>
                  <a:srgbClr val="C00000"/>
                </a:solidFill>
              </a:rPr>
              <a:t>ст</a:t>
            </a:r>
            <a:r>
              <a:rPr lang="ru-RU" altLang="ru-RU" sz="3400" b="1" dirty="0">
                <a:solidFill>
                  <a:srgbClr val="C00000"/>
                </a:solidFill>
              </a:rPr>
              <a:t>. 204. </a:t>
            </a:r>
            <a:r>
              <a:rPr lang="ru-RU" altLang="ru-RU" sz="3400" b="1" dirty="0">
                <a:solidFill>
                  <a:srgbClr val="000066"/>
                </a:solidFill>
              </a:rPr>
              <a:t>Коммерческий подкуп</a:t>
            </a:r>
            <a:r>
              <a:rPr lang="ru-RU" altLang="ru-RU" sz="3400" b="1" dirty="0" smtClean="0">
                <a:solidFill>
                  <a:srgbClr val="000066"/>
                </a:solidFill>
              </a:rPr>
              <a:t>.</a:t>
            </a:r>
          </a:p>
          <a:p>
            <a:pPr marL="617220" indent="-342900" algn="just">
              <a:lnSpc>
                <a:spcPct val="90000"/>
              </a:lnSpc>
              <a:buFontTx/>
              <a:buChar char="-"/>
            </a:pPr>
            <a:r>
              <a:rPr lang="ru-RU" altLang="ru-RU" sz="3400" b="1" dirty="0" smtClean="0">
                <a:solidFill>
                  <a:srgbClr val="C00000"/>
                </a:solidFill>
              </a:rPr>
              <a:t>ст</a:t>
            </a:r>
            <a:r>
              <a:rPr lang="ru-RU" altLang="ru-RU" sz="3400" b="1" dirty="0">
                <a:solidFill>
                  <a:srgbClr val="C00000"/>
                </a:solidFill>
              </a:rPr>
              <a:t>. 289. </a:t>
            </a:r>
            <a:r>
              <a:rPr lang="ru-RU" altLang="ru-RU" sz="3400" b="1" dirty="0">
                <a:solidFill>
                  <a:srgbClr val="000066"/>
                </a:solidFill>
              </a:rPr>
              <a:t>Незаконное участие в предприниматель-</a:t>
            </a:r>
            <a:r>
              <a:rPr lang="ru-RU" altLang="ru-RU" sz="3400" b="1" dirty="0" err="1">
                <a:solidFill>
                  <a:srgbClr val="000066"/>
                </a:solidFill>
              </a:rPr>
              <a:t>ской</a:t>
            </a:r>
            <a:r>
              <a:rPr lang="ru-RU" altLang="ru-RU" sz="3400" b="1" dirty="0">
                <a:solidFill>
                  <a:srgbClr val="000066"/>
                </a:solidFill>
              </a:rPr>
              <a:t> </a:t>
            </a:r>
            <a:r>
              <a:rPr lang="ru-RU" altLang="ru-RU" sz="3400" b="1" dirty="0" smtClean="0">
                <a:solidFill>
                  <a:srgbClr val="000066"/>
                </a:solidFill>
              </a:rPr>
              <a:t>деятельности.</a:t>
            </a:r>
          </a:p>
          <a:p>
            <a:pPr marL="617220" indent="-342900" algn="just">
              <a:lnSpc>
                <a:spcPct val="90000"/>
              </a:lnSpc>
              <a:buFontTx/>
              <a:buChar char="-"/>
            </a:pPr>
            <a:r>
              <a:rPr lang="ru-RU" altLang="ru-RU" sz="3400" b="1" dirty="0" smtClean="0">
                <a:solidFill>
                  <a:srgbClr val="C00000"/>
                </a:solidFill>
              </a:rPr>
              <a:t>ст</a:t>
            </a:r>
            <a:r>
              <a:rPr lang="ru-RU" altLang="ru-RU" sz="3400" b="1" dirty="0">
                <a:solidFill>
                  <a:srgbClr val="C00000"/>
                </a:solidFill>
              </a:rPr>
              <a:t>. 290. </a:t>
            </a:r>
            <a:r>
              <a:rPr lang="ru-RU" altLang="ru-RU" sz="3400" b="1" dirty="0">
                <a:solidFill>
                  <a:srgbClr val="000066"/>
                </a:solidFill>
              </a:rPr>
              <a:t>Получение </a:t>
            </a:r>
            <a:r>
              <a:rPr lang="ru-RU" altLang="ru-RU" sz="3400" b="1" dirty="0" smtClean="0">
                <a:solidFill>
                  <a:srgbClr val="000066"/>
                </a:solidFill>
              </a:rPr>
              <a:t>взятки.</a:t>
            </a:r>
          </a:p>
          <a:p>
            <a:pPr marL="617220" indent="-342900" algn="just">
              <a:lnSpc>
                <a:spcPct val="90000"/>
              </a:lnSpc>
              <a:buFontTx/>
              <a:buChar char="-"/>
            </a:pPr>
            <a:r>
              <a:rPr lang="ru-RU" altLang="ru-RU" sz="3400" b="1" dirty="0" smtClean="0">
                <a:solidFill>
                  <a:srgbClr val="C00000"/>
                </a:solidFill>
              </a:rPr>
              <a:t>ст</a:t>
            </a:r>
            <a:r>
              <a:rPr lang="ru-RU" altLang="ru-RU" sz="3400" b="1" dirty="0">
                <a:solidFill>
                  <a:srgbClr val="C00000"/>
                </a:solidFill>
              </a:rPr>
              <a:t>. 291. </a:t>
            </a:r>
            <a:r>
              <a:rPr lang="ru-RU" altLang="ru-RU" sz="3400" b="1" dirty="0">
                <a:solidFill>
                  <a:srgbClr val="000066"/>
                </a:solidFill>
              </a:rPr>
              <a:t>Дача </a:t>
            </a:r>
            <a:r>
              <a:rPr lang="ru-RU" altLang="ru-RU" sz="3400" b="1" dirty="0" smtClean="0">
                <a:solidFill>
                  <a:srgbClr val="000066"/>
                </a:solidFill>
              </a:rPr>
              <a:t>взятки.</a:t>
            </a:r>
          </a:p>
          <a:p>
            <a:pPr marL="617220" indent="-342900" algn="just">
              <a:lnSpc>
                <a:spcPct val="90000"/>
              </a:lnSpc>
              <a:buFontTx/>
              <a:buChar char="-"/>
            </a:pPr>
            <a:r>
              <a:rPr lang="ru-RU" altLang="ru-RU" sz="3400" b="1" dirty="0" smtClean="0">
                <a:solidFill>
                  <a:srgbClr val="C00000"/>
                </a:solidFill>
              </a:rPr>
              <a:t>ст</a:t>
            </a:r>
            <a:r>
              <a:rPr lang="ru-RU" altLang="ru-RU" sz="3400" b="1" dirty="0">
                <a:solidFill>
                  <a:srgbClr val="C00000"/>
                </a:solidFill>
              </a:rPr>
              <a:t>. 291.1. </a:t>
            </a:r>
            <a:r>
              <a:rPr lang="ru-RU" altLang="ru-RU" sz="3400" b="1" dirty="0">
                <a:solidFill>
                  <a:srgbClr val="000066"/>
                </a:solidFill>
              </a:rPr>
              <a:t>Посредничество во взяточничестве.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40000" lnSpcReduction="20000"/>
          </a:bodyPr>
          <a:lstStyle/>
          <a:p>
            <a:pPr>
              <a:buFontTx/>
              <a:buChar char="-"/>
            </a:pPr>
            <a:r>
              <a:rPr lang="ru-RU" altLang="ru-RU" b="1" dirty="0" smtClean="0">
                <a:solidFill>
                  <a:srgbClr val="C00000"/>
                </a:solidFill>
              </a:rPr>
              <a:t>ст</a:t>
            </a:r>
            <a:r>
              <a:rPr lang="ru-RU" altLang="ru-RU" b="1" dirty="0">
                <a:solidFill>
                  <a:srgbClr val="C00000"/>
                </a:solidFill>
              </a:rPr>
              <a:t>. 226.1 (</a:t>
            </a:r>
            <a:r>
              <a:rPr lang="ru-RU" altLang="ru-RU" b="1" dirty="0" err="1">
                <a:solidFill>
                  <a:srgbClr val="C00000"/>
                </a:solidFill>
              </a:rPr>
              <a:t>п.«а</a:t>
            </a:r>
            <a:r>
              <a:rPr lang="ru-RU" altLang="ru-RU" b="1" dirty="0">
                <a:solidFill>
                  <a:srgbClr val="C00000"/>
                </a:solidFill>
              </a:rPr>
              <a:t>» ч.2). </a:t>
            </a:r>
            <a:r>
              <a:rPr lang="ru-RU" altLang="ru-RU" b="1" dirty="0">
                <a:solidFill>
                  <a:srgbClr val="000066"/>
                </a:solidFill>
              </a:rPr>
              <a:t>Контрабанда </a:t>
            </a:r>
            <a:r>
              <a:rPr lang="ru-RU" altLang="ru-RU" b="1" dirty="0" err="1">
                <a:solidFill>
                  <a:srgbClr val="000066"/>
                </a:solidFill>
              </a:rPr>
              <a:t>сильнодейст-вующих</a:t>
            </a:r>
            <a:r>
              <a:rPr lang="ru-RU" altLang="ru-RU" b="1" dirty="0">
                <a:solidFill>
                  <a:srgbClr val="000066"/>
                </a:solidFill>
              </a:rPr>
              <a:t>, ядовитых, отравляющих, взрывчатых, </a:t>
            </a:r>
            <a:r>
              <a:rPr lang="ru-RU" altLang="ru-RU" b="1" dirty="0" err="1">
                <a:solidFill>
                  <a:srgbClr val="000066"/>
                </a:solidFill>
              </a:rPr>
              <a:t>ра-диоактивных</a:t>
            </a:r>
            <a:r>
              <a:rPr lang="ru-RU" altLang="ru-RU" b="1" dirty="0">
                <a:solidFill>
                  <a:srgbClr val="000066"/>
                </a:solidFill>
              </a:rPr>
              <a:t> веществ, радиационных источников, ядерных материалов, огнестрельного оружия или его основных частей, взрывных устройств, </a:t>
            </a:r>
            <a:r>
              <a:rPr lang="ru-RU" altLang="ru-RU" b="1" dirty="0" err="1">
                <a:solidFill>
                  <a:srgbClr val="000066"/>
                </a:solidFill>
              </a:rPr>
              <a:t>боепри</a:t>
            </a:r>
            <a:r>
              <a:rPr lang="ru-RU" altLang="ru-RU" b="1" dirty="0">
                <a:solidFill>
                  <a:srgbClr val="000066"/>
                </a:solidFill>
              </a:rPr>
              <a:t>-пасов, оружия массового поражения, средств его доставки, иного вооружения, иной военной техники, а также материалов и оборудования, которые могут быть использованы при создании оружия </a:t>
            </a:r>
            <a:r>
              <a:rPr lang="ru-RU" altLang="ru-RU" b="1" dirty="0" err="1">
                <a:solidFill>
                  <a:srgbClr val="000066"/>
                </a:solidFill>
              </a:rPr>
              <a:t>мас-сового</a:t>
            </a:r>
            <a:r>
              <a:rPr lang="ru-RU" altLang="ru-RU" b="1" dirty="0">
                <a:solidFill>
                  <a:srgbClr val="000066"/>
                </a:solidFill>
              </a:rPr>
              <a:t> поражения, средств его доставки, иного вооружения, иной военной техники, а равно </a:t>
            </a:r>
            <a:r>
              <a:rPr lang="ru-RU" altLang="ru-RU" b="1" dirty="0" err="1">
                <a:solidFill>
                  <a:srgbClr val="000066"/>
                </a:solidFill>
              </a:rPr>
              <a:t>стра-тегически</a:t>
            </a:r>
            <a:r>
              <a:rPr lang="ru-RU" altLang="ru-RU" b="1" dirty="0">
                <a:solidFill>
                  <a:srgbClr val="000066"/>
                </a:solidFill>
              </a:rPr>
              <a:t> важных товаров и ресурсов или культур-</a:t>
            </a:r>
            <a:r>
              <a:rPr lang="ru-RU" altLang="ru-RU" b="1" dirty="0" err="1">
                <a:solidFill>
                  <a:srgbClr val="000066"/>
                </a:solidFill>
              </a:rPr>
              <a:t>ных</a:t>
            </a:r>
            <a:r>
              <a:rPr lang="ru-RU" altLang="ru-RU" b="1" dirty="0">
                <a:solidFill>
                  <a:srgbClr val="000066"/>
                </a:solidFill>
              </a:rPr>
              <a:t> ценностей (п. «а», ч. 2</a:t>
            </a:r>
            <a:r>
              <a:rPr lang="en-US" altLang="ru-RU" b="1" dirty="0">
                <a:solidFill>
                  <a:srgbClr val="000066"/>
                </a:solidFill>
              </a:rPr>
              <a:t> - </a:t>
            </a:r>
            <a:r>
              <a:rPr lang="ru-RU" altLang="ru-RU" b="1" i="1" dirty="0">
                <a:solidFill>
                  <a:srgbClr val="C00000"/>
                </a:solidFill>
              </a:rPr>
              <a:t>деяние, совершено «дол-</a:t>
            </a:r>
            <a:r>
              <a:rPr lang="ru-RU" altLang="ru-RU" b="1" i="1" dirty="0" err="1">
                <a:solidFill>
                  <a:srgbClr val="C00000"/>
                </a:solidFill>
              </a:rPr>
              <a:t>жностным</a:t>
            </a:r>
            <a:r>
              <a:rPr lang="ru-RU" altLang="ru-RU" b="1" i="1" dirty="0">
                <a:solidFill>
                  <a:srgbClr val="C00000"/>
                </a:solidFill>
              </a:rPr>
              <a:t> лицом с использованием своего </a:t>
            </a:r>
            <a:r>
              <a:rPr lang="ru-RU" altLang="ru-RU" b="1" i="1" dirty="0" err="1">
                <a:solidFill>
                  <a:srgbClr val="C00000"/>
                </a:solidFill>
              </a:rPr>
              <a:t>слу-жебного</a:t>
            </a:r>
            <a:r>
              <a:rPr lang="ru-RU" altLang="ru-RU" b="1" i="1" dirty="0">
                <a:solidFill>
                  <a:srgbClr val="C00000"/>
                </a:solidFill>
              </a:rPr>
              <a:t> положения</a:t>
            </a:r>
            <a:r>
              <a:rPr lang="ru-RU" altLang="ru-RU" b="1" i="1" dirty="0" smtClean="0">
                <a:solidFill>
                  <a:srgbClr val="C00000"/>
                </a:solidFill>
              </a:rPr>
              <a:t>»</a:t>
            </a:r>
            <a:r>
              <a:rPr lang="ru-RU" altLang="ru-RU" b="1" dirty="0" smtClean="0">
                <a:solidFill>
                  <a:srgbClr val="000066"/>
                </a:solidFill>
              </a:rPr>
              <a:t>).</a:t>
            </a:r>
          </a:p>
          <a:p>
            <a:pPr>
              <a:buFontTx/>
              <a:buChar char="-"/>
            </a:pPr>
            <a:r>
              <a:rPr lang="ru-RU" altLang="ru-RU" b="1" dirty="0" smtClean="0">
                <a:solidFill>
                  <a:srgbClr val="C00000"/>
                </a:solidFill>
              </a:rPr>
              <a:t>- </a:t>
            </a:r>
            <a:r>
              <a:rPr lang="ru-RU" altLang="ru-RU" b="1" dirty="0">
                <a:solidFill>
                  <a:srgbClr val="C00000"/>
                </a:solidFill>
              </a:rPr>
              <a:t>ст. 229.1 (п. «б» ч.2). </a:t>
            </a:r>
            <a:r>
              <a:rPr lang="ru-RU" altLang="ru-RU" b="1" dirty="0">
                <a:solidFill>
                  <a:srgbClr val="000066"/>
                </a:solidFill>
              </a:rPr>
              <a:t>Контрабанда </a:t>
            </a:r>
            <a:r>
              <a:rPr lang="ru-RU" altLang="ru-RU" b="1" dirty="0" smtClean="0">
                <a:solidFill>
                  <a:srgbClr val="000066"/>
                </a:solidFill>
              </a:rPr>
              <a:t>наркотических средств</a:t>
            </a:r>
            <a:r>
              <a:rPr lang="ru-RU" altLang="ru-RU" b="1" dirty="0">
                <a:solidFill>
                  <a:srgbClr val="000066"/>
                </a:solidFill>
              </a:rPr>
              <a:t>, психотропных веществ, их </a:t>
            </a:r>
            <a:r>
              <a:rPr lang="ru-RU" altLang="ru-RU" b="1" dirty="0" err="1">
                <a:solidFill>
                  <a:srgbClr val="000066"/>
                </a:solidFill>
              </a:rPr>
              <a:t>прекурсоров</a:t>
            </a:r>
            <a:r>
              <a:rPr lang="ru-RU" altLang="ru-RU" b="1" dirty="0">
                <a:solidFill>
                  <a:srgbClr val="000066"/>
                </a:solidFill>
              </a:rPr>
              <a:t> или аналогов, растений, содержащих наркотические средства, психотропные вещества или их </a:t>
            </a:r>
            <a:r>
              <a:rPr lang="ru-RU" altLang="ru-RU" b="1" dirty="0" err="1">
                <a:solidFill>
                  <a:srgbClr val="000066"/>
                </a:solidFill>
              </a:rPr>
              <a:t>прекур-соры</a:t>
            </a:r>
            <a:r>
              <a:rPr lang="ru-RU" altLang="ru-RU" b="1" dirty="0">
                <a:solidFill>
                  <a:srgbClr val="000066"/>
                </a:solidFill>
              </a:rPr>
              <a:t>, либо их частей, содержащих наркотические средства, психотропные вещества или их </a:t>
            </a:r>
            <a:r>
              <a:rPr lang="ru-RU" altLang="ru-RU" b="1" dirty="0" err="1">
                <a:solidFill>
                  <a:srgbClr val="000066"/>
                </a:solidFill>
              </a:rPr>
              <a:t>прекур-соры</a:t>
            </a:r>
            <a:r>
              <a:rPr lang="ru-RU" altLang="ru-RU" b="1" dirty="0">
                <a:solidFill>
                  <a:srgbClr val="000066"/>
                </a:solidFill>
              </a:rPr>
              <a:t>, инструментов или оборудования, находящих-</a:t>
            </a:r>
            <a:r>
              <a:rPr lang="ru-RU" altLang="ru-RU" b="1" dirty="0" err="1">
                <a:solidFill>
                  <a:srgbClr val="000066"/>
                </a:solidFill>
              </a:rPr>
              <a:t>ся</a:t>
            </a:r>
            <a:r>
              <a:rPr lang="ru-RU" altLang="ru-RU" b="1" dirty="0">
                <a:solidFill>
                  <a:srgbClr val="000066"/>
                </a:solidFill>
              </a:rPr>
              <a:t> под специальным контролем и используемых для изготовления наркотических средств или </a:t>
            </a:r>
            <a:r>
              <a:rPr lang="ru-RU" altLang="ru-RU" b="1" dirty="0" err="1">
                <a:solidFill>
                  <a:srgbClr val="000066"/>
                </a:solidFill>
              </a:rPr>
              <a:t>психо-тропных</a:t>
            </a:r>
            <a:r>
              <a:rPr lang="ru-RU" altLang="ru-RU" b="1" dirty="0">
                <a:solidFill>
                  <a:srgbClr val="000066"/>
                </a:solidFill>
              </a:rPr>
              <a:t> веществ (п.«б»ч.2 - </a:t>
            </a:r>
            <a:r>
              <a:rPr lang="ru-RU" altLang="ru-RU" b="1" i="1" dirty="0">
                <a:solidFill>
                  <a:srgbClr val="C00000"/>
                </a:solidFill>
              </a:rPr>
              <a:t>деяние, совершено дол-</a:t>
            </a:r>
            <a:r>
              <a:rPr lang="ru-RU" altLang="ru-RU" b="1" i="1" dirty="0" err="1">
                <a:solidFill>
                  <a:srgbClr val="C00000"/>
                </a:solidFill>
              </a:rPr>
              <a:t>жностным</a:t>
            </a:r>
            <a:r>
              <a:rPr lang="ru-RU" altLang="ru-RU" b="1" i="1" dirty="0">
                <a:solidFill>
                  <a:srgbClr val="C00000"/>
                </a:solidFill>
              </a:rPr>
              <a:t> лицом с использованием своего </a:t>
            </a:r>
            <a:r>
              <a:rPr lang="ru-RU" altLang="ru-RU" b="1" i="1" dirty="0" err="1">
                <a:solidFill>
                  <a:srgbClr val="C00000"/>
                </a:solidFill>
              </a:rPr>
              <a:t>служеб-ного</a:t>
            </a:r>
            <a:r>
              <a:rPr lang="ru-RU" altLang="ru-RU" b="1" i="1" dirty="0">
                <a:solidFill>
                  <a:srgbClr val="C00000"/>
                </a:solidFill>
              </a:rPr>
              <a:t> положения</a:t>
            </a:r>
            <a:r>
              <a:rPr lang="ru-RU" altLang="ru-RU" b="1" dirty="0">
                <a:solidFill>
                  <a:srgbClr val="000066"/>
                </a:solidFill>
              </a:rPr>
              <a:t>).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67544" y="1743456"/>
            <a:ext cx="8229600" cy="626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altLang="ru-RU" sz="2800" b="1" i="1" dirty="0">
                <a:solidFill>
                  <a:srgbClr val="C00000"/>
                </a:solidFill>
              </a:rPr>
              <a:t>1.Преступления, относящиеся к числу </a:t>
            </a:r>
            <a:r>
              <a:rPr lang="ru-RU" altLang="ru-RU" sz="2800" b="1" i="1" dirty="0" err="1">
                <a:solidFill>
                  <a:srgbClr val="C00000"/>
                </a:solidFill>
              </a:rPr>
              <a:t>коррупци-онных</a:t>
            </a:r>
            <a:r>
              <a:rPr lang="ru-RU" altLang="ru-RU" sz="2800" b="1" i="1" dirty="0">
                <a:solidFill>
                  <a:srgbClr val="C00000"/>
                </a:solidFill>
              </a:rPr>
              <a:t>, без дополнительных условий</a:t>
            </a:r>
            <a:r>
              <a:rPr lang="ru-RU" altLang="ru-RU" sz="2800" b="1" i="1" dirty="0" smtClean="0">
                <a:solidFill>
                  <a:srgbClr val="C00000"/>
                </a:solidFill>
              </a:rPr>
              <a:t>:</a:t>
            </a:r>
            <a:endParaRPr lang="ru-RU" altLang="ru-RU" sz="28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75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252728"/>
          </a:xfrm>
        </p:spPr>
        <p:txBody>
          <a:bodyPr>
            <a:noAutofit/>
          </a:bodyPr>
          <a:lstStyle/>
          <a:p>
            <a:r>
              <a:rPr lang="ru-RU" alt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  <a:t>ПРЕСТУПЛЕНИЯ КОРРУПЦИОННОЙ НАПРАВЛЕННОСТИ:</a:t>
            </a:r>
            <a:endParaRPr lang="ru-RU" sz="28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marL="266700" indent="276225" algn="just">
              <a:spcBef>
                <a:spcPct val="0"/>
              </a:spcBef>
              <a:buFontTx/>
              <a:buNone/>
            </a:pPr>
            <a:r>
              <a:rPr lang="ru-RU" altLang="ru-RU" b="1" dirty="0" smtClean="0">
                <a:solidFill>
                  <a:srgbClr val="C00000"/>
                </a:solidFill>
              </a:rPr>
              <a:t>- ст.174</a:t>
            </a:r>
            <a:r>
              <a:rPr lang="ru-RU" altLang="ru-RU" b="1" dirty="0">
                <a:solidFill>
                  <a:srgbClr val="C00000"/>
                </a:solidFill>
              </a:rPr>
              <a:t>. </a:t>
            </a:r>
            <a:r>
              <a:rPr lang="ru-RU" altLang="ru-RU" b="1" dirty="0">
                <a:solidFill>
                  <a:srgbClr val="000066"/>
                </a:solidFill>
              </a:rPr>
              <a:t>Легализация (отмывание) денежных средств или иного имущества, приобретённых </a:t>
            </a:r>
            <a:r>
              <a:rPr lang="ru-RU" altLang="ru-RU" b="1" dirty="0" smtClean="0">
                <a:solidFill>
                  <a:srgbClr val="000066"/>
                </a:solidFill>
              </a:rPr>
              <a:t>другими </a:t>
            </a:r>
            <a:r>
              <a:rPr lang="ru-RU" altLang="ru-RU" b="1" dirty="0">
                <a:solidFill>
                  <a:srgbClr val="000066"/>
                </a:solidFill>
              </a:rPr>
              <a:t>лицами преступным путём.</a:t>
            </a:r>
          </a:p>
          <a:p>
            <a:pPr marL="266700" indent="276225" algn="just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</a:rPr>
              <a:t>- ст. 174.1. </a:t>
            </a:r>
            <a:r>
              <a:rPr lang="ru-RU" altLang="ru-RU" b="1" dirty="0">
                <a:solidFill>
                  <a:srgbClr val="000066"/>
                </a:solidFill>
              </a:rPr>
              <a:t>Легализация (отмывание) денежных средств или иного имущества, приобретённых </a:t>
            </a:r>
            <a:r>
              <a:rPr lang="ru-RU" altLang="ru-RU" b="1" dirty="0" smtClean="0">
                <a:solidFill>
                  <a:srgbClr val="000066"/>
                </a:solidFill>
              </a:rPr>
              <a:t>лицом </a:t>
            </a:r>
            <a:r>
              <a:rPr lang="ru-RU" altLang="ru-RU" b="1" dirty="0">
                <a:solidFill>
                  <a:srgbClr val="000066"/>
                </a:solidFill>
              </a:rPr>
              <a:t>в результате совершения им преступления.</a:t>
            </a:r>
          </a:p>
          <a:p>
            <a:pPr marL="266700" indent="276225" algn="just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</a:rPr>
              <a:t>- ст. 175. </a:t>
            </a:r>
            <a:r>
              <a:rPr lang="ru-RU" altLang="ru-RU" b="1" dirty="0">
                <a:solidFill>
                  <a:srgbClr val="000066"/>
                </a:solidFill>
              </a:rPr>
              <a:t>Приобретение или сбыт имущества, </a:t>
            </a:r>
            <a:r>
              <a:rPr lang="ru-RU" altLang="ru-RU" b="1" dirty="0" smtClean="0">
                <a:solidFill>
                  <a:srgbClr val="000066"/>
                </a:solidFill>
              </a:rPr>
              <a:t>заведомо </a:t>
            </a:r>
            <a:r>
              <a:rPr lang="ru-RU" altLang="ru-RU" b="1" dirty="0">
                <a:solidFill>
                  <a:srgbClr val="000066"/>
                </a:solidFill>
              </a:rPr>
              <a:t>добытого преступным путём.</a:t>
            </a:r>
            <a:endParaRPr lang="ru-RU" altLang="ru-RU" sz="2800" b="1" dirty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88000" cy="3528000"/>
          </a:xfrm>
        </p:spPr>
        <p:txBody>
          <a:bodyPr>
            <a:normAutofit fontScale="55000" lnSpcReduction="20000"/>
          </a:bodyPr>
          <a:lstStyle/>
          <a:p>
            <a:pPr indent="374650" algn="just">
              <a:lnSpc>
                <a:spcPct val="90000"/>
              </a:lnSpc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</a:rPr>
              <a:t>- ст.170</a:t>
            </a:r>
            <a:r>
              <a:rPr lang="ru-RU" altLang="ru-RU" b="1" dirty="0">
                <a:solidFill>
                  <a:srgbClr val="A50021"/>
                </a:solidFill>
              </a:rPr>
              <a:t>.</a:t>
            </a:r>
            <a:r>
              <a:rPr lang="ru-RU" altLang="ru-RU" b="1" dirty="0">
                <a:solidFill>
                  <a:srgbClr val="000066"/>
                </a:solidFill>
              </a:rPr>
              <a:t>Регистрация незаконных сделок с землёй.</a:t>
            </a:r>
          </a:p>
          <a:p>
            <a:pPr indent="374650" algn="just">
              <a:lnSpc>
                <a:spcPct val="90000"/>
              </a:lnSpc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</a:rPr>
              <a:t>- ст. 201.</a:t>
            </a:r>
            <a:r>
              <a:rPr lang="ru-RU" altLang="ru-RU" dirty="0">
                <a:solidFill>
                  <a:srgbClr val="C00000"/>
                </a:solidFill>
              </a:rPr>
              <a:t> </a:t>
            </a:r>
            <a:r>
              <a:rPr lang="ru-RU" altLang="ru-RU" b="1" dirty="0">
                <a:solidFill>
                  <a:srgbClr val="000066"/>
                </a:solidFill>
              </a:rPr>
              <a:t>Злоупотребление полномочиями.</a:t>
            </a:r>
          </a:p>
          <a:p>
            <a:pPr indent="374650" algn="just">
              <a:lnSpc>
                <a:spcPct val="90000"/>
              </a:lnSpc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</a:rPr>
              <a:t>- ст.202. </a:t>
            </a:r>
            <a:r>
              <a:rPr lang="ru-RU" altLang="ru-RU" b="1" dirty="0">
                <a:solidFill>
                  <a:srgbClr val="000066"/>
                </a:solidFill>
              </a:rPr>
              <a:t>Злоупотребление полномочиями частными </a:t>
            </a:r>
            <a:r>
              <a:rPr lang="ru-RU" altLang="ru-RU" b="1" dirty="0" err="1">
                <a:solidFill>
                  <a:srgbClr val="000066"/>
                </a:solidFill>
              </a:rPr>
              <a:t>нотари</a:t>
            </a:r>
            <a:r>
              <a:rPr lang="ru-RU" altLang="ru-RU" b="1" dirty="0">
                <a:solidFill>
                  <a:srgbClr val="000066"/>
                </a:solidFill>
              </a:rPr>
              <a:t>-усами и аудиторами.</a:t>
            </a:r>
          </a:p>
          <a:p>
            <a:pPr indent="374650" algn="just">
              <a:lnSpc>
                <a:spcPct val="90000"/>
              </a:lnSpc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</a:rPr>
              <a:t>- ст. 258.1 (ч.2)</a:t>
            </a:r>
            <a:r>
              <a:rPr lang="ru-RU" altLang="ru-RU" dirty="0"/>
              <a:t> </a:t>
            </a:r>
            <a:r>
              <a:rPr lang="ru-RU" altLang="ru-RU" b="1" dirty="0">
                <a:solidFill>
                  <a:srgbClr val="000066"/>
                </a:solidFill>
              </a:rPr>
              <a:t>Незаконные добыча и оборот особо ценных диких животных и водных биологических ресурсов, </a:t>
            </a:r>
            <a:r>
              <a:rPr lang="ru-RU" altLang="ru-RU" b="1" dirty="0" err="1">
                <a:solidFill>
                  <a:srgbClr val="000066"/>
                </a:solidFill>
              </a:rPr>
              <a:t>принадле-жащих</a:t>
            </a:r>
            <a:r>
              <a:rPr lang="ru-RU" altLang="ru-RU" b="1" dirty="0">
                <a:solidFill>
                  <a:srgbClr val="000066"/>
                </a:solidFill>
              </a:rPr>
              <a:t> к видам, занесенным в Красную книгу Российской Феде-рации и (или) охраняемым международными договорами Рос-</a:t>
            </a:r>
            <a:r>
              <a:rPr lang="ru-RU" altLang="ru-RU" b="1" dirty="0" err="1">
                <a:solidFill>
                  <a:srgbClr val="000066"/>
                </a:solidFill>
              </a:rPr>
              <a:t>сийской</a:t>
            </a:r>
            <a:r>
              <a:rPr lang="ru-RU" altLang="ru-RU" b="1" dirty="0">
                <a:solidFill>
                  <a:srgbClr val="000066"/>
                </a:solidFill>
              </a:rPr>
              <a:t> Федерации (ч.2 – </a:t>
            </a:r>
            <a:r>
              <a:rPr lang="ru-RU" altLang="ru-RU" b="1" i="1" dirty="0">
                <a:solidFill>
                  <a:srgbClr val="C00000"/>
                </a:solidFill>
              </a:rPr>
              <a:t>деяние совершено должностным ли-</a:t>
            </a:r>
            <a:r>
              <a:rPr lang="ru-RU" altLang="ru-RU" b="1" i="1" dirty="0" err="1">
                <a:solidFill>
                  <a:srgbClr val="C00000"/>
                </a:solidFill>
              </a:rPr>
              <a:t>цом</a:t>
            </a:r>
            <a:r>
              <a:rPr lang="ru-RU" altLang="ru-RU" b="1" i="1" dirty="0">
                <a:solidFill>
                  <a:srgbClr val="C00000"/>
                </a:solidFill>
              </a:rPr>
              <a:t> с использованием своего служебного положения</a:t>
            </a:r>
            <a:r>
              <a:rPr lang="ru-RU" altLang="ru-RU" b="1" dirty="0">
                <a:solidFill>
                  <a:srgbClr val="000066"/>
                </a:solidFill>
              </a:rPr>
              <a:t>).</a:t>
            </a:r>
          </a:p>
          <a:p>
            <a:pPr indent="374650" algn="just">
              <a:lnSpc>
                <a:spcPct val="90000"/>
              </a:lnSpc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</a:rPr>
              <a:t>- ст.</a:t>
            </a:r>
            <a:r>
              <a:rPr lang="ru-RU" altLang="ru-RU" dirty="0">
                <a:solidFill>
                  <a:srgbClr val="C00000"/>
                </a:solidFill>
              </a:rPr>
              <a:t> </a:t>
            </a:r>
            <a:r>
              <a:rPr lang="ru-RU" altLang="ru-RU" b="1" dirty="0">
                <a:solidFill>
                  <a:srgbClr val="C00000"/>
                </a:solidFill>
              </a:rPr>
              <a:t>285. </a:t>
            </a:r>
            <a:r>
              <a:rPr lang="ru-RU" altLang="ru-RU" b="1" dirty="0">
                <a:solidFill>
                  <a:srgbClr val="000066"/>
                </a:solidFill>
              </a:rPr>
              <a:t>Злоупотребление должностными полномочиями;</a:t>
            </a:r>
          </a:p>
          <a:p>
            <a:pPr indent="374650" algn="just">
              <a:lnSpc>
                <a:spcPct val="90000"/>
              </a:lnSpc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</a:rPr>
              <a:t>- ст.</a:t>
            </a:r>
            <a:r>
              <a:rPr lang="ru-RU" altLang="ru-RU" dirty="0">
                <a:solidFill>
                  <a:srgbClr val="C00000"/>
                </a:solidFill>
              </a:rPr>
              <a:t> </a:t>
            </a:r>
            <a:r>
              <a:rPr lang="ru-RU" altLang="ru-RU" b="1" dirty="0">
                <a:solidFill>
                  <a:srgbClr val="C00000"/>
                </a:solidFill>
              </a:rPr>
              <a:t>285.1. </a:t>
            </a:r>
            <a:r>
              <a:rPr lang="ru-RU" altLang="ru-RU" b="1" dirty="0">
                <a:solidFill>
                  <a:srgbClr val="000066"/>
                </a:solidFill>
              </a:rPr>
              <a:t>Нецелевое расходование бюджетных средств.</a:t>
            </a:r>
          </a:p>
          <a:p>
            <a:pPr indent="374650" algn="just">
              <a:lnSpc>
                <a:spcPct val="90000"/>
              </a:lnSpc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</a:rPr>
              <a:t>- ст.</a:t>
            </a:r>
            <a:r>
              <a:rPr lang="ru-RU" altLang="ru-RU" dirty="0">
                <a:solidFill>
                  <a:srgbClr val="C00000"/>
                </a:solidFill>
              </a:rPr>
              <a:t> </a:t>
            </a:r>
            <a:r>
              <a:rPr lang="ru-RU" altLang="ru-RU" b="1" dirty="0">
                <a:solidFill>
                  <a:srgbClr val="C00000"/>
                </a:solidFill>
              </a:rPr>
              <a:t>285.2. </a:t>
            </a:r>
            <a:r>
              <a:rPr lang="ru-RU" altLang="ru-RU" b="1" dirty="0">
                <a:solidFill>
                  <a:srgbClr val="000066"/>
                </a:solidFill>
              </a:rPr>
              <a:t>Нецелевое расходование средств </a:t>
            </a:r>
            <a:r>
              <a:rPr lang="ru-RU" altLang="ru-RU" b="1" dirty="0" err="1">
                <a:solidFill>
                  <a:srgbClr val="000066"/>
                </a:solidFill>
              </a:rPr>
              <a:t>государствен-ных</a:t>
            </a:r>
            <a:r>
              <a:rPr lang="ru-RU" altLang="ru-RU" b="1" dirty="0">
                <a:solidFill>
                  <a:srgbClr val="000066"/>
                </a:solidFill>
              </a:rPr>
              <a:t> внебюджетных фондов.</a:t>
            </a:r>
            <a:endParaRPr lang="ru-RU" alt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539552" y="1628800"/>
            <a:ext cx="8229600" cy="9646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altLang="ru-RU" sz="2400" b="1" i="1" dirty="0">
                <a:solidFill>
                  <a:srgbClr val="C00000"/>
                </a:solidFill>
              </a:rPr>
              <a:t>2.</a:t>
            </a:r>
            <a:r>
              <a:rPr lang="ru-RU" altLang="ru-RU" sz="2000" b="1" i="1" dirty="0">
                <a:solidFill>
                  <a:srgbClr val="C00000"/>
                </a:solidFill>
              </a:rPr>
              <a:t>Преступления, относящиеся к числу </a:t>
            </a:r>
            <a:r>
              <a:rPr lang="ru-RU" altLang="ru-RU" sz="2000" b="1" i="1" dirty="0" err="1">
                <a:solidFill>
                  <a:srgbClr val="C00000"/>
                </a:solidFill>
              </a:rPr>
              <a:t>коррупци-онных</a:t>
            </a:r>
            <a:r>
              <a:rPr lang="ru-RU" altLang="ru-RU" sz="2000" b="1" i="1" dirty="0">
                <a:solidFill>
                  <a:srgbClr val="C00000"/>
                </a:solidFill>
              </a:rPr>
              <a:t> при наличии различных дополнительных ус-</a:t>
            </a:r>
            <a:r>
              <a:rPr lang="ru-RU" altLang="ru-RU" sz="2000" b="1" i="1" dirty="0" err="1">
                <a:solidFill>
                  <a:srgbClr val="C00000"/>
                </a:solidFill>
              </a:rPr>
              <a:t>ловий</a:t>
            </a:r>
            <a:r>
              <a:rPr lang="ru-RU" altLang="ru-RU" sz="2000" b="1" i="1" dirty="0">
                <a:solidFill>
                  <a:srgbClr val="C00000"/>
                </a:solidFill>
              </a:rPr>
              <a:t> и оговорок </a:t>
            </a:r>
            <a:r>
              <a:rPr lang="ru-RU" altLang="ru-RU" sz="2000" b="1" i="1" dirty="0" smtClean="0">
                <a:solidFill>
                  <a:srgbClr val="C00000"/>
                </a:solidFill>
              </a:rPr>
              <a:t>: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08963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252728"/>
          </a:xfrm>
        </p:spPr>
        <p:txBody>
          <a:bodyPr>
            <a:noAutofit/>
          </a:bodyPr>
          <a:lstStyle/>
          <a:p>
            <a:r>
              <a:rPr lang="ru-RU" alt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  <a:t>ПРЕСТУПЛЕНИЯ КОРРУПЦИОННОЙ НАПРАВЛЕННОСТИ:</a:t>
            </a:r>
            <a:endParaRPr lang="ru-RU" sz="2800" dirty="0"/>
          </a:p>
        </p:txBody>
      </p:sp>
      <p:sp>
        <p:nvSpPr>
          <p:cNvPr id="9" name="Объект 4"/>
          <p:cNvSpPr>
            <a:spLocks noGrp="1"/>
          </p:cNvSpPr>
          <p:nvPr>
            <p:ph sz="quarter" idx="4294967295"/>
          </p:nvPr>
        </p:nvSpPr>
        <p:spPr>
          <a:xfrm>
            <a:off x="676655" y="2679192"/>
            <a:ext cx="3996000" cy="33120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indent="374650" algn="just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</a:rPr>
              <a:t>- ст.285.3. </a:t>
            </a:r>
            <a:r>
              <a:rPr lang="ru-RU" altLang="ru-RU" b="1" dirty="0">
                <a:solidFill>
                  <a:srgbClr val="000066"/>
                </a:solidFill>
              </a:rPr>
              <a:t>Внесение в единые государственные реестры заведомо недостоверных сведений.</a:t>
            </a:r>
          </a:p>
          <a:p>
            <a:pPr indent="374650" algn="just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</a:rPr>
              <a:t>- ст.</a:t>
            </a:r>
            <a:r>
              <a:rPr lang="ru-RU" altLang="ru-RU" dirty="0">
                <a:solidFill>
                  <a:srgbClr val="C00000"/>
                </a:solidFill>
              </a:rPr>
              <a:t> </a:t>
            </a:r>
            <a:r>
              <a:rPr lang="ru-RU" altLang="ru-RU" b="1" dirty="0">
                <a:solidFill>
                  <a:srgbClr val="C00000"/>
                </a:solidFill>
              </a:rPr>
              <a:t>286 (чч.1,2; </a:t>
            </a:r>
            <a:r>
              <a:rPr lang="ru-RU" altLang="ru-RU" b="1" dirty="0" err="1">
                <a:solidFill>
                  <a:srgbClr val="C00000"/>
                </a:solidFill>
              </a:rPr>
              <a:t>п.«в</a:t>
            </a:r>
            <a:r>
              <a:rPr lang="ru-RU" altLang="ru-RU" b="1" dirty="0">
                <a:solidFill>
                  <a:srgbClr val="C00000"/>
                </a:solidFill>
              </a:rPr>
              <a:t>» ч.3). </a:t>
            </a:r>
            <a:r>
              <a:rPr lang="ru-RU" altLang="ru-RU" b="1" dirty="0">
                <a:solidFill>
                  <a:srgbClr val="000066"/>
                </a:solidFill>
              </a:rPr>
              <a:t>Превышение </a:t>
            </a:r>
            <a:r>
              <a:rPr lang="ru-RU" altLang="ru-RU" b="1" dirty="0" err="1">
                <a:solidFill>
                  <a:srgbClr val="000066"/>
                </a:solidFill>
              </a:rPr>
              <a:t>должност-ных</a:t>
            </a:r>
            <a:r>
              <a:rPr lang="ru-RU" altLang="ru-RU" b="1" dirty="0">
                <a:solidFill>
                  <a:srgbClr val="000066"/>
                </a:solidFill>
              </a:rPr>
              <a:t> полномочий (чч.1 и 2, </a:t>
            </a:r>
            <a:r>
              <a:rPr lang="ru-RU" altLang="ru-RU" b="1" dirty="0" err="1">
                <a:solidFill>
                  <a:srgbClr val="000066"/>
                </a:solidFill>
              </a:rPr>
              <a:t>п.«в</a:t>
            </a:r>
            <a:r>
              <a:rPr lang="ru-RU" altLang="ru-RU" b="1" dirty="0">
                <a:solidFill>
                  <a:srgbClr val="000066"/>
                </a:solidFill>
              </a:rPr>
              <a:t>» ч.3, т. е. (ч.1) Совершение должностным лицом действий, явно выходящих за пределы его полномочий и повлек-</a:t>
            </a:r>
            <a:r>
              <a:rPr lang="ru-RU" altLang="ru-RU" b="1" dirty="0" err="1">
                <a:solidFill>
                  <a:srgbClr val="000066"/>
                </a:solidFill>
              </a:rPr>
              <a:t>ших</a:t>
            </a:r>
            <a:r>
              <a:rPr lang="ru-RU" altLang="ru-RU" b="1" dirty="0">
                <a:solidFill>
                  <a:srgbClr val="000066"/>
                </a:solidFill>
              </a:rPr>
              <a:t> существенное нарушение прав и законных интересов граждан или организаций либо </a:t>
            </a:r>
            <a:r>
              <a:rPr lang="ru-RU" altLang="ru-RU" b="1" dirty="0" err="1">
                <a:solidFill>
                  <a:srgbClr val="000066"/>
                </a:solidFill>
              </a:rPr>
              <a:t>охраня-емых</a:t>
            </a:r>
            <a:r>
              <a:rPr lang="ru-RU" altLang="ru-RU" b="1" dirty="0">
                <a:solidFill>
                  <a:srgbClr val="000066"/>
                </a:solidFill>
              </a:rPr>
              <a:t> законом интересов общества или государства и </a:t>
            </a:r>
            <a:r>
              <a:rPr lang="ru-RU" altLang="ru-RU" dirty="0">
                <a:solidFill>
                  <a:srgbClr val="000066"/>
                </a:solidFill>
              </a:rPr>
              <a:t> </a:t>
            </a:r>
            <a:r>
              <a:rPr lang="ru-RU" altLang="ru-RU" b="1" dirty="0">
                <a:solidFill>
                  <a:srgbClr val="000066"/>
                </a:solidFill>
              </a:rPr>
              <a:t>(ч.2) деяние, совершённое лицом, занимающим государственную должность Российской Федерации или государственную должность субъекта Россий-</a:t>
            </a:r>
            <a:r>
              <a:rPr lang="ru-RU" altLang="ru-RU" b="1" dirty="0" err="1">
                <a:solidFill>
                  <a:srgbClr val="000066"/>
                </a:solidFill>
              </a:rPr>
              <a:t>ской</a:t>
            </a:r>
            <a:r>
              <a:rPr lang="ru-RU" altLang="ru-RU" b="1" dirty="0">
                <a:solidFill>
                  <a:srgbClr val="000066"/>
                </a:solidFill>
              </a:rPr>
              <a:t> Федерации, а равно главой органа местного самоуправления, с причинением тяжких </a:t>
            </a:r>
            <a:r>
              <a:rPr lang="ru-RU" altLang="ru-RU" b="1" dirty="0" err="1">
                <a:solidFill>
                  <a:srgbClr val="000066"/>
                </a:solidFill>
              </a:rPr>
              <a:t>последст-вий</a:t>
            </a:r>
            <a:r>
              <a:rPr lang="ru-RU" altLang="ru-RU" b="1" dirty="0">
                <a:solidFill>
                  <a:srgbClr val="000066"/>
                </a:solidFill>
              </a:rPr>
              <a:t> – п. «в»).</a:t>
            </a:r>
          </a:p>
          <a:p>
            <a:endParaRPr lang="ru-RU" dirty="0"/>
          </a:p>
        </p:txBody>
      </p:sp>
      <p:sp>
        <p:nvSpPr>
          <p:cNvPr id="10" name="Объект 5"/>
          <p:cNvSpPr>
            <a:spLocks noGrp="1"/>
          </p:cNvSpPr>
          <p:nvPr>
            <p:ph sz="quarter" idx="4294967295"/>
          </p:nvPr>
        </p:nvSpPr>
        <p:spPr>
          <a:xfrm>
            <a:off x="4645152" y="2679192"/>
            <a:ext cx="3888000" cy="352800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indent="374650" algn="just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</a:rPr>
              <a:t>- ст.</a:t>
            </a:r>
            <a:r>
              <a:rPr lang="ru-RU" altLang="ru-RU" dirty="0">
                <a:solidFill>
                  <a:srgbClr val="C00000"/>
                </a:solidFill>
              </a:rPr>
              <a:t> </a:t>
            </a:r>
            <a:r>
              <a:rPr lang="ru-RU" altLang="ru-RU" b="1" dirty="0">
                <a:solidFill>
                  <a:srgbClr val="C00000"/>
                </a:solidFill>
              </a:rPr>
              <a:t>292. </a:t>
            </a:r>
            <a:r>
              <a:rPr lang="ru-RU" altLang="ru-RU" b="1" dirty="0">
                <a:solidFill>
                  <a:srgbClr val="000066"/>
                </a:solidFill>
              </a:rPr>
              <a:t>Служебный подлог. </a:t>
            </a:r>
          </a:p>
          <a:p>
            <a:pPr indent="374650" algn="just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</a:rPr>
              <a:t>- ст. 303 (</a:t>
            </a:r>
            <a:r>
              <a:rPr lang="ru-RU" altLang="ru-RU" b="1" dirty="0" err="1">
                <a:solidFill>
                  <a:srgbClr val="C00000"/>
                </a:solidFill>
              </a:rPr>
              <a:t>ч.ч</a:t>
            </a:r>
            <a:r>
              <a:rPr lang="ru-RU" altLang="ru-RU" b="1" dirty="0">
                <a:solidFill>
                  <a:srgbClr val="C00000"/>
                </a:solidFill>
              </a:rPr>
              <a:t>. 2 и 4). </a:t>
            </a:r>
            <a:r>
              <a:rPr lang="ru-RU" altLang="ru-RU" b="1" dirty="0">
                <a:solidFill>
                  <a:srgbClr val="000066"/>
                </a:solidFill>
              </a:rPr>
              <a:t>Фальсификация доказательств.</a:t>
            </a:r>
          </a:p>
          <a:p>
            <a:pPr indent="374650" algn="just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A50021"/>
                </a:solidFill>
              </a:rPr>
              <a:t>- ст. 159 (</a:t>
            </a:r>
            <a:r>
              <a:rPr lang="ru-RU" altLang="ru-RU" b="1" dirty="0" err="1">
                <a:solidFill>
                  <a:srgbClr val="A50021"/>
                </a:solidFill>
              </a:rPr>
              <a:t>ч.ч</a:t>
            </a:r>
            <a:r>
              <a:rPr lang="ru-RU" altLang="ru-RU" b="1" dirty="0">
                <a:solidFill>
                  <a:srgbClr val="A50021"/>
                </a:solidFill>
              </a:rPr>
              <a:t>. 3 и 4). </a:t>
            </a:r>
            <a:r>
              <a:rPr lang="ru-RU" altLang="ru-RU" b="1" dirty="0">
                <a:solidFill>
                  <a:srgbClr val="000066"/>
                </a:solidFill>
              </a:rPr>
              <a:t>Мошенничество.</a:t>
            </a:r>
          </a:p>
          <a:p>
            <a:pPr indent="374650" algn="just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altLang="ru-RU" b="1" dirty="0" smtClean="0">
                <a:solidFill>
                  <a:srgbClr val="A50021"/>
                </a:solidFill>
              </a:rPr>
              <a:t>- ст</a:t>
            </a:r>
            <a:r>
              <a:rPr lang="ru-RU" altLang="ru-RU" b="1" dirty="0">
                <a:solidFill>
                  <a:srgbClr val="A50021"/>
                </a:solidFill>
              </a:rPr>
              <a:t>. 159.2 (</a:t>
            </a:r>
            <a:r>
              <a:rPr lang="ru-RU" altLang="ru-RU" b="1" dirty="0" err="1">
                <a:solidFill>
                  <a:srgbClr val="A50021"/>
                </a:solidFill>
              </a:rPr>
              <a:t>ч.ч</a:t>
            </a:r>
            <a:r>
              <a:rPr lang="ru-RU" altLang="ru-RU" b="1" dirty="0">
                <a:solidFill>
                  <a:srgbClr val="A50021"/>
                </a:solidFill>
              </a:rPr>
              <a:t>. 3 и 4)</a:t>
            </a:r>
            <a:r>
              <a:rPr lang="ru-RU" altLang="ru-RU" dirty="0"/>
              <a:t> </a:t>
            </a:r>
            <a:r>
              <a:rPr lang="ru-RU" altLang="ru-RU" b="1" dirty="0">
                <a:solidFill>
                  <a:srgbClr val="000066"/>
                </a:solidFill>
              </a:rPr>
              <a:t>Мошенничество</a:t>
            </a:r>
            <a:r>
              <a:rPr lang="en-US" altLang="ru-RU" b="1" dirty="0">
                <a:solidFill>
                  <a:srgbClr val="000066"/>
                </a:solidFill>
              </a:rPr>
              <a:t> </a:t>
            </a:r>
            <a:r>
              <a:rPr lang="ru-RU" altLang="ru-RU" b="1" dirty="0">
                <a:solidFill>
                  <a:srgbClr val="000066"/>
                </a:solidFill>
              </a:rPr>
              <a:t>при</a:t>
            </a:r>
            <a:r>
              <a:rPr lang="en-US" altLang="ru-RU" b="1" dirty="0">
                <a:solidFill>
                  <a:srgbClr val="000066"/>
                </a:solidFill>
              </a:rPr>
              <a:t> </a:t>
            </a:r>
            <a:r>
              <a:rPr lang="ru-RU" altLang="ru-RU" b="1" dirty="0">
                <a:solidFill>
                  <a:srgbClr val="000066"/>
                </a:solidFill>
              </a:rPr>
              <a:t>получении</a:t>
            </a:r>
            <a:r>
              <a:rPr lang="en-US" altLang="ru-RU" b="1" dirty="0">
                <a:solidFill>
                  <a:srgbClr val="000066"/>
                </a:solidFill>
              </a:rPr>
              <a:t> </a:t>
            </a:r>
            <a:r>
              <a:rPr lang="ru-RU" altLang="ru-RU" b="1" dirty="0">
                <a:solidFill>
                  <a:srgbClr val="000066"/>
                </a:solidFill>
              </a:rPr>
              <a:t>выплат</a:t>
            </a:r>
            <a:r>
              <a:rPr lang="ru-RU" altLang="ru-RU" b="1" dirty="0" smtClean="0">
                <a:solidFill>
                  <a:srgbClr val="000066"/>
                </a:solidFill>
              </a:rPr>
              <a:t>.</a:t>
            </a:r>
          </a:p>
          <a:p>
            <a:pPr indent="374650" algn="just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altLang="ru-RU" b="1" dirty="0" smtClean="0">
                <a:solidFill>
                  <a:srgbClr val="A50021"/>
                </a:solidFill>
              </a:rPr>
              <a:t>- ст</a:t>
            </a:r>
            <a:r>
              <a:rPr lang="ru-RU" altLang="ru-RU" b="1" dirty="0">
                <a:solidFill>
                  <a:srgbClr val="A50021"/>
                </a:solidFill>
              </a:rPr>
              <a:t>. 178. </a:t>
            </a:r>
            <a:r>
              <a:rPr lang="ru-RU" altLang="ru-RU" b="1" dirty="0">
                <a:solidFill>
                  <a:srgbClr val="000066"/>
                </a:solidFill>
              </a:rPr>
              <a:t>Ограничение</a:t>
            </a:r>
            <a:r>
              <a:rPr lang="en-US" altLang="ru-RU" b="1" dirty="0">
                <a:solidFill>
                  <a:srgbClr val="000066"/>
                </a:solidFill>
              </a:rPr>
              <a:t> </a:t>
            </a:r>
            <a:r>
              <a:rPr lang="ru-RU" altLang="ru-RU" b="1" dirty="0">
                <a:solidFill>
                  <a:srgbClr val="000066"/>
                </a:solidFill>
              </a:rPr>
              <a:t>конкуренции</a:t>
            </a:r>
            <a:r>
              <a:rPr lang="ru-RU" altLang="ru-RU" b="1" dirty="0" smtClean="0">
                <a:solidFill>
                  <a:srgbClr val="000066"/>
                </a:solidFill>
              </a:rPr>
              <a:t>.</a:t>
            </a:r>
          </a:p>
          <a:p>
            <a:pPr indent="374650" algn="just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A50021"/>
                </a:solidFill>
              </a:rPr>
              <a:t>- ст. 179. </a:t>
            </a:r>
            <a:r>
              <a:rPr lang="ru-RU" altLang="ru-RU" b="1" dirty="0">
                <a:solidFill>
                  <a:srgbClr val="000066"/>
                </a:solidFill>
              </a:rPr>
              <a:t>Принуждение</a:t>
            </a:r>
            <a:r>
              <a:rPr lang="en-US" altLang="ru-RU" b="1" dirty="0">
                <a:solidFill>
                  <a:srgbClr val="000066"/>
                </a:solidFill>
              </a:rPr>
              <a:t> </a:t>
            </a:r>
            <a:r>
              <a:rPr lang="ru-RU" altLang="ru-RU" b="1" dirty="0">
                <a:solidFill>
                  <a:srgbClr val="000066"/>
                </a:solidFill>
              </a:rPr>
              <a:t>к</a:t>
            </a:r>
            <a:r>
              <a:rPr lang="en-US" altLang="ru-RU" b="1" dirty="0">
                <a:solidFill>
                  <a:srgbClr val="000066"/>
                </a:solidFill>
              </a:rPr>
              <a:t> </a:t>
            </a:r>
            <a:r>
              <a:rPr lang="ru-RU" altLang="ru-RU" b="1" dirty="0">
                <a:solidFill>
                  <a:srgbClr val="000066"/>
                </a:solidFill>
              </a:rPr>
              <a:t>совершению</a:t>
            </a:r>
            <a:r>
              <a:rPr lang="en-US" altLang="ru-RU" b="1" dirty="0">
                <a:solidFill>
                  <a:srgbClr val="000066"/>
                </a:solidFill>
              </a:rPr>
              <a:t> </a:t>
            </a:r>
            <a:r>
              <a:rPr lang="ru-RU" altLang="ru-RU" b="1" dirty="0">
                <a:solidFill>
                  <a:srgbClr val="000066"/>
                </a:solidFill>
              </a:rPr>
              <a:t>сделки</a:t>
            </a:r>
            <a:r>
              <a:rPr lang="en-US" altLang="ru-RU" b="1" dirty="0">
                <a:solidFill>
                  <a:srgbClr val="000066"/>
                </a:solidFill>
              </a:rPr>
              <a:t> </a:t>
            </a:r>
            <a:r>
              <a:rPr lang="ru-RU" altLang="ru-RU" b="1" dirty="0">
                <a:solidFill>
                  <a:srgbClr val="000066"/>
                </a:solidFill>
              </a:rPr>
              <a:t>или</a:t>
            </a:r>
            <a:r>
              <a:rPr lang="en-US" altLang="ru-RU" b="1" dirty="0">
                <a:solidFill>
                  <a:srgbClr val="000066"/>
                </a:solidFill>
              </a:rPr>
              <a:t> </a:t>
            </a:r>
            <a:r>
              <a:rPr lang="ru-RU" altLang="ru-RU" b="1" dirty="0">
                <a:solidFill>
                  <a:srgbClr val="000066"/>
                </a:solidFill>
              </a:rPr>
              <a:t>к</a:t>
            </a:r>
            <a:r>
              <a:rPr lang="en-US" altLang="ru-RU" b="1" dirty="0">
                <a:solidFill>
                  <a:srgbClr val="000066"/>
                </a:solidFill>
              </a:rPr>
              <a:t> </a:t>
            </a:r>
            <a:r>
              <a:rPr lang="ru-RU" altLang="ru-RU" b="1" dirty="0">
                <a:solidFill>
                  <a:srgbClr val="000066"/>
                </a:solidFill>
              </a:rPr>
              <a:t>отказу</a:t>
            </a:r>
            <a:r>
              <a:rPr lang="en-US" altLang="ru-RU" b="1" dirty="0">
                <a:solidFill>
                  <a:srgbClr val="000066"/>
                </a:solidFill>
              </a:rPr>
              <a:t> </a:t>
            </a:r>
            <a:r>
              <a:rPr lang="ru-RU" altLang="ru-RU" b="1" dirty="0">
                <a:solidFill>
                  <a:srgbClr val="000066"/>
                </a:solidFill>
              </a:rPr>
              <a:t>от</a:t>
            </a:r>
            <a:r>
              <a:rPr lang="en-US" altLang="ru-RU" b="1" dirty="0">
                <a:solidFill>
                  <a:srgbClr val="000066"/>
                </a:solidFill>
              </a:rPr>
              <a:t> </a:t>
            </a:r>
            <a:r>
              <a:rPr lang="ru-RU" altLang="ru-RU" b="1" dirty="0">
                <a:solidFill>
                  <a:srgbClr val="000066"/>
                </a:solidFill>
              </a:rPr>
              <a:t>её совершения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11" name="Заголовок 2"/>
          <p:cNvSpPr txBox="1">
            <a:spLocks/>
          </p:cNvSpPr>
          <p:nvPr/>
        </p:nvSpPr>
        <p:spPr>
          <a:xfrm>
            <a:off x="539552" y="1628800"/>
            <a:ext cx="8229600" cy="9646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altLang="ru-RU" sz="2400" b="1" i="1" dirty="0">
                <a:solidFill>
                  <a:srgbClr val="C00000"/>
                </a:solidFill>
              </a:rPr>
              <a:t>2.</a:t>
            </a:r>
            <a:r>
              <a:rPr lang="ru-RU" altLang="ru-RU" sz="2000" b="1" i="1" dirty="0">
                <a:solidFill>
                  <a:srgbClr val="C00000"/>
                </a:solidFill>
              </a:rPr>
              <a:t>Преступления, относящиеся к числу </a:t>
            </a:r>
            <a:r>
              <a:rPr lang="ru-RU" altLang="ru-RU" sz="2000" b="1" i="1" dirty="0" err="1">
                <a:solidFill>
                  <a:srgbClr val="C00000"/>
                </a:solidFill>
              </a:rPr>
              <a:t>коррупци-онных</a:t>
            </a:r>
            <a:r>
              <a:rPr lang="ru-RU" altLang="ru-RU" sz="2000" b="1" i="1" dirty="0">
                <a:solidFill>
                  <a:srgbClr val="C00000"/>
                </a:solidFill>
              </a:rPr>
              <a:t> при наличии различных дополнительных ус-</a:t>
            </a:r>
            <a:r>
              <a:rPr lang="ru-RU" altLang="ru-RU" sz="2000" b="1" i="1" dirty="0" err="1">
                <a:solidFill>
                  <a:srgbClr val="C00000"/>
                </a:solidFill>
              </a:rPr>
              <a:t>ловий</a:t>
            </a:r>
            <a:r>
              <a:rPr lang="ru-RU" altLang="ru-RU" sz="2000" b="1" i="1" dirty="0">
                <a:solidFill>
                  <a:srgbClr val="C00000"/>
                </a:solidFill>
              </a:rPr>
              <a:t> и оговорок </a:t>
            </a:r>
            <a:r>
              <a:rPr lang="ru-RU" altLang="ru-RU" sz="2000" b="1" i="1" dirty="0" smtClean="0">
                <a:solidFill>
                  <a:srgbClr val="C00000"/>
                </a:solidFill>
              </a:rPr>
              <a:t>: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1390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9" y="3068960"/>
            <a:ext cx="8424936" cy="3672407"/>
          </a:xfrm>
        </p:spPr>
        <p:txBody>
          <a:bodyPr>
            <a:normAutofit lnSpcReduction="10000"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b="1" dirty="0">
                <a:solidFill>
                  <a:srgbClr val="000066"/>
                </a:solidFill>
                <a:cs typeface="Times New Roman" pitchFamily="18" charset="0"/>
              </a:rPr>
              <a:t>Штраф;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b="1" dirty="0">
                <a:solidFill>
                  <a:srgbClr val="000066"/>
                </a:solidFill>
                <a:cs typeface="Times New Roman" pitchFamily="18" charset="0"/>
              </a:rPr>
              <a:t>лишение права занимать определённые должности или заниматься определённой деятельностью;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b="1" dirty="0">
                <a:solidFill>
                  <a:srgbClr val="000066"/>
                </a:solidFill>
                <a:cs typeface="Times New Roman" pitchFamily="18" charset="0"/>
              </a:rPr>
              <a:t>обязательные работы;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b="1" dirty="0">
                <a:solidFill>
                  <a:srgbClr val="000066"/>
                </a:solidFill>
                <a:cs typeface="Times New Roman" pitchFamily="18" charset="0"/>
              </a:rPr>
              <a:t>исправительные работы;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b="1" dirty="0">
                <a:solidFill>
                  <a:srgbClr val="000066"/>
                </a:solidFill>
                <a:cs typeface="Times New Roman" pitchFamily="18" charset="0"/>
              </a:rPr>
              <a:t>принудительные работы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b="1" dirty="0">
                <a:solidFill>
                  <a:srgbClr val="000066"/>
                </a:solidFill>
                <a:cs typeface="Times New Roman" pitchFamily="18" charset="0"/>
              </a:rPr>
              <a:t>ограничение свободы;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b="1" dirty="0">
                <a:solidFill>
                  <a:srgbClr val="000066"/>
                </a:solidFill>
                <a:cs typeface="Times New Roman" pitchFamily="18" charset="0"/>
              </a:rPr>
              <a:t>лишение свободы на определённый срок.</a:t>
            </a:r>
          </a:p>
          <a:p>
            <a:pPr marL="271463" indent="350838" algn="just">
              <a:spcBef>
                <a:spcPct val="0"/>
              </a:spcBef>
              <a:buNone/>
            </a:pPr>
            <a:r>
              <a:rPr lang="ru-RU" altLang="ru-RU" b="1" dirty="0" smtClean="0">
                <a:solidFill>
                  <a:srgbClr val="000066"/>
                </a:solidFill>
              </a:rPr>
              <a:t> </a:t>
            </a:r>
            <a:endParaRPr lang="ru-RU" altLang="ru-RU" b="1" dirty="0">
              <a:solidFill>
                <a:srgbClr val="000066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000066"/>
                </a:solidFill>
                <a:cs typeface="Times New Roman" pitchFamily="18" charset="0"/>
              </a:rPr>
              <a:t>За совершение </a:t>
            </a:r>
            <a:r>
              <a:rPr lang="ru-RU" sz="2400" b="1" i="1" dirty="0">
                <a:solidFill>
                  <a:srgbClr val="FF0000"/>
                </a:solidFill>
                <a:cs typeface="Times New Roman" pitchFamily="18" charset="0"/>
              </a:rPr>
              <a:t>преступлений коррупционной направленности</a:t>
            </a:r>
            <a:r>
              <a:rPr lang="ru-RU" sz="2400" b="1" i="1" dirty="0">
                <a:cs typeface="Times New Roman" pitchFamily="18" charset="0"/>
              </a:rPr>
              <a:t>  </a:t>
            </a:r>
            <a:r>
              <a:rPr lang="ru-RU" sz="2400" b="1" dirty="0">
                <a:solidFill>
                  <a:srgbClr val="000066"/>
                </a:solidFill>
                <a:cs typeface="Times New Roman" pitchFamily="18" charset="0"/>
              </a:rPr>
              <a:t>Уголовным кодексом Российской Федерации предусмотрены  следующие виды уголовных наказаний: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4068342" y="1768260"/>
            <a:ext cx="712787" cy="1012667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947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b="1" dirty="0">
                <a:solidFill>
                  <a:srgbClr val="C00000"/>
                </a:solidFill>
                <a:latin typeface="Arial Black" panose="020B0A04020102020204" pitchFamily="34" charset="0"/>
              </a:rPr>
              <a:t>АДМИНИСТРАТИВНАЯ ОТВЕТСТВЕННОСТЬ</a:t>
            </a:r>
            <a:endParaRPr lang="ru-RU" dirty="0"/>
          </a:p>
        </p:txBody>
      </p:sp>
      <p:pic>
        <p:nvPicPr>
          <p:cNvPr id="2051" name="Picture 3" descr="D:\Users\Churkina.ADMKMR\Downloads\koap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45"/>
          <a:stretch/>
        </p:blipFill>
        <p:spPr bwMode="auto">
          <a:xfrm>
            <a:off x="899592" y="2564904"/>
            <a:ext cx="6840760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62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636912"/>
            <a:ext cx="8568951" cy="3744416"/>
          </a:xfrm>
        </p:spPr>
        <p:txBody>
          <a:bodyPr>
            <a:normAutofit fontScale="85000" lnSpcReduction="10000"/>
          </a:bodyPr>
          <a:lstStyle/>
          <a:p>
            <a:pPr indent="373063" algn="just">
              <a:spcBef>
                <a:spcPct val="0"/>
              </a:spcBef>
              <a:buNone/>
            </a:pPr>
            <a:r>
              <a:rPr lang="ru-RU" altLang="ru-RU" b="1" dirty="0">
                <a:solidFill>
                  <a:srgbClr val="000066"/>
                </a:solidFill>
              </a:rPr>
              <a:t>Безусловно, одной этой нормой вопрос административной ответственности за коррупцию в России не исчерпывается. </a:t>
            </a:r>
          </a:p>
          <a:p>
            <a:pPr indent="373063" algn="just">
              <a:spcBef>
                <a:spcPct val="0"/>
              </a:spcBef>
              <a:buNone/>
            </a:pPr>
            <a:r>
              <a:rPr lang="ru-RU" altLang="ru-RU" b="1" dirty="0">
                <a:solidFill>
                  <a:srgbClr val="000066"/>
                </a:solidFill>
              </a:rPr>
              <a:t>Хотя в законе нет ни конкретного перечня правонарушений, входящих в состав коррупции и влекущих за собой </a:t>
            </a:r>
            <a:r>
              <a:rPr lang="ru-RU" altLang="ru-RU" b="1" dirty="0" smtClean="0">
                <a:solidFill>
                  <a:srgbClr val="000066"/>
                </a:solidFill>
              </a:rPr>
              <a:t>административную </a:t>
            </a:r>
            <a:r>
              <a:rPr lang="ru-RU" altLang="ru-RU" b="1" dirty="0">
                <a:solidFill>
                  <a:srgbClr val="000066"/>
                </a:solidFill>
              </a:rPr>
              <a:t>ответственность, ни критериев, по которым они могут быть выделены, специалистами он предлагается. </a:t>
            </a:r>
          </a:p>
          <a:p>
            <a:pPr indent="373063" algn="just">
              <a:spcBef>
                <a:spcPct val="0"/>
              </a:spcBef>
              <a:buNone/>
            </a:pPr>
            <a:r>
              <a:rPr lang="ru-RU" altLang="ru-RU" b="1" i="1" dirty="0">
                <a:solidFill>
                  <a:srgbClr val="C00000"/>
                </a:solidFill>
              </a:rPr>
              <a:t>Административное правонарушение </a:t>
            </a:r>
            <a:r>
              <a:rPr lang="ru-RU" altLang="ru-RU" b="1" dirty="0">
                <a:solidFill>
                  <a:srgbClr val="000066"/>
                </a:solidFill>
              </a:rPr>
              <a:t>- противоправное, </a:t>
            </a:r>
            <a:r>
              <a:rPr lang="ru-RU" altLang="ru-RU" b="1" dirty="0" smtClean="0">
                <a:solidFill>
                  <a:srgbClr val="000066"/>
                </a:solidFill>
              </a:rPr>
              <a:t>виновное </a:t>
            </a:r>
            <a:r>
              <a:rPr lang="ru-RU" altLang="ru-RU" b="1" dirty="0">
                <a:solidFill>
                  <a:srgbClr val="000066"/>
                </a:solidFill>
              </a:rPr>
              <a:t>деяние физического или юридического лица, за кото-рое КоАП РФ или законами субъектов РФ об </a:t>
            </a:r>
            <a:r>
              <a:rPr lang="ru-RU" altLang="ru-RU" b="1" dirty="0" smtClean="0">
                <a:solidFill>
                  <a:srgbClr val="000066"/>
                </a:solidFill>
              </a:rPr>
              <a:t>административных </a:t>
            </a:r>
            <a:r>
              <a:rPr lang="ru-RU" altLang="ru-RU" b="1" dirty="0">
                <a:solidFill>
                  <a:srgbClr val="000066"/>
                </a:solidFill>
              </a:rPr>
              <a:t>правонарушениях установлена административная </a:t>
            </a:r>
            <a:r>
              <a:rPr lang="ru-RU" altLang="ru-RU" b="1" dirty="0" smtClean="0">
                <a:solidFill>
                  <a:srgbClr val="000066"/>
                </a:solidFill>
              </a:rPr>
              <a:t>ответственность</a:t>
            </a:r>
            <a:r>
              <a:rPr lang="ru-RU" altLang="ru-RU" b="1" dirty="0">
                <a:solidFill>
                  <a:srgbClr val="000066"/>
                </a:solidFill>
              </a:rPr>
              <a:t>.</a:t>
            </a:r>
          </a:p>
          <a:p>
            <a:pPr indent="373063" algn="just">
              <a:spcBef>
                <a:spcPct val="0"/>
              </a:spcBef>
              <a:buNone/>
            </a:pPr>
            <a:r>
              <a:rPr lang="ru-RU" altLang="ru-RU" b="1" dirty="0">
                <a:solidFill>
                  <a:srgbClr val="000066"/>
                </a:solidFill>
              </a:rPr>
              <a:t>По мнению специалистов, в Кодекса об административных правонарушениях РФ содержится более 20 административных правонарушений коррупционного характера.</a:t>
            </a:r>
            <a:r>
              <a:rPr lang="ru-RU" altLang="ru-RU" dirty="0"/>
              <a:t>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400" dirty="0">
                <a:solidFill>
                  <a:srgbClr val="C00000"/>
                </a:solidFill>
                <a:latin typeface="Arial Black" panose="020B0A04020102020204" pitchFamily="34" charset="0"/>
              </a:rPr>
              <a:t>АДМИНИСТРАТИВНЫЕ ПРАВОНАРУШЕНИЯ КОРРУПЦИОННОЙ НАПРАВЛЕННОСТИ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6932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altLang="ru-RU" sz="2800" dirty="0">
                <a:solidFill>
                  <a:srgbClr val="A50021"/>
                </a:solidFill>
                <a:latin typeface="Arial Black" panose="020B0A04020102020204" pitchFamily="34" charset="0"/>
              </a:rPr>
              <a:t>АДМИНИСТРАТИВНЫЕ ПРАВОНАРУШЕНИЯ КОРРУПЦИОННОЙ НАПРАВЛЕННОСТИ:</a:t>
            </a:r>
            <a:endParaRPr lang="ru-RU" sz="28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indent="373063" algn="just">
              <a:spcBef>
                <a:spcPct val="0"/>
              </a:spcBef>
              <a:buNone/>
            </a:pPr>
            <a:r>
              <a:rPr lang="ru-RU" altLang="ru-RU" b="1" dirty="0">
                <a:solidFill>
                  <a:srgbClr val="C00000"/>
                </a:solidFill>
              </a:rPr>
              <a:t>- ст. 7.27. </a:t>
            </a:r>
            <a:r>
              <a:rPr lang="ru-RU" altLang="ru-RU" b="1" dirty="0">
                <a:solidFill>
                  <a:srgbClr val="000066"/>
                </a:solidFill>
              </a:rPr>
              <a:t>Мелкое хищение (в случае совершения соответствующего действия путём присвоения или растраты);</a:t>
            </a:r>
            <a:r>
              <a:rPr lang="ru-RU" altLang="ru-RU" b="1" dirty="0">
                <a:solidFill>
                  <a:schemeClr val="accent2"/>
                </a:solidFill>
              </a:rPr>
              <a:t> </a:t>
            </a:r>
          </a:p>
          <a:p>
            <a:pPr indent="373063" algn="just">
              <a:spcBef>
                <a:spcPct val="0"/>
              </a:spcBef>
              <a:buNone/>
            </a:pPr>
            <a:r>
              <a:rPr lang="ru-RU" altLang="ru-RU" b="1" dirty="0">
                <a:solidFill>
                  <a:srgbClr val="C00000"/>
                </a:solidFill>
              </a:rPr>
              <a:t>- ст. 7.30. </a:t>
            </a:r>
            <a:r>
              <a:rPr lang="ru-RU" altLang="ru-RU" b="1" dirty="0">
                <a:solidFill>
                  <a:srgbClr val="000066"/>
                </a:solidFill>
              </a:rPr>
              <a:t>Нарушение порядка размещения заказа на поставки товаров, выполнение работ, оказание услуг для нужд заказчиков;</a:t>
            </a:r>
          </a:p>
          <a:p>
            <a:pPr indent="373063" algn="just">
              <a:spcBef>
                <a:spcPct val="0"/>
              </a:spcBef>
              <a:buNone/>
            </a:pPr>
            <a:r>
              <a:rPr lang="ru-RU" altLang="ru-RU" b="1" dirty="0">
                <a:solidFill>
                  <a:srgbClr val="C00000"/>
                </a:solidFill>
              </a:rPr>
              <a:t>- ст. 14.9. </a:t>
            </a:r>
            <a:r>
              <a:rPr lang="ru-RU" altLang="ru-RU" b="1" dirty="0">
                <a:solidFill>
                  <a:srgbClr val="000066"/>
                </a:solidFill>
              </a:rPr>
              <a:t>Ограничение конкуренции органами власти, органами местного самоуправления; </a:t>
            </a:r>
            <a:endParaRPr lang="ru-RU" altLang="ru-RU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pPr indent="373063" algn="just">
              <a:spcBef>
                <a:spcPct val="0"/>
              </a:spcBef>
              <a:buNone/>
            </a:pPr>
            <a:r>
              <a:rPr lang="ru-RU" altLang="ru-RU" b="1" dirty="0">
                <a:solidFill>
                  <a:srgbClr val="C00000"/>
                </a:solidFill>
              </a:rPr>
              <a:t>- ст. 15.21. </a:t>
            </a:r>
            <a:r>
              <a:rPr lang="ru-RU" altLang="ru-RU" b="1" dirty="0">
                <a:solidFill>
                  <a:srgbClr val="000066"/>
                </a:solidFill>
              </a:rPr>
              <a:t>Использование служебной </a:t>
            </a:r>
            <a:r>
              <a:rPr lang="ru-RU" altLang="ru-RU" b="1" dirty="0" err="1">
                <a:solidFill>
                  <a:srgbClr val="000066"/>
                </a:solidFill>
              </a:rPr>
              <a:t>информа-ции</a:t>
            </a:r>
            <a:r>
              <a:rPr lang="ru-RU" altLang="ru-RU" b="1" dirty="0">
                <a:solidFill>
                  <a:srgbClr val="000066"/>
                </a:solidFill>
              </a:rPr>
              <a:t> на рынке ценных бумаг; </a:t>
            </a:r>
          </a:p>
          <a:p>
            <a:pPr indent="373063" algn="just">
              <a:spcBef>
                <a:spcPct val="0"/>
              </a:spcBef>
              <a:buNone/>
            </a:pPr>
            <a:r>
              <a:rPr lang="ru-RU" altLang="ru-RU" b="1" dirty="0">
                <a:solidFill>
                  <a:srgbClr val="C00000"/>
                </a:solidFill>
              </a:rPr>
              <a:t>- ст. 19.28. </a:t>
            </a:r>
            <a:r>
              <a:rPr lang="ru-RU" altLang="ru-RU" b="1" dirty="0">
                <a:solidFill>
                  <a:srgbClr val="000066"/>
                </a:solidFill>
              </a:rPr>
              <a:t>Незаконное вознаграждение от имени юридического лица;</a:t>
            </a:r>
            <a:r>
              <a:rPr lang="ru-RU" altLang="ru-RU" b="1" dirty="0">
                <a:solidFill>
                  <a:schemeClr val="accent2"/>
                </a:solidFill>
              </a:rPr>
              <a:t> </a:t>
            </a:r>
          </a:p>
          <a:p>
            <a:pPr indent="373063" algn="just">
              <a:spcBef>
                <a:spcPct val="0"/>
              </a:spcBef>
              <a:buNone/>
            </a:pPr>
            <a:r>
              <a:rPr lang="ru-RU" altLang="ru-RU" b="1" dirty="0">
                <a:solidFill>
                  <a:srgbClr val="C00000"/>
                </a:solidFill>
              </a:rPr>
              <a:t>- ст. 19.29. </a:t>
            </a:r>
            <a:r>
              <a:rPr lang="ru-RU" altLang="ru-RU" b="1" dirty="0">
                <a:solidFill>
                  <a:srgbClr val="000066"/>
                </a:solidFill>
              </a:rPr>
              <a:t>Незаконное привлечение к трудовой деятельности государственного служащего или бывшего государственного служащего; </a:t>
            </a:r>
          </a:p>
          <a:p>
            <a:pPr indent="373063" algn="just">
              <a:spcBef>
                <a:spcPct val="0"/>
              </a:spcBef>
              <a:buNone/>
            </a:pPr>
            <a:r>
              <a:rPr lang="ru-RU" altLang="ru-RU" b="1" dirty="0">
                <a:solidFill>
                  <a:srgbClr val="000066"/>
                </a:solidFill>
              </a:rPr>
              <a:t>- иные административные правонарушения</a:t>
            </a:r>
            <a:r>
              <a:rPr lang="ru-RU" altLang="ru-RU" b="1" dirty="0">
                <a:solidFill>
                  <a:schemeClr val="accent2"/>
                </a:solidFill>
              </a:rPr>
              <a:t> </a:t>
            </a:r>
            <a:r>
              <a:rPr lang="ru-RU" altLang="ru-RU" b="1" dirty="0">
                <a:solidFill>
                  <a:srgbClr val="000066"/>
                </a:solidFill>
              </a:rPr>
              <a:t>(</a:t>
            </a:r>
            <a:r>
              <a:rPr lang="ru-RU" altLang="ru-RU" b="1" dirty="0">
                <a:solidFill>
                  <a:srgbClr val="C00000"/>
                </a:solidFill>
              </a:rPr>
              <a:t>ста-</a:t>
            </a:r>
            <a:r>
              <a:rPr lang="ru-RU" altLang="ru-RU" b="1" dirty="0" err="1">
                <a:solidFill>
                  <a:srgbClr val="C00000"/>
                </a:solidFill>
              </a:rPr>
              <a:t>тьи</a:t>
            </a:r>
            <a:r>
              <a:rPr lang="ru-RU" altLang="ru-RU" b="1" dirty="0">
                <a:solidFill>
                  <a:srgbClr val="C00000"/>
                </a:solidFill>
              </a:rPr>
              <a:t> 5.46; 5.48; 5.52; 7.29-7.32; 15.14 </a:t>
            </a:r>
            <a:r>
              <a:rPr lang="ru-RU" altLang="ru-RU" b="1" dirty="0">
                <a:solidFill>
                  <a:srgbClr val="000066"/>
                </a:solidFill>
              </a:rPr>
              <a:t>и др. КоАП).</a:t>
            </a:r>
            <a:r>
              <a:rPr lang="ru-RU" altLang="ru-RU" b="1" dirty="0">
                <a:solidFill>
                  <a:schemeClr val="accent2"/>
                </a:solidFill>
              </a:rPr>
              <a:t>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965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altLang="ru-RU" b="1" dirty="0">
                <a:solidFill>
                  <a:srgbClr val="000066"/>
                </a:solidFill>
              </a:rPr>
              <a:t>За совершение административные </a:t>
            </a:r>
            <a:r>
              <a:rPr lang="ru-RU" altLang="ru-RU" b="1" dirty="0" smtClean="0">
                <a:solidFill>
                  <a:srgbClr val="000066"/>
                </a:solidFill>
              </a:rPr>
              <a:t>правонарушения </a:t>
            </a:r>
            <a:r>
              <a:rPr lang="ru-RU" altLang="ru-RU" b="1" dirty="0">
                <a:solidFill>
                  <a:srgbClr val="000066"/>
                </a:solidFill>
              </a:rPr>
              <a:t>коррупционной направленности могут устанавливаться и применяться следующие </a:t>
            </a:r>
            <a:r>
              <a:rPr lang="ru-RU" altLang="ru-RU" b="1" dirty="0" smtClean="0">
                <a:solidFill>
                  <a:srgbClr val="000066"/>
                </a:solidFill>
              </a:rPr>
              <a:t>административные </a:t>
            </a:r>
            <a:r>
              <a:rPr lang="ru-RU" altLang="ru-RU" b="1" dirty="0">
                <a:solidFill>
                  <a:srgbClr val="000066"/>
                </a:solidFill>
              </a:rPr>
              <a:t>наказания:</a:t>
            </a:r>
          </a:p>
          <a:p>
            <a:pPr marL="0" indent="0" algn="just">
              <a:buNone/>
            </a:pPr>
            <a:r>
              <a:rPr lang="ru-RU" altLang="ru-RU" b="1" dirty="0">
                <a:solidFill>
                  <a:srgbClr val="000066"/>
                </a:solidFill>
              </a:rPr>
              <a:t>- административный штраф;</a:t>
            </a:r>
          </a:p>
          <a:p>
            <a:pPr marL="0" indent="0" algn="just">
              <a:buNone/>
            </a:pPr>
            <a:r>
              <a:rPr lang="ru-RU" altLang="ru-RU" b="1" dirty="0">
                <a:solidFill>
                  <a:srgbClr val="000066"/>
                </a:solidFill>
              </a:rPr>
              <a:t>- административный арест;</a:t>
            </a:r>
          </a:p>
          <a:p>
            <a:pPr marL="0" indent="0" algn="just">
              <a:buNone/>
            </a:pPr>
            <a:r>
              <a:rPr lang="ru-RU" altLang="ru-RU" b="1" dirty="0">
                <a:solidFill>
                  <a:srgbClr val="000066"/>
                </a:solidFill>
              </a:rPr>
              <a:t>- дисквалификация;</a:t>
            </a:r>
          </a:p>
          <a:p>
            <a:pPr marL="0" indent="0">
              <a:buNone/>
            </a:pPr>
            <a:r>
              <a:rPr lang="ru-RU" altLang="ru-RU" b="1" dirty="0" smtClean="0">
                <a:solidFill>
                  <a:srgbClr val="000066"/>
                </a:solidFill>
              </a:rPr>
              <a:t>- конфискация </a:t>
            </a:r>
            <a:r>
              <a:rPr lang="ru-RU" altLang="ru-RU" b="1" dirty="0">
                <a:solidFill>
                  <a:srgbClr val="000066"/>
                </a:solidFill>
              </a:rPr>
              <a:t>предмета </a:t>
            </a:r>
            <a:r>
              <a:rPr lang="ru-RU" altLang="ru-RU" b="1" dirty="0" smtClean="0">
                <a:solidFill>
                  <a:srgbClr val="000066"/>
                </a:solidFill>
              </a:rPr>
              <a:t>административного правонарушения</a:t>
            </a:r>
            <a:r>
              <a:rPr lang="ru-RU" altLang="ru-RU" b="1" dirty="0">
                <a:solidFill>
                  <a:srgbClr val="000066"/>
                </a:solidFill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3200" dirty="0">
                <a:solidFill>
                  <a:srgbClr val="C00000"/>
                </a:solidFill>
                <a:latin typeface="Arial Black" panose="020B0A04020102020204" pitchFamily="34" charset="0"/>
              </a:rPr>
              <a:t>МЕРЫ АДМИНИСТРАТИВНОЙ ОТВЕТСТВЕННОСТИ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05265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-</a:t>
            </a:r>
            <a:r>
              <a:rPr lang="ru-RU" dirty="0"/>
              <a:t>	злоупотребление должностным положением, дача взятки, получение взятки, злоупотребление полномочиями,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денег, ценностей, иного имущества или услуг имущественного характера, иных имущественных прав для себя или для третьих лиц либо незаконное предоставление такой выгоды указанному лицу другими физическими лицами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Коррупция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96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3200" b="1" dirty="0">
                <a:solidFill>
                  <a:srgbClr val="C00000"/>
                </a:solidFill>
                <a:latin typeface="Arial Black" panose="020B0A04020102020204" pitchFamily="34" charset="0"/>
              </a:rPr>
              <a:t>ДИСЦИПЛИНАРНАЯ (СЛУЖЕБНАЯ) ОТВЕТСТВЕННОСТЬ</a:t>
            </a:r>
            <a:endParaRPr lang="ru-RU" sz="3200" dirty="0"/>
          </a:p>
        </p:txBody>
      </p:sp>
      <p:pic>
        <p:nvPicPr>
          <p:cNvPr id="3074" name="Picture 2" descr="D:\Users\Churkina.ADMKMR\Downloads\SEKCndWhRJ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276872"/>
            <a:ext cx="3604498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970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492896"/>
            <a:ext cx="8640959" cy="3888432"/>
          </a:xfrm>
        </p:spPr>
        <p:txBody>
          <a:bodyPr>
            <a:normAutofit fontScale="85000" lnSpcReduction="10000"/>
          </a:bodyPr>
          <a:lstStyle/>
          <a:p>
            <a:pPr indent="373063" algn="just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ru-RU" b="1" dirty="0">
                <a:solidFill>
                  <a:srgbClr val="000066"/>
                </a:solidFill>
              </a:rPr>
              <a:t>По общему правилу основанием наступления </a:t>
            </a:r>
            <a:r>
              <a:rPr lang="ru-RU" b="1" dirty="0" smtClean="0">
                <a:solidFill>
                  <a:srgbClr val="000066"/>
                </a:solidFill>
              </a:rPr>
              <a:t>дисциплинарной </a:t>
            </a:r>
            <a:r>
              <a:rPr lang="ru-RU" b="1" dirty="0">
                <a:solidFill>
                  <a:srgbClr val="000066"/>
                </a:solidFill>
              </a:rPr>
              <a:t>ответственности является нарушение служебной </a:t>
            </a:r>
            <a:r>
              <a:rPr lang="ru-RU" b="1" dirty="0" smtClean="0">
                <a:solidFill>
                  <a:srgbClr val="000066"/>
                </a:solidFill>
              </a:rPr>
              <a:t>дисциплины</a:t>
            </a:r>
            <a:r>
              <a:rPr lang="ru-RU" b="1" dirty="0">
                <a:solidFill>
                  <a:srgbClr val="000066"/>
                </a:solidFill>
              </a:rPr>
              <a:t>, т.е. служебный (дисциплинарный) проступок. Часть из них характеризуются законом как дисциплинарные проступки коррупционного характера  </a:t>
            </a:r>
          </a:p>
          <a:p>
            <a:pPr marL="361950" indent="363538" algn="just">
              <a:lnSpc>
                <a:spcPct val="90000"/>
              </a:lnSpc>
              <a:spcBef>
                <a:spcPts val="0"/>
              </a:spcBef>
              <a:buNone/>
              <a:defRPr/>
            </a:pPr>
            <a:r>
              <a:rPr lang="ru-RU" b="1" i="1" dirty="0">
                <a:solidFill>
                  <a:srgbClr val="990000"/>
                </a:solidFill>
              </a:rPr>
              <a:t>Дисциплинарный проступок</a:t>
            </a:r>
            <a:r>
              <a:rPr lang="ru-RU" b="1" dirty="0"/>
              <a:t> - </a:t>
            </a:r>
            <a:r>
              <a:rPr lang="ru-RU" b="1" dirty="0">
                <a:solidFill>
                  <a:srgbClr val="000066"/>
                </a:solidFill>
              </a:rPr>
              <a:t>это неисполнение или </a:t>
            </a:r>
            <a:r>
              <a:rPr lang="ru-RU" b="1" dirty="0" smtClean="0">
                <a:solidFill>
                  <a:srgbClr val="000066"/>
                </a:solidFill>
              </a:rPr>
              <a:t>ненадлежащее </a:t>
            </a:r>
            <a:r>
              <a:rPr lang="ru-RU" b="1" dirty="0">
                <a:solidFill>
                  <a:srgbClr val="000066"/>
                </a:solidFill>
              </a:rPr>
              <a:t>исполнение сотрудником по его вине возложенных на него служебных обязанностей. </a:t>
            </a:r>
          </a:p>
          <a:p>
            <a:pPr marL="361950" indent="363538" algn="just">
              <a:lnSpc>
                <a:spcPct val="90000"/>
              </a:lnSpc>
              <a:spcBef>
                <a:spcPts val="0"/>
              </a:spcBef>
              <a:buNone/>
              <a:defRPr/>
            </a:pPr>
            <a:r>
              <a:rPr lang="ru-RU" b="1" dirty="0">
                <a:solidFill>
                  <a:srgbClr val="000066"/>
                </a:solidFill>
              </a:rPr>
              <a:t>За каждый дисциплинарный проступок может быть </a:t>
            </a:r>
            <a:r>
              <a:rPr lang="ru-RU" b="1" dirty="0" smtClean="0">
                <a:solidFill>
                  <a:srgbClr val="000066"/>
                </a:solidFill>
              </a:rPr>
              <a:t>применено </a:t>
            </a:r>
            <a:r>
              <a:rPr lang="ru-RU" b="1" dirty="0">
                <a:solidFill>
                  <a:srgbClr val="000066"/>
                </a:solidFill>
              </a:rPr>
              <a:t>только одно дисциплинарное взыскание. </a:t>
            </a:r>
          </a:p>
          <a:p>
            <a:pPr indent="373063" algn="just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ru-RU" b="1" i="1" dirty="0">
                <a:solidFill>
                  <a:srgbClr val="C00000"/>
                </a:solidFill>
              </a:rPr>
              <a:t>Коррупционные дисциплинарные проступки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>
                <a:solidFill>
                  <a:srgbClr val="000066"/>
                </a:solidFill>
              </a:rPr>
              <a:t>– это </a:t>
            </a:r>
            <a:r>
              <a:rPr lang="ru-RU" b="1" dirty="0" smtClean="0">
                <a:solidFill>
                  <a:srgbClr val="000066"/>
                </a:solidFill>
              </a:rPr>
              <a:t>нарушения </a:t>
            </a:r>
            <a:r>
              <a:rPr lang="ru-RU" b="1" dirty="0">
                <a:solidFill>
                  <a:srgbClr val="000066"/>
                </a:solidFill>
              </a:rPr>
              <a:t>законодательных запретов и ограничений, а также требований о предотвращении (урегулировании) конфликта интересов, установленных для муниципальных служащих в целях предупреждения коррупции, которые являются </a:t>
            </a:r>
            <a:r>
              <a:rPr lang="ru-RU" b="1" dirty="0" smtClean="0">
                <a:solidFill>
                  <a:srgbClr val="000066"/>
                </a:solidFill>
              </a:rPr>
              <a:t>основанием </a:t>
            </a:r>
            <a:r>
              <a:rPr lang="ru-RU" b="1" dirty="0">
                <a:solidFill>
                  <a:srgbClr val="000066"/>
                </a:solidFill>
              </a:rPr>
              <a:t>для применения дисциплинарных взысканий или уволь-нения в связи с утратой доверия (</a:t>
            </a:r>
            <a:r>
              <a:rPr lang="ru-RU" b="1" dirty="0" err="1">
                <a:solidFill>
                  <a:srgbClr val="000066"/>
                </a:solidFill>
              </a:rPr>
              <a:t>ст.ст</a:t>
            </a:r>
            <a:r>
              <a:rPr lang="ru-RU" b="1" dirty="0">
                <a:solidFill>
                  <a:srgbClr val="000066"/>
                </a:solidFill>
              </a:rPr>
              <a:t>. 12-15 ФЗ № 25-ФЗ от 2.03.2007 г., ряд статей ФЗ № 273-ФЗ от 25.12.2008 г., </a:t>
            </a:r>
            <a:r>
              <a:rPr lang="ru-RU" b="1" dirty="0" err="1">
                <a:solidFill>
                  <a:srgbClr val="000066"/>
                </a:solidFill>
              </a:rPr>
              <a:t>ст.ст</a:t>
            </a:r>
            <a:r>
              <a:rPr lang="ru-RU" b="1" dirty="0">
                <a:solidFill>
                  <a:srgbClr val="000066"/>
                </a:solidFill>
              </a:rPr>
              <a:t>. 15-20 ФЗ № 79-ФЗ от 27.07.2004 г</a:t>
            </a:r>
            <a:r>
              <a:rPr lang="ru-RU" b="1" dirty="0" smtClean="0">
                <a:solidFill>
                  <a:srgbClr val="000066"/>
                </a:solidFill>
              </a:rPr>
              <a:t>.).</a:t>
            </a:r>
            <a:endParaRPr lang="ru-RU" b="1" dirty="0">
              <a:solidFill>
                <a:srgbClr val="000066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3200" b="1" dirty="0">
                <a:solidFill>
                  <a:srgbClr val="C00000"/>
                </a:solidFill>
                <a:latin typeface="Arial Black" panose="020B0A04020102020204" pitchFamily="34" charset="0"/>
              </a:rPr>
              <a:t>ДИСЦИПЛИНАРНАЯ (СЛУЖЕБНАЯ) ОТВЕТСТВЕННОСТЬ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61820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800" dirty="0">
                <a:solidFill>
                  <a:srgbClr val="A50021"/>
                </a:solidFill>
                <a:latin typeface="Arial Black" panose="020B0A04020102020204" pitchFamily="34" charset="0"/>
              </a:rPr>
              <a:t>СЛУЖЕБНЫЕ ПРОСТУПКИ  КОРРУПЦИОННОЙ НАПРАВЛЕННОСТИ: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676655" y="2132856"/>
            <a:ext cx="3822192" cy="3456384"/>
          </a:xfrm>
        </p:spPr>
        <p:txBody>
          <a:bodyPr>
            <a:normAutofit fontScale="47500" lnSpcReduction="20000"/>
          </a:bodyPr>
          <a:lstStyle/>
          <a:p>
            <a:pPr indent="0" algn="just">
              <a:buNone/>
              <a:defRPr/>
            </a:pPr>
            <a:r>
              <a:rPr lang="ru-RU" b="1" dirty="0">
                <a:solidFill>
                  <a:srgbClr val="000066"/>
                </a:solidFill>
                <a:latin typeface="Arial" charset="0"/>
              </a:rPr>
              <a:t>- </a:t>
            </a:r>
            <a:r>
              <a:rPr lang="ru-RU" b="1" i="1" dirty="0">
                <a:solidFill>
                  <a:srgbClr val="C00000"/>
                </a:solidFill>
                <a:latin typeface="Arial" charset="0"/>
              </a:rPr>
              <a:t>несоблюдение квалификационных требований</a:t>
            </a:r>
            <a:r>
              <a:rPr lang="ru-RU" b="1" dirty="0">
                <a:solidFill>
                  <a:srgbClr val="000066"/>
                </a:solidFill>
                <a:latin typeface="Arial" charset="0"/>
              </a:rPr>
              <a:t>, </a:t>
            </a:r>
            <a:r>
              <a:rPr lang="ru-RU" b="1" dirty="0" smtClean="0">
                <a:solidFill>
                  <a:srgbClr val="000066"/>
                </a:solidFill>
                <a:latin typeface="Arial" charset="0"/>
              </a:rPr>
              <a:t>предъявляемых </a:t>
            </a:r>
            <a:r>
              <a:rPr lang="ru-RU" b="1" dirty="0">
                <a:solidFill>
                  <a:srgbClr val="000066"/>
                </a:solidFill>
                <a:latin typeface="Arial" charset="0"/>
              </a:rPr>
              <a:t>законодательством к лицам, замещающим (</a:t>
            </a:r>
            <a:r>
              <a:rPr lang="ru-RU" b="1" dirty="0" smtClean="0">
                <a:solidFill>
                  <a:srgbClr val="000066"/>
                </a:solidFill>
                <a:latin typeface="Arial" charset="0"/>
              </a:rPr>
              <a:t>претендующим </a:t>
            </a:r>
            <a:r>
              <a:rPr lang="ru-RU" b="1" dirty="0">
                <a:solidFill>
                  <a:srgbClr val="000066"/>
                </a:solidFill>
                <a:latin typeface="Arial" charset="0"/>
              </a:rPr>
              <a:t>на замещение) должности </a:t>
            </a:r>
            <a:r>
              <a:rPr lang="ru-RU" b="1" dirty="0">
                <a:solidFill>
                  <a:srgbClr val="000066"/>
                </a:solidFill>
                <a:latin typeface="Arial" charset="0"/>
                <a:cs typeface="Arial" charset="0"/>
              </a:rPr>
              <a:t>государственной (</a:t>
            </a:r>
            <a:r>
              <a:rPr lang="ru-RU" b="1" dirty="0" smtClean="0">
                <a:solidFill>
                  <a:srgbClr val="000066"/>
                </a:solidFill>
                <a:latin typeface="Arial" charset="0"/>
              </a:rPr>
              <a:t>муниципальной</a:t>
            </a:r>
            <a:r>
              <a:rPr lang="ru-RU" b="1" dirty="0">
                <a:solidFill>
                  <a:srgbClr val="000066"/>
                </a:solidFill>
                <a:latin typeface="Arial" charset="0"/>
              </a:rPr>
              <a:t>) службы (</a:t>
            </a:r>
            <a:r>
              <a:rPr lang="ru-RU" b="1" dirty="0" err="1">
                <a:solidFill>
                  <a:srgbClr val="000066"/>
                </a:solidFill>
                <a:latin typeface="Arial" charset="0"/>
              </a:rPr>
              <a:t>ст.</a:t>
            </a:r>
            <a:r>
              <a:rPr lang="ru-RU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ст</a:t>
            </a:r>
            <a:r>
              <a:rPr lang="ru-RU" b="1" dirty="0">
                <a:solidFill>
                  <a:srgbClr val="0000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. 12  </a:t>
            </a:r>
            <a:r>
              <a:rPr lang="ru-RU" b="1" dirty="0">
                <a:solidFill>
                  <a:srgbClr val="000066"/>
                </a:solidFill>
                <a:latin typeface="Arial" charset="0"/>
                <a:cs typeface="Arial" charset="0"/>
              </a:rPr>
              <a:t>ФЗ № 79-ФЗ от 27.07.2004 г. </a:t>
            </a:r>
            <a:r>
              <a:rPr lang="ru-RU" b="1" dirty="0">
                <a:solidFill>
                  <a:srgbClr val="0000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и </a:t>
            </a:r>
            <a:r>
              <a:rPr lang="ru-RU" b="1" dirty="0">
                <a:solidFill>
                  <a:srgbClr val="000066"/>
                </a:solidFill>
                <a:latin typeface="Arial" charset="0"/>
              </a:rPr>
              <a:t>ст.9 ФЗ РФ № 25-ФЗ от 02.03.2007 г.);</a:t>
            </a:r>
          </a:p>
          <a:p>
            <a:pPr indent="0" algn="just">
              <a:buNone/>
              <a:defRPr/>
            </a:pPr>
            <a:r>
              <a:rPr lang="ru-RU" b="1" dirty="0">
                <a:solidFill>
                  <a:srgbClr val="000066"/>
                </a:solidFill>
                <a:latin typeface="Arial" charset="0"/>
              </a:rPr>
              <a:t>- </a:t>
            </a:r>
            <a:r>
              <a:rPr lang="ru-RU" b="1" i="1" dirty="0">
                <a:solidFill>
                  <a:srgbClr val="C00000"/>
                </a:solidFill>
                <a:latin typeface="Arial" charset="0"/>
              </a:rPr>
              <a:t>несоблюдение конкурсных процедур </a:t>
            </a:r>
            <a:r>
              <a:rPr lang="ru-RU" b="1" dirty="0">
                <a:solidFill>
                  <a:srgbClr val="000066"/>
                </a:solidFill>
                <a:latin typeface="Arial" charset="0"/>
              </a:rPr>
              <a:t>при поступлении на государственную (муниципальную) службу или при замещении другой должности государственной (муниципальной) службы (</a:t>
            </a:r>
            <a:r>
              <a:rPr lang="ru-RU" b="1" dirty="0">
                <a:solidFill>
                  <a:srgbClr val="0000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ст.22 </a:t>
            </a:r>
            <a:r>
              <a:rPr lang="ru-RU" b="1" dirty="0">
                <a:solidFill>
                  <a:srgbClr val="000066"/>
                </a:solidFill>
                <a:latin typeface="Arial" charset="0"/>
                <a:cs typeface="Arial" charset="0"/>
              </a:rPr>
              <a:t>ФЗ № 79-ФЗ от 27.07.2004 г. и </a:t>
            </a:r>
            <a:r>
              <a:rPr lang="ru-RU" b="1" dirty="0">
                <a:solidFill>
                  <a:srgbClr val="000066"/>
                </a:solidFill>
                <a:latin typeface="Arial" charset="0"/>
              </a:rPr>
              <a:t>ст.17 ФЗ </a:t>
            </a:r>
            <a:r>
              <a:rPr lang="ru-RU" b="1" dirty="0">
                <a:solidFill>
                  <a:srgbClr val="000066"/>
                </a:solidFill>
                <a:latin typeface="Arial" charset="0"/>
                <a:cs typeface="Arial" charset="0"/>
              </a:rPr>
              <a:t>№ 25-ФЗ</a:t>
            </a:r>
            <a:r>
              <a:rPr lang="ru-RU" b="1" dirty="0">
                <a:solidFill>
                  <a:srgbClr val="000066"/>
                </a:solidFill>
                <a:latin typeface="Arial" charset="0"/>
              </a:rPr>
              <a:t> 2.03.2007);</a:t>
            </a:r>
          </a:p>
          <a:p>
            <a:pPr indent="0" algn="just">
              <a:buNone/>
              <a:defRPr/>
            </a:pPr>
            <a:r>
              <a:rPr lang="ru-RU" b="1" dirty="0">
                <a:solidFill>
                  <a:srgbClr val="000066"/>
                </a:solidFill>
                <a:latin typeface="Arial" charset="0"/>
              </a:rPr>
              <a:t>-</a:t>
            </a:r>
            <a:r>
              <a:rPr lang="ru-RU" b="1" dirty="0">
                <a:solidFill>
                  <a:srgbClr val="000066"/>
                </a:solidFill>
                <a:latin typeface="Arial" charset="0"/>
                <a:cs typeface="Arial" charset="0"/>
              </a:rPr>
              <a:t> </a:t>
            </a:r>
            <a:r>
              <a:rPr lang="ru-RU" b="1" i="1" dirty="0">
                <a:solidFill>
                  <a:srgbClr val="C00000"/>
                </a:solidFill>
                <a:latin typeface="Arial" charset="0"/>
                <a:cs typeface="Arial" charset="0"/>
              </a:rPr>
              <a:t>непредставление (представление недостоверных, </a:t>
            </a:r>
            <a:r>
              <a:rPr lang="ru-RU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неполных</a:t>
            </a:r>
            <a:r>
              <a:rPr lang="ru-RU" b="1" i="1" dirty="0">
                <a:solidFill>
                  <a:srgbClr val="C00000"/>
                </a:solidFill>
                <a:latin typeface="Arial" charset="0"/>
                <a:cs typeface="Arial" charset="0"/>
              </a:rPr>
              <a:t>, заведомо ложных) сведений </a:t>
            </a:r>
            <a:r>
              <a:rPr lang="ru-RU" b="1" dirty="0">
                <a:solidFill>
                  <a:srgbClr val="000066"/>
                </a:solidFill>
                <a:latin typeface="Arial" charset="0"/>
                <a:cs typeface="Arial" charset="0"/>
              </a:rPr>
              <a:t>о доходах, имуществе и </a:t>
            </a:r>
            <a:r>
              <a:rPr lang="ru-RU" b="1" dirty="0" smtClean="0">
                <a:solidFill>
                  <a:srgbClr val="000066"/>
                </a:solidFill>
                <a:latin typeface="Arial" charset="0"/>
                <a:cs typeface="Arial" charset="0"/>
              </a:rPr>
              <a:t>обязательствах </a:t>
            </a:r>
            <a:r>
              <a:rPr lang="ru-RU" b="1" dirty="0">
                <a:solidFill>
                  <a:srgbClr val="000066"/>
                </a:solidFill>
                <a:latin typeface="Arial" charset="0"/>
                <a:cs typeface="Arial" charset="0"/>
              </a:rPr>
              <a:t>имущественного характера государственного (</a:t>
            </a:r>
            <a:r>
              <a:rPr lang="ru-RU" b="1" dirty="0" smtClean="0">
                <a:solidFill>
                  <a:srgbClr val="000066"/>
                </a:solidFill>
                <a:latin typeface="Arial" charset="0"/>
                <a:cs typeface="Arial" charset="0"/>
              </a:rPr>
              <a:t>муниципального</a:t>
            </a:r>
            <a:r>
              <a:rPr lang="ru-RU" b="1" dirty="0">
                <a:solidFill>
                  <a:srgbClr val="000066"/>
                </a:solidFill>
                <a:latin typeface="Arial" charset="0"/>
                <a:cs typeface="Arial" charset="0"/>
              </a:rPr>
              <a:t>) служащего и о доходах, об имуществе и </a:t>
            </a:r>
            <a:r>
              <a:rPr lang="ru-RU" b="1" dirty="0" smtClean="0">
                <a:solidFill>
                  <a:srgbClr val="000066"/>
                </a:solidFill>
                <a:latin typeface="Arial" charset="0"/>
                <a:cs typeface="Arial" charset="0"/>
              </a:rPr>
              <a:t>обязательствах </a:t>
            </a:r>
            <a:r>
              <a:rPr lang="ru-RU" b="1" dirty="0">
                <a:solidFill>
                  <a:srgbClr val="000066"/>
                </a:solidFill>
                <a:latin typeface="Arial" charset="0"/>
                <a:cs typeface="Arial" charset="0"/>
              </a:rPr>
              <a:t>имущественного характера его супруги (супруга) и несовершеннолетних детей (ст. 8 ФЗ № 273-ФЗ от 25.12.2008 г.; п.8 ч. 1 ст. 12, ст. 15 ФЗ от 02.03.2007 № 25-ФЗ);</a:t>
            </a:r>
            <a:r>
              <a: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ru-RU" b="1" dirty="0">
                <a:solidFill>
                  <a:srgbClr val="000066"/>
                </a:solidFill>
                <a:latin typeface="Arial" charset="0"/>
                <a:cs typeface="Arial" charset="0"/>
              </a:rPr>
              <a:t>п.9 ч.1 ст. 15, ст. 20 ФЗ № 79-ФЗ от 27.07.2004 г. </a:t>
            </a:r>
            <a:endParaRPr lang="ru-RU" b="1" dirty="0">
              <a:solidFill>
                <a:srgbClr val="000066"/>
              </a:solidFill>
              <a:latin typeface="Arial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4645152" y="2132856"/>
            <a:ext cx="3822192" cy="3744416"/>
          </a:xfrm>
        </p:spPr>
        <p:txBody>
          <a:bodyPr>
            <a:normAutofit fontScale="55000" lnSpcReduction="20000"/>
          </a:bodyPr>
          <a:lstStyle/>
          <a:p>
            <a:pPr indent="285750" algn="just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None/>
              <a:defRPr/>
            </a:pPr>
            <a:r>
              <a:rPr lang="ru-RU" b="1" dirty="0">
                <a:solidFill>
                  <a:srgbClr val="000066"/>
                </a:solidFill>
              </a:rPr>
              <a:t>- </a:t>
            </a:r>
            <a:r>
              <a:rPr lang="ru-RU" b="1" i="1" dirty="0">
                <a:solidFill>
                  <a:srgbClr val="C00000"/>
                </a:solidFill>
              </a:rPr>
              <a:t>непредставление (представление недостоверных, </a:t>
            </a:r>
            <a:r>
              <a:rPr lang="ru-RU" b="1" i="1" dirty="0" smtClean="0">
                <a:solidFill>
                  <a:srgbClr val="C00000"/>
                </a:solidFill>
              </a:rPr>
              <a:t>неполных</a:t>
            </a:r>
            <a:r>
              <a:rPr lang="ru-RU" b="1" i="1" dirty="0">
                <a:solidFill>
                  <a:srgbClr val="C00000"/>
                </a:solidFill>
              </a:rPr>
              <a:t>, заведомо ложных) государственным </a:t>
            </a:r>
            <a:r>
              <a:rPr lang="ru-RU" b="1" dirty="0">
                <a:solidFill>
                  <a:srgbClr val="000066"/>
                </a:solidFill>
              </a:rPr>
              <a:t>(муниципальным) служащим иных предусмотренных законодательством РФ </a:t>
            </a:r>
            <a:r>
              <a:rPr lang="ru-RU" b="1" dirty="0" smtClean="0">
                <a:solidFill>
                  <a:srgbClr val="000066"/>
                </a:solidFill>
              </a:rPr>
              <a:t>сведений </a:t>
            </a:r>
            <a:r>
              <a:rPr lang="ru-RU" b="1" dirty="0">
                <a:solidFill>
                  <a:srgbClr val="000066"/>
                </a:solidFill>
              </a:rPr>
              <a:t>о себе и членах своей семьи (п.8 ч. 1 ст. 12 ФЗ РФ № 25-ФЗ от 02.03.2007 г. и п.9 ч.1 ст. 15 ФЗ № 79-ФЗ от 27.07.2004 г.); </a:t>
            </a:r>
          </a:p>
          <a:p>
            <a:pPr indent="285750" algn="just">
              <a:lnSpc>
                <a:spcPct val="90000"/>
              </a:lnSpc>
              <a:spcBef>
                <a:spcPct val="0"/>
              </a:spcBef>
              <a:buNone/>
              <a:defRPr/>
            </a:pPr>
            <a:r>
              <a:rPr lang="ru-RU" b="1" dirty="0">
                <a:solidFill>
                  <a:srgbClr val="000066"/>
                </a:solidFill>
              </a:rPr>
              <a:t>	- </a:t>
            </a:r>
            <a:r>
              <a:rPr lang="ru-RU" b="1" i="1" dirty="0" err="1" smtClean="0">
                <a:solidFill>
                  <a:srgbClr val="C00000"/>
                </a:solidFill>
              </a:rPr>
              <a:t>непроведение</a:t>
            </a:r>
            <a:r>
              <a:rPr lang="ru-RU" b="1" i="1" dirty="0" smtClean="0">
                <a:solidFill>
                  <a:srgbClr val="C00000"/>
                </a:solidFill>
              </a:rPr>
              <a:t> </a:t>
            </a:r>
            <a:r>
              <a:rPr lang="ru-RU" b="1" i="1" dirty="0">
                <a:solidFill>
                  <a:srgbClr val="C00000"/>
                </a:solidFill>
              </a:rPr>
              <a:t>проверки достоверности </a:t>
            </a:r>
            <a:r>
              <a:rPr lang="ru-RU" b="1" dirty="0">
                <a:solidFill>
                  <a:srgbClr val="000066"/>
                </a:solidFill>
              </a:rPr>
              <a:t>и полноты </a:t>
            </a:r>
            <a:r>
              <a:rPr lang="ru-RU" b="1" dirty="0" smtClean="0">
                <a:solidFill>
                  <a:srgbClr val="000066"/>
                </a:solidFill>
              </a:rPr>
              <a:t>сведений </a:t>
            </a:r>
            <a:r>
              <a:rPr lang="ru-RU" b="1" dirty="0">
                <a:solidFill>
                  <a:srgbClr val="000066"/>
                </a:solidFill>
              </a:rPr>
              <a:t>о доходах, об имуществе и обязательствах </a:t>
            </a:r>
            <a:r>
              <a:rPr lang="ru-RU" b="1" dirty="0" smtClean="0">
                <a:solidFill>
                  <a:srgbClr val="000066"/>
                </a:solidFill>
              </a:rPr>
              <a:t>имущественного </a:t>
            </a:r>
            <a:r>
              <a:rPr lang="ru-RU" b="1" dirty="0">
                <a:solidFill>
                  <a:srgbClr val="000066"/>
                </a:solidFill>
              </a:rPr>
              <a:t>характера государственного (муниципального) </a:t>
            </a:r>
            <a:r>
              <a:rPr lang="ru-RU" b="1" dirty="0" smtClean="0">
                <a:solidFill>
                  <a:srgbClr val="000066"/>
                </a:solidFill>
              </a:rPr>
              <a:t>служащего </a:t>
            </a:r>
            <a:r>
              <a:rPr lang="ru-RU" b="1" dirty="0">
                <a:solidFill>
                  <a:srgbClr val="000066"/>
                </a:solidFill>
              </a:rPr>
              <a:t>и членов его семьи, а также иных представляемых </a:t>
            </a:r>
            <a:r>
              <a:rPr lang="ru-RU" b="1" dirty="0" smtClean="0">
                <a:solidFill>
                  <a:srgbClr val="000066"/>
                </a:solidFill>
              </a:rPr>
              <a:t>сведений </a:t>
            </a:r>
            <a:r>
              <a:rPr lang="ru-RU" b="1" dirty="0">
                <a:solidFill>
                  <a:srgbClr val="000066"/>
                </a:solidFill>
              </a:rPr>
              <a:t>(ч.6 ст.8 ФЗ № 273-ФЗ от 25.12.2008 г.;</a:t>
            </a:r>
            <a:r>
              <a:rPr lang="ru-RU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b="1" dirty="0">
                <a:solidFill>
                  <a:srgbClr val="000066"/>
                </a:solidFill>
              </a:rPr>
              <a:t>ч. 4 ст. 16 ФЗ № 25-ФЗ от 02.03.2007 г.; ч. 6 ст. 20 ФЗ №79-ФЗ от 27.07.2004 г.);</a:t>
            </a:r>
          </a:p>
          <a:p>
            <a:pPr indent="285750" algn="just">
              <a:lnSpc>
                <a:spcPct val="90000"/>
              </a:lnSpc>
              <a:spcBef>
                <a:spcPct val="0"/>
              </a:spcBef>
              <a:buNone/>
              <a:defRPr/>
            </a:pPr>
            <a:r>
              <a:rPr lang="ru-RU" b="1" dirty="0">
                <a:solidFill>
                  <a:srgbClr val="000066"/>
                </a:solidFill>
              </a:rPr>
              <a:t>	- </a:t>
            </a:r>
            <a:r>
              <a:rPr lang="ru-RU" b="1" i="1" dirty="0" err="1">
                <a:solidFill>
                  <a:srgbClr val="C00000"/>
                </a:solidFill>
              </a:rPr>
              <a:t>неуведомление</a:t>
            </a:r>
            <a:r>
              <a:rPr lang="ru-RU" b="1" dirty="0">
                <a:solidFill>
                  <a:srgbClr val="000066"/>
                </a:solidFill>
              </a:rPr>
              <a:t> государственным (муниципальным) </a:t>
            </a:r>
            <a:r>
              <a:rPr lang="ru-RU" b="1" dirty="0" smtClean="0">
                <a:solidFill>
                  <a:srgbClr val="000066"/>
                </a:solidFill>
              </a:rPr>
              <a:t>служащим </a:t>
            </a:r>
            <a:r>
              <a:rPr lang="ru-RU" b="1" dirty="0">
                <a:solidFill>
                  <a:srgbClr val="000066"/>
                </a:solidFill>
              </a:rPr>
              <a:t>представителя нанимателя (работодателя), органов прокуратуры или других государственных органов о случаях обращения к нему каких-либо лиц в целях склонения его к </a:t>
            </a:r>
            <a:r>
              <a:rPr lang="ru-RU" b="1" dirty="0" smtClean="0">
                <a:solidFill>
                  <a:srgbClr val="000066"/>
                </a:solidFill>
              </a:rPr>
              <a:t>со-</a:t>
            </a:r>
            <a:r>
              <a:rPr lang="ru-RU" b="1" dirty="0" err="1" smtClean="0">
                <a:solidFill>
                  <a:srgbClr val="000066"/>
                </a:solidFill>
              </a:rPr>
              <a:t>вершению</a:t>
            </a:r>
            <a:r>
              <a:rPr lang="ru-RU" b="1" dirty="0" smtClean="0">
                <a:solidFill>
                  <a:srgbClr val="000066"/>
                </a:solidFill>
              </a:rPr>
              <a:t> </a:t>
            </a:r>
            <a:r>
              <a:rPr lang="ru-RU" b="1" dirty="0">
                <a:solidFill>
                  <a:srgbClr val="000066"/>
                </a:solidFill>
              </a:rPr>
              <a:t>коррупционных правонарушений (ст. 9 ФЗ № 273-ФЗ от 25.12.2008 г.).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653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800" dirty="0">
                <a:solidFill>
                  <a:srgbClr val="A50021"/>
                </a:solidFill>
                <a:latin typeface="Arial Black" panose="020B0A04020102020204" pitchFamily="34" charset="0"/>
              </a:rPr>
              <a:t>СЛУЖЕБНЫЕ ПРОСТУПКИ  КОРРУПЦИОННОЙ НАПРАВЛЕННОСТИ: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708000"/>
          </a:xfrm>
        </p:spPr>
        <p:txBody>
          <a:bodyPr>
            <a:normAutofit fontScale="62500" lnSpcReduction="20000"/>
          </a:bodyPr>
          <a:lstStyle/>
          <a:p>
            <a:pPr indent="373063" algn="just">
              <a:lnSpc>
                <a:spcPct val="85000"/>
              </a:lnSpc>
              <a:spcBef>
                <a:spcPct val="0"/>
              </a:spcBef>
              <a:buNone/>
            </a:pPr>
            <a:r>
              <a:rPr lang="ru-RU" altLang="ru-RU" b="1" dirty="0">
                <a:solidFill>
                  <a:srgbClr val="000066"/>
                </a:solidFill>
              </a:rPr>
              <a:t>- </a:t>
            </a:r>
            <a:r>
              <a:rPr lang="ru-RU" altLang="ru-RU" b="1" i="1" dirty="0">
                <a:solidFill>
                  <a:srgbClr val="C00000"/>
                </a:solidFill>
              </a:rPr>
              <a:t>несообщение в 10-дневный срок </a:t>
            </a:r>
            <a:r>
              <a:rPr lang="ru-RU" altLang="ru-RU" b="1" dirty="0">
                <a:solidFill>
                  <a:srgbClr val="000066"/>
                </a:solidFill>
              </a:rPr>
              <a:t>работодателем при заключении трудового договора с гражданами, замещавшими должности государственной (</a:t>
            </a:r>
            <a:r>
              <a:rPr lang="ru-RU" altLang="ru-RU" b="1" dirty="0" smtClean="0">
                <a:solidFill>
                  <a:srgbClr val="000066"/>
                </a:solidFill>
              </a:rPr>
              <a:t>муниципальной</a:t>
            </a:r>
            <a:r>
              <a:rPr lang="ru-RU" altLang="ru-RU" b="1" dirty="0">
                <a:solidFill>
                  <a:srgbClr val="000066"/>
                </a:solidFill>
              </a:rPr>
              <a:t>) службы, перечень которых </a:t>
            </a:r>
            <a:r>
              <a:rPr lang="ru-RU" altLang="ru-RU" b="1" dirty="0" smtClean="0">
                <a:solidFill>
                  <a:srgbClr val="000066"/>
                </a:solidFill>
              </a:rPr>
              <a:t>устанавливается </a:t>
            </a:r>
            <a:r>
              <a:rPr lang="ru-RU" altLang="ru-RU" b="1" dirty="0">
                <a:solidFill>
                  <a:srgbClr val="000066"/>
                </a:solidFill>
              </a:rPr>
              <a:t>нормативными правовыми актами РФ, в течение двух лет после их увольнения с государственной (</a:t>
            </a:r>
            <a:r>
              <a:rPr lang="ru-RU" altLang="ru-RU" b="1" dirty="0" smtClean="0">
                <a:solidFill>
                  <a:srgbClr val="000066"/>
                </a:solidFill>
              </a:rPr>
              <a:t>муниципальной</a:t>
            </a:r>
            <a:r>
              <a:rPr lang="ru-RU" altLang="ru-RU" b="1" dirty="0">
                <a:solidFill>
                  <a:srgbClr val="000066"/>
                </a:solidFill>
              </a:rPr>
              <a:t>) службы о заключении такого договора представителю нанимателя (работодателю) </a:t>
            </a:r>
            <a:r>
              <a:rPr lang="ru-RU" altLang="ru-RU" b="1" dirty="0" smtClean="0">
                <a:solidFill>
                  <a:srgbClr val="000066"/>
                </a:solidFill>
              </a:rPr>
              <a:t>государственного </a:t>
            </a:r>
            <a:r>
              <a:rPr lang="ru-RU" altLang="ru-RU" b="1" dirty="0">
                <a:solidFill>
                  <a:srgbClr val="000066"/>
                </a:solidFill>
              </a:rPr>
              <a:t>(муниципального) служащего по послед-нему месту его службы (ч.4 ст. 12 ФЗ № 273-ФЗ от 25 декабря 2008 г.; ст. 641 ТК РФ).</a:t>
            </a:r>
          </a:p>
          <a:p>
            <a:pPr indent="373063" algn="just">
              <a:lnSpc>
                <a:spcPct val="85000"/>
              </a:lnSpc>
              <a:spcBef>
                <a:spcPct val="0"/>
              </a:spcBef>
              <a:buNone/>
            </a:pPr>
            <a:r>
              <a:rPr lang="ru-RU" altLang="ru-RU" b="1" dirty="0">
                <a:solidFill>
                  <a:srgbClr val="000066"/>
                </a:solidFill>
              </a:rPr>
              <a:t>- </a:t>
            </a:r>
            <a:r>
              <a:rPr lang="ru-RU" altLang="ru-RU" b="1" i="1" dirty="0">
                <a:solidFill>
                  <a:srgbClr val="C00000"/>
                </a:solidFill>
              </a:rPr>
              <a:t>незаконное участие государственного (</a:t>
            </a:r>
            <a:r>
              <a:rPr lang="ru-RU" altLang="ru-RU" b="1" i="1" dirty="0" smtClean="0">
                <a:solidFill>
                  <a:srgbClr val="C00000"/>
                </a:solidFill>
              </a:rPr>
              <a:t>муниципального</a:t>
            </a:r>
            <a:r>
              <a:rPr lang="ru-RU" altLang="ru-RU" b="1" i="1" dirty="0">
                <a:solidFill>
                  <a:srgbClr val="C00000"/>
                </a:solidFill>
              </a:rPr>
              <a:t>) служащего </a:t>
            </a:r>
            <a:r>
              <a:rPr lang="ru-RU" altLang="ru-RU" b="1" dirty="0">
                <a:solidFill>
                  <a:srgbClr val="000066"/>
                </a:solidFill>
              </a:rPr>
              <a:t>на платной основе в </a:t>
            </a:r>
            <a:r>
              <a:rPr lang="ru-RU" altLang="ru-RU" b="1" dirty="0" smtClean="0">
                <a:solidFill>
                  <a:srgbClr val="000066"/>
                </a:solidFill>
              </a:rPr>
              <a:t>деятельности </a:t>
            </a:r>
            <a:r>
              <a:rPr lang="ru-RU" altLang="ru-RU" b="1" dirty="0">
                <a:solidFill>
                  <a:srgbClr val="000066"/>
                </a:solidFill>
              </a:rPr>
              <a:t>органа управления коммерческой </a:t>
            </a:r>
            <a:r>
              <a:rPr lang="ru-RU" altLang="ru-RU" b="1" dirty="0" smtClean="0">
                <a:solidFill>
                  <a:srgbClr val="000066"/>
                </a:solidFill>
              </a:rPr>
              <a:t>организацией </a:t>
            </a:r>
            <a:r>
              <a:rPr lang="ru-RU" altLang="ru-RU" b="1" dirty="0">
                <a:solidFill>
                  <a:srgbClr val="000066"/>
                </a:solidFill>
              </a:rPr>
              <a:t>(п.1 ч.1 ст.14 ФЗ № 25-ФЗ от 02.03.2007 г.; п.1 ч.1 ст. 17 ФЗ № 79-ФЗ от 27.07.2004 г.);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4572000" y="2679192"/>
            <a:ext cx="4320480" cy="3600000"/>
          </a:xfrm>
        </p:spPr>
        <p:txBody>
          <a:bodyPr>
            <a:normAutofit fontScale="70000" lnSpcReduction="20000"/>
          </a:bodyPr>
          <a:lstStyle/>
          <a:p>
            <a:pPr indent="373063" algn="just">
              <a:spcBef>
                <a:spcPts val="0"/>
              </a:spcBef>
              <a:buNone/>
              <a:defRPr/>
            </a:pPr>
            <a:endParaRPr lang="ru-RU" b="1" dirty="0" smtClean="0">
              <a:solidFill>
                <a:srgbClr val="C00000"/>
              </a:solidFill>
            </a:endParaRPr>
          </a:p>
          <a:p>
            <a:pPr indent="373063" algn="just">
              <a:spcBef>
                <a:spcPts val="0"/>
              </a:spcBef>
              <a:buNone/>
              <a:defRPr/>
            </a:pPr>
            <a:r>
              <a:rPr lang="ru-RU" b="1" dirty="0" smtClean="0">
                <a:solidFill>
                  <a:srgbClr val="C00000"/>
                </a:solidFill>
              </a:rPr>
              <a:t>-осуществление предпринимательской </a:t>
            </a:r>
            <a:r>
              <a:rPr lang="ru-RU" b="1" dirty="0">
                <a:solidFill>
                  <a:srgbClr val="C00000"/>
                </a:solidFill>
              </a:rPr>
              <a:t>деятельности</a:t>
            </a:r>
            <a:r>
              <a:rPr lang="ru-RU" b="1" dirty="0">
                <a:solidFill>
                  <a:srgbClr val="000066"/>
                </a:solidFill>
              </a:rPr>
              <a:t> (п.3 ч.1 ст.14 ФЗ № 25-ФЗ от 02.03.2007 г.; п.3 ч.1 ст. 17 ФЗ № 79-ФЗ от 27.07.2004 г.);</a:t>
            </a:r>
          </a:p>
          <a:p>
            <a:pPr indent="373063" algn="just">
              <a:spcBef>
                <a:spcPts val="0"/>
              </a:spcBef>
              <a:buNone/>
              <a:defRPr/>
            </a:pPr>
            <a:r>
              <a:rPr lang="ru-RU" b="1" dirty="0">
                <a:solidFill>
                  <a:srgbClr val="000066"/>
                </a:solidFill>
              </a:rPr>
              <a:t>	- выступление государственного </a:t>
            </a:r>
            <a:r>
              <a:rPr lang="ru-RU" b="1" dirty="0" smtClean="0">
                <a:solidFill>
                  <a:srgbClr val="000066"/>
                </a:solidFill>
              </a:rPr>
              <a:t>(муниципального</a:t>
            </a:r>
            <a:r>
              <a:rPr lang="ru-RU" b="1" dirty="0">
                <a:solidFill>
                  <a:srgbClr val="000066"/>
                </a:solidFill>
              </a:rPr>
              <a:t>) </a:t>
            </a:r>
            <a:r>
              <a:rPr lang="ru-RU" b="1" dirty="0" smtClean="0">
                <a:solidFill>
                  <a:srgbClr val="000066"/>
                </a:solidFill>
              </a:rPr>
              <a:t>служащего </a:t>
            </a:r>
            <a:r>
              <a:rPr lang="ru-RU" b="1" dirty="0">
                <a:solidFill>
                  <a:srgbClr val="000066"/>
                </a:solidFill>
              </a:rPr>
              <a:t>в качестве </a:t>
            </a:r>
            <a:r>
              <a:rPr lang="ru-RU" b="1" i="1" dirty="0">
                <a:solidFill>
                  <a:srgbClr val="C00000"/>
                </a:solidFill>
              </a:rPr>
              <a:t>поверенного или представителя по делам третьих лиц</a:t>
            </a:r>
            <a:r>
              <a:rPr lang="ru-RU" b="1" i="1" dirty="0">
                <a:solidFill>
                  <a:srgbClr val="000066"/>
                </a:solidFill>
              </a:rPr>
              <a:t> </a:t>
            </a:r>
            <a:r>
              <a:rPr lang="ru-RU" b="1" dirty="0">
                <a:solidFill>
                  <a:srgbClr val="000066"/>
                </a:solidFill>
              </a:rPr>
              <a:t>в том органе, в котором он замещает должность государственной (муниципальной) службы (</a:t>
            </a:r>
            <a:r>
              <a:rPr lang="ru-RU" b="1" dirty="0">
                <a:solidFill>
                  <a:srgbClr val="0000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п.5 ч.1 ст.17 ФЗ от 27.07.2004 г. № 79-ФЗ; п.4 ч.1 ст.14 ФЗ № 25-ФЗ от 2.03.2007 г.</a:t>
            </a:r>
            <a:r>
              <a:rPr lang="ru-RU" b="1" dirty="0">
                <a:solidFill>
                  <a:srgbClr val="000066"/>
                </a:solidFill>
              </a:rPr>
              <a:t>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684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800" dirty="0">
                <a:solidFill>
                  <a:srgbClr val="A50021"/>
                </a:solidFill>
                <a:latin typeface="Arial Black" panose="020B0A04020102020204" pitchFamily="34" charset="0"/>
              </a:rPr>
              <a:t>СЛУЖЕБНЫЕ ПРОСТУПКИ  КОРРУПЦИОННОЙ НАПРАВЛЕННОСТИ:</a:t>
            </a:r>
            <a:endParaRPr lang="ru-RU" sz="28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55000" lnSpcReduction="20000"/>
          </a:bodyPr>
          <a:lstStyle/>
          <a:p>
            <a:pPr indent="373063" algn="just">
              <a:spcBef>
                <a:spcPts val="0"/>
              </a:spcBef>
              <a:buNone/>
              <a:defRPr/>
            </a:pPr>
            <a:r>
              <a:rPr lang="ru-RU" b="1" dirty="0">
                <a:solidFill>
                  <a:srgbClr val="000066"/>
                </a:solidFill>
              </a:rPr>
              <a:t>- </a:t>
            </a:r>
            <a:r>
              <a:rPr lang="ru-RU" b="1" i="1" dirty="0">
                <a:solidFill>
                  <a:srgbClr val="C00000"/>
                </a:solidFill>
              </a:rPr>
              <a:t>замещение должности гражданской (военной и право-охранительной) службы </a:t>
            </a:r>
            <a:r>
              <a:rPr lang="ru-RU" b="1" dirty="0">
                <a:solidFill>
                  <a:srgbClr val="000066"/>
                </a:solidFill>
              </a:rPr>
              <a:t>в случае избрания (назначения) на государственную должность; избрания на выборную </a:t>
            </a:r>
            <a:r>
              <a:rPr lang="ru-RU" b="1" dirty="0" smtClean="0">
                <a:solidFill>
                  <a:srgbClr val="000066"/>
                </a:solidFill>
              </a:rPr>
              <a:t>должность </a:t>
            </a:r>
            <a:r>
              <a:rPr lang="ru-RU" b="1" dirty="0">
                <a:solidFill>
                  <a:srgbClr val="000066"/>
                </a:solidFill>
              </a:rPr>
              <a:t>в органе МСУ; избрания на оплачиваемую выборную должность в органе профсоюза (</a:t>
            </a:r>
            <a:r>
              <a:rPr lang="ru-RU" b="1" dirty="0" err="1">
                <a:solidFill>
                  <a:srgbClr val="000066"/>
                </a:solidFill>
              </a:rPr>
              <a:t>пп</a:t>
            </a:r>
            <a:r>
              <a:rPr lang="ru-RU" b="1" dirty="0">
                <a:solidFill>
                  <a:srgbClr val="000066"/>
                </a:solidFill>
              </a:rPr>
              <a:t>. «а», «б», «в» п. 2 ч. 1 ст. 17 ФЗ № 79-ФЗ от 27.07.2004 г.);</a:t>
            </a:r>
          </a:p>
          <a:p>
            <a:pPr indent="373063" algn="just">
              <a:spcBef>
                <a:spcPts val="0"/>
              </a:spcBef>
              <a:buNone/>
              <a:defRPr/>
            </a:pPr>
            <a:r>
              <a:rPr lang="ru-RU" b="1" dirty="0">
                <a:solidFill>
                  <a:srgbClr val="000066"/>
                </a:solidFill>
              </a:rPr>
              <a:t>- </a:t>
            </a:r>
            <a:r>
              <a:rPr lang="ru-RU" b="1" dirty="0">
                <a:solidFill>
                  <a:srgbClr val="C00000"/>
                </a:solidFill>
              </a:rPr>
              <a:t>осуществление предпринимательской деятельности</a:t>
            </a:r>
            <a:r>
              <a:rPr lang="ru-RU" b="1" dirty="0">
                <a:solidFill>
                  <a:srgbClr val="000066"/>
                </a:solidFill>
              </a:rPr>
              <a:t> (п.3 ч.1 ст.14 ФЗ № 25-ФЗ от 02.03.2007 г.; п.3 ч.1 ст. 17 ФЗ № 79-ФЗ от 27.07.2004 г.);</a:t>
            </a:r>
          </a:p>
          <a:p>
            <a:pPr indent="373063" algn="just">
              <a:spcBef>
                <a:spcPts val="0"/>
              </a:spcBef>
              <a:buNone/>
              <a:defRPr/>
            </a:pPr>
            <a:r>
              <a:rPr lang="ru-RU" b="1" dirty="0">
                <a:solidFill>
                  <a:srgbClr val="000066"/>
                </a:solidFill>
              </a:rPr>
              <a:t>	- выступление государственного (муниципального) </a:t>
            </a:r>
            <a:r>
              <a:rPr lang="ru-RU" b="1" dirty="0" smtClean="0">
                <a:solidFill>
                  <a:srgbClr val="000066"/>
                </a:solidFill>
              </a:rPr>
              <a:t>служащего </a:t>
            </a:r>
            <a:r>
              <a:rPr lang="ru-RU" b="1" dirty="0">
                <a:solidFill>
                  <a:srgbClr val="000066"/>
                </a:solidFill>
              </a:rPr>
              <a:t>в качестве </a:t>
            </a:r>
            <a:r>
              <a:rPr lang="ru-RU" b="1" i="1" dirty="0">
                <a:solidFill>
                  <a:srgbClr val="C00000"/>
                </a:solidFill>
              </a:rPr>
              <a:t>поверенного или представителя по делам третьих лиц</a:t>
            </a:r>
            <a:r>
              <a:rPr lang="ru-RU" b="1" i="1" dirty="0">
                <a:solidFill>
                  <a:srgbClr val="000066"/>
                </a:solidFill>
              </a:rPr>
              <a:t> </a:t>
            </a:r>
            <a:r>
              <a:rPr lang="ru-RU" b="1" dirty="0">
                <a:solidFill>
                  <a:srgbClr val="000066"/>
                </a:solidFill>
              </a:rPr>
              <a:t>в том органе, в котором он замещает должность государственной (муниципальной) службы (</a:t>
            </a:r>
            <a:r>
              <a:rPr lang="ru-RU" b="1" dirty="0">
                <a:solidFill>
                  <a:srgbClr val="0000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п.5 ч.1 ст.17 ФЗ от 27.07.2004 г. № 79-ФЗ; п.4 ч.1 ст.14 ФЗ № 25-ФЗ от 2.03.2007 г.</a:t>
            </a:r>
            <a:r>
              <a:rPr lang="ru-RU" b="1" dirty="0">
                <a:solidFill>
                  <a:srgbClr val="000066"/>
                </a:solidFill>
              </a:rPr>
              <a:t>);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4175320" cy="3846152"/>
          </a:xfrm>
        </p:spPr>
        <p:txBody>
          <a:bodyPr>
            <a:normAutofit fontScale="55000" lnSpcReduction="20000"/>
          </a:bodyPr>
          <a:lstStyle/>
          <a:p>
            <a:pPr indent="373063" algn="just">
              <a:lnSpc>
                <a:spcPct val="85000"/>
              </a:lnSpc>
              <a:spcBef>
                <a:spcPct val="0"/>
              </a:spcBef>
              <a:buNone/>
            </a:pPr>
            <a:r>
              <a:rPr lang="ru-RU" altLang="ru-RU" b="1" dirty="0">
                <a:solidFill>
                  <a:srgbClr val="000066"/>
                </a:solidFill>
              </a:rPr>
              <a:t>- получение государственным (муниципальным) служащим в связи с исполнением должностных обязанностей </a:t>
            </a:r>
            <a:r>
              <a:rPr lang="ru-RU" altLang="ru-RU" b="1" i="1" dirty="0" smtClean="0">
                <a:solidFill>
                  <a:srgbClr val="C00000"/>
                </a:solidFill>
              </a:rPr>
              <a:t>вознаграждения </a:t>
            </a:r>
            <a:r>
              <a:rPr lang="ru-RU" altLang="ru-RU" b="1" i="1" dirty="0">
                <a:solidFill>
                  <a:srgbClr val="C00000"/>
                </a:solidFill>
              </a:rPr>
              <a:t>от физических и юридических лиц</a:t>
            </a:r>
            <a:r>
              <a:rPr lang="ru-RU" altLang="ru-RU" b="1" dirty="0">
                <a:solidFill>
                  <a:srgbClr val="000066"/>
                </a:solidFill>
              </a:rPr>
              <a:t> (денежного </a:t>
            </a:r>
            <a:r>
              <a:rPr lang="ru-RU" altLang="ru-RU" b="1" dirty="0" smtClean="0">
                <a:solidFill>
                  <a:srgbClr val="000066"/>
                </a:solidFill>
              </a:rPr>
              <a:t>вознаграждения </a:t>
            </a:r>
            <a:r>
              <a:rPr lang="ru-RU" altLang="ru-RU" b="1" dirty="0">
                <a:solidFill>
                  <a:srgbClr val="000066"/>
                </a:solidFill>
              </a:rPr>
              <a:t>стоимостью свыше 3000 руб., ссуды, услуги, оплаты развлечений, отдыха, транспортных расходов и иных воз-награждений), а равно </a:t>
            </a:r>
            <a:r>
              <a:rPr lang="ru-RU" altLang="ru-RU" b="1" dirty="0" smtClean="0">
                <a:solidFill>
                  <a:srgbClr val="000066"/>
                </a:solidFill>
              </a:rPr>
              <a:t>не передача </a:t>
            </a:r>
            <a:r>
              <a:rPr lang="ru-RU" altLang="ru-RU" b="1" dirty="0">
                <a:solidFill>
                  <a:srgbClr val="000066"/>
                </a:solidFill>
              </a:rPr>
              <a:t>подарков стоимостью свыше 3000 руб., </a:t>
            </a:r>
            <a:r>
              <a:rPr lang="ru-RU" altLang="ru-RU" b="1" dirty="0" smtClean="0">
                <a:solidFill>
                  <a:srgbClr val="000066"/>
                </a:solidFill>
              </a:rPr>
              <a:t>полученных </a:t>
            </a:r>
            <a:r>
              <a:rPr lang="ru-RU" altLang="ru-RU" b="1" dirty="0">
                <a:solidFill>
                  <a:srgbClr val="000066"/>
                </a:solidFill>
              </a:rPr>
              <a:t>в связи с официальными мероприятиями и признаваемых государственной (муниципальной) </a:t>
            </a:r>
            <a:r>
              <a:rPr lang="ru-RU" altLang="ru-RU" b="1" dirty="0" smtClean="0">
                <a:solidFill>
                  <a:srgbClr val="000066"/>
                </a:solidFill>
              </a:rPr>
              <a:t>собственностью, </a:t>
            </a:r>
            <a:r>
              <a:rPr lang="ru-RU" altLang="ru-RU" b="1" dirty="0">
                <a:solidFill>
                  <a:srgbClr val="000066"/>
                </a:solidFill>
              </a:rPr>
              <a:t>в орган, в котором он состоит на службе (п.3 ч.1 ст.575 ГК РФ; п.5 ч. 1 ст. 14 ФЗ № 25-ФЗ от 02.03.2007г.; ст.19.28 КоАП РФ; п. 6 ч. 1 ст. 17 Федерального закона от 27.07.2004 № 79-ФЗ);</a:t>
            </a:r>
          </a:p>
          <a:p>
            <a:pPr indent="373063" algn="just">
              <a:lnSpc>
                <a:spcPct val="85000"/>
              </a:lnSpc>
              <a:spcBef>
                <a:spcPct val="0"/>
              </a:spcBef>
              <a:buNone/>
            </a:pPr>
            <a:r>
              <a:rPr lang="ru-RU" altLang="ru-RU" b="1" dirty="0">
                <a:solidFill>
                  <a:srgbClr val="000066"/>
                </a:solidFill>
              </a:rPr>
              <a:t>- </a:t>
            </a:r>
            <a:r>
              <a:rPr lang="ru-RU" altLang="ru-RU" b="1" i="1" dirty="0">
                <a:solidFill>
                  <a:srgbClr val="C00000"/>
                </a:solidFill>
              </a:rPr>
              <a:t>выезд в связи с исполнением должностных обязанностей за пределы территории Российской Федерации за </a:t>
            </a:r>
            <a:r>
              <a:rPr lang="ru-RU" altLang="ru-RU" b="1" dirty="0">
                <a:solidFill>
                  <a:srgbClr val="000066"/>
                </a:solidFill>
              </a:rPr>
              <a:t>счёт средств физических и юридических лиц (п. 7 ч. 1 ст. 17 ФЗ от 27.07.2004 г. № 79-ФЗ; п. 6 ч. 1 ст. 14 ФЗ от 2.03.2007 г. № 25-ФЗ); </a:t>
            </a:r>
          </a:p>
          <a:p>
            <a:pPr indent="373063" algn="just">
              <a:lnSpc>
                <a:spcPct val="85000"/>
              </a:lnSpc>
              <a:spcBef>
                <a:spcPct val="0"/>
              </a:spcBef>
              <a:buNone/>
            </a:pPr>
            <a:r>
              <a:rPr lang="ru-RU" altLang="ru-RU" b="1" dirty="0">
                <a:solidFill>
                  <a:srgbClr val="000066"/>
                </a:solidFill>
              </a:rPr>
              <a:t>- </a:t>
            </a:r>
            <a:r>
              <a:rPr lang="ru-RU" altLang="ru-RU" b="1" i="1" dirty="0">
                <a:solidFill>
                  <a:srgbClr val="C00000"/>
                </a:solidFill>
              </a:rPr>
              <a:t>нецелевое использование средств </a:t>
            </a:r>
            <a:r>
              <a:rPr lang="ru-RU" altLang="ru-RU" b="1" dirty="0" smtClean="0">
                <a:solidFill>
                  <a:srgbClr val="000066"/>
                </a:solidFill>
              </a:rPr>
              <a:t>материально-технического </a:t>
            </a:r>
            <a:r>
              <a:rPr lang="ru-RU" altLang="ru-RU" b="1" dirty="0">
                <a:solidFill>
                  <a:srgbClr val="000066"/>
                </a:solidFill>
              </a:rPr>
              <a:t>и иного обеспечения, государственного (</a:t>
            </a:r>
            <a:r>
              <a:rPr lang="ru-RU" altLang="ru-RU" b="1" dirty="0" smtClean="0">
                <a:solidFill>
                  <a:srgbClr val="000066"/>
                </a:solidFill>
              </a:rPr>
              <a:t>муниципального</a:t>
            </a:r>
            <a:r>
              <a:rPr lang="ru-RU" altLang="ru-RU" b="1" dirty="0">
                <a:solidFill>
                  <a:srgbClr val="000066"/>
                </a:solidFill>
              </a:rPr>
              <a:t>) имущества, а также передача их другим лицам (п.7 ч.1 ст.14 ФЗ РФ № 25-ФЗ от 02.03.2007 г.; п.8 ч.1 ст.17 ФЗ № 79-ФЗ от 27.07.2004 г.);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746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800" dirty="0">
                <a:solidFill>
                  <a:srgbClr val="A50021"/>
                </a:solidFill>
                <a:latin typeface="Arial Black" panose="020B0A04020102020204" pitchFamily="34" charset="0"/>
              </a:rPr>
              <a:t>СЛУЖЕБНЫЕ ПРОСТУПКИ  КОРРУПЦИОННОЙ НАПРАВЛЕННОСТИ: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55000" lnSpcReduction="20000"/>
          </a:bodyPr>
          <a:lstStyle/>
          <a:p>
            <a:pPr indent="285750" algn="just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None/>
            </a:pPr>
            <a:r>
              <a:rPr lang="ru-RU" altLang="ru-RU" b="1" dirty="0">
                <a:solidFill>
                  <a:srgbClr val="000066"/>
                </a:solidFill>
              </a:rPr>
              <a:t>- </a:t>
            </a:r>
            <a:r>
              <a:rPr lang="ru-RU" altLang="ru-RU" b="1" i="1" dirty="0">
                <a:solidFill>
                  <a:srgbClr val="C00000"/>
                </a:solidFill>
              </a:rPr>
              <a:t>разглашение или использование </a:t>
            </a:r>
            <a:r>
              <a:rPr lang="ru-RU" altLang="ru-RU" b="1" dirty="0">
                <a:solidFill>
                  <a:srgbClr val="000066"/>
                </a:solidFill>
              </a:rPr>
              <a:t>в целях, не связанных с муниципальной службой, сведений конфиденциального </a:t>
            </a:r>
            <a:r>
              <a:rPr lang="ru-RU" altLang="ru-RU" b="1" dirty="0" smtClean="0">
                <a:solidFill>
                  <a:srgbClr val="000066"/>
                </a:solidFill>
              </a:rPr>
              <a:t>характера </a:t>
            </a:r>
            <a:r>
              <a:rPr lang="ru-RU" altLang="ru-RU" b="1" dirty="0">
                <a:solidFill>
                  <a:srgbClr val="000066"/>
                </a:solidFill>
              </a:rPr>
              <a:t>или служебной информации, ставших известными в связи с исполнением должностных обязанностей (п.8 ч.1 ст.14 ФЗ РФ №25-ФЗ от 02.03.2007 г.; п.9 ч.1 ст.17 ФЗ № 79-ФЗ от 27.07.2004);</a:t>
            </a:r>
          </a:p>
          <a:p>
            <a:pPr indent="285750" algn="just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None/>
            </a:pPr>
            <a:r>
              <a:rPr lang="ru-RU" altLang="ru-RU" b="1" dirty="0">
                <a:solidFill>
                  <a:srgbClr val="000066"/>
                </a:solidFill>
              </a:rPr>
              <a:t>- </a:t>
            </a:r>
            <a:r>
              <a:rPr lang="ru-RU" altLang="ru-RU" b="1" i="1" dirty="0">
                <a:solidFill>
                  <a:srgbClr val="C00000"/>
                </a:solidFill>
              </a:rPr>
              <a:t>принятие</a:t>
            </a:r>
            <a:r>
              <a:rPr lang="ru-RU" altLang="ru-RU" b="1" dirty="0">
                <a:solidFill>
                  <a:srgbClr val="000066"/>
                </a:solidFill>
              </a:rPr>
              <a:t> без письменного разрешения представителя нанимателя (главы муниципального образования) </a:t>
            </a:r>
            <a:r>
              <a:rPr lang="ru-RU" altLang="ru-RU" b="1" dirty="0">
                <a:solidFill>
                  <a:srgbClr val="C00000"/>
                </a:solidFill>
              </a:rPr>
              <a:t>наград, </a:t>
            </a:r>
            <a:r>
              <a:rPr lang="ru-RU" altLang="ru-RU" b="1" dirty="0" smtClean="0">
                <a:solidFill>
                  <a:srgbClr val="C00000"/>
                </a:solidFill>
              </a:rPr>
              <a:t>почётных </a:t>
            </a:r>
            <a:r>
              <a:rPr lang="ru-RU" altLang="ru-RU" b="1" dirty="0">
                <a:solidFill>
                  <a:srgbClr val="C00000"/>
                </a:solidFill>
              </a:rPr>
              <a:t>и специальных званий </a:t>
            </a:r>
            <a:r>
              <a:rPr lang="ru-RU" altLang="ru-RU" b="1" dirty="0">
                <a:solidFill>
                  <a:srgbClr val="000066"/>
                </a:solidFill>
              </a:rPr>
              <a:t>(за исключением научных) </a:t>
            </a:r>
            <a:r>
              <a:rPr lang="ru-RU" altLang="ru-RU" b="1" dirty="0" smtClean="0">
                <a:solidFill>
                  <a:srgbClr val="000066"/>
                </a:solidFill>
              </a:rPr>
              <a:t>иностранных </a:t>
            </a:r>
            <a:r>
              <a:rPr lang="ru-RU" altLang="ru-RU" b="1" dirty="0">
                <a:solidFill>
                  <a:srgbClr val="000066"/>
                </a:solidFill>
              </a:rPr>
              <a:t>государств, международных организаций, а также </a:t>
            </a:r>
            <a:r>
              <a:rPr lang="ru-RU" altLang="ru-RU" b="1" dirty="0" smtClean="0">
                <a:solidFill>
                  <a:srgbClr val="000066"/>
                </a:solidFill>
              </a:rPr>
              <a:t>политических </a:t>
            </a:r>
            <a:r>
              <a:rPr lang="ru-RU" altLang="ru-RU" b="1" dirty="0">
                <a:solidFill>
                  <a:srgbClr val="000066"/>
                </a:solidFill>
              </a:rPr>
              <a:t>партий, других общественных и религиозных </a:t>
            </a:r>
            <a:r>
              <a:rPr lang="ru-RU" altLang="ru-RU" b="1" dirty="0" smtClean="0">
                <a:solidFill>
                  <a:srgbClr val="000066"/>
                </a:solidFill>
              </a:rPr>
              <a:t>объединений</a:t>
            </a:r>
            <a:r>
              <a:rPr lang="ru-RU" altLang="ru-RU" b="1" dirty="0">
                <a:solidFill>
                  <a:srgbClr val="000066"/>
                </a:solidFill>
              </a:rPr>
              <a:t>, если в должностные обязанности служащего </a:t>
            </a:r>
            <a:r>
              <a:rPr lang="ru-RU" altLang="ru-RU" b="1" dirty="0" smtClean="0">
                <a:solidFill>
                  <a:srgbClr val="000066"/>
                </a:solidFill>
              </a:rPr>
              <a:t>входит </a:t>
            </a:r>
            <a:r>
              <a:rPr lang="ru-RU" altLang="ru-RU" b="1" dirty="0">
                <a:solidFill>
                  <a:srgbClr val="000066"/>
                </a:solidFill>
              </a:rPr>
              <a:t>взаимодействие с указанными организациями и </a:t>
            </a:r>
            <a:r>
              <a:rPr lang="ru-RU" altLang="ru-RU" b="1" dirty="0" smtClean="0">
                <a:solidFill>
                  <a:srgbClr val="000066"/>
                </a:solidFill>
              </a:rPr>
              <a:t>объединениями </a:t>
            </a:r>
            <a:r>
              <a:rPr lang="ru-RU" altLang="ru-RU" b="1" dirty="0">
                <a:solidFill>
                  <a:srgbClr val="000066"/>
                </a:solidFill>
              </a:rPr>
              <a:t>(п.11 ч.1 ст.17 ФЗ № 79-ФЗ от 27.07.2004 г.; п. 10 ч. 1 ст. 14 ФЗ № 25-ФЗ от 02.03.2007 г.);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55000" lnSpcReduction="20000"/>
          </a:bodyPr>
          <a:lstStyle/>
          <a:p>
            <a:pPr indent="373063" algn="just">
              <a:lnSpc>
                <a:spcPct val="85000"/>
              </a:lnSpc>
              <a:spcBef>
                <a:spcPct val="0"/>
              </a:spcBef>
              <a:buNone/>
              <a:defRPr/>
            </a:pPr>
            <a:r>
              <a:rPr lang="ru-RU" b="1" dirty="0">
                <a:solidFill>
                  <a:srgbClr val="000066"/>
                </a:solidFill>
              </a:rPr>
              <a:t>- </a:t>
            </a:r>
            <a:r>
              <a:rPr lang="ru-RU" b="1" dirty="0">
                <a:solidFill>
                  <a:srgbClr val="C00000"/>
                </a:solidFill>
              </a:rPr>
              <a:t>использование преимущества должностного положения </a:t>
            </a:r>
            <a:r>
              <a:rPr lang="ru-RU" b="1" dirty="0">
                <a:solidFill>
                  <a:srgbClr val="000066"/>
                </a:solidFill>
              </a:rPr>
              <a:t>для предвыборной агитации, агитации по вопросам </a:t>
            </a:r>
            <a:r>
              <a:rPr lang="ru-RU" b="1" dirty="0" smtClean="0">
                <a:solidFill>
                  <a:srgbClr val="000066"/>
                </a:solidFill>
              </a:rPr>
              <a:t>референдума</a:t>
            </a:r>
            <a:r>
              <a:rPr lang="ru-RU" b="1" dirty="0">
                <a:solidFill>
                  <a:srgbClr val="000066"/>
                </a:solidFill>
              </a:rPr>
              <a:t>, а равно использование должностных полномочий в интересах политических партий, других общественных и </a:t>
            </a:r>
            <a:r>
              <a:rPr lang="ru-RU" b="1" dirty="0" smtClean="0">
                <a:solidFill>
                  <a:srgbClr val="000066"/>
                </a:solidFill>
              </a:rPr>
              <a:t>религиозных </a:t>
            </a:r>
            <a:r>
              <a:rPr lang="ru-RU" b="1" dirty="0">
                <a:solidFill>
                  <a:srgbClr val="000066"/>
                </a:solidFill>
              </a:rPr>
              <a:t>объединений и иных организаций (п.12, 3 ч.1 ст.17 ФЗ № 79-ФЗ от 27.07.2004 г.</a:t>
            </a:r>
            <a:r>
              <a:rPr lang="ru-RU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; </a:t>
            </a:r>
            <a:r>
              <a:rPr lang="ru-RU" b="1" dirty="0">
                <a:solidFill>
                  <a:srgbClr val="000066"/>
                </a:solidFill>
              </a:rPr>
              <a:t>п.11,12 ч.1 ст.14 ФЗ РФ № 25-ФЗ от 02.03.2007 г.);</a:t>
            </a:r>
          </a:p>
          <a:p>
            <a:pPr indent="285750" algn="just">
              <a:lnSpc>
                <a:spcPct val="85000"/>
              </a:lnSpc>
              <a:spcBef>
                <a:spcPct val="0"/>
              </a:spcBef>
              <a:buNone/>
              <a:defRPr/>
            </a:pPr>
            <a:r>
              <a:rPr lang="ru-RU" b="1" dirty="0">
                <a:solidFill>
                  <a:srgbClr val="000066"/>
                </a:solidFill>
              </a:rPr>
              <a:t>- </a:t>
            </a:r>
            <a:r>
              <a:rPr lang="ru-RU" b="1" i="1" dirty="0">
                <a:solidFill>
                  <a:srgbClr val="C00000"/>
                </a:solidFill>
              </a:rPr>
              <a:t>незаконное создание </a:t>
            </a:r>
            <a:r>
              <a:rPr lang="ru-RU" b="1" dirty="0">
                <a:solidFill>
                  <a:srgbClr val="000066"/>
                </a:solidFill>
              </a:rPr>
              <a:t>(содействие созданию) в органах государственной власти и местного самоуправления структур политических партий, других общественных и религиозных объединений (п.14 ч.1 ст. 17 ФЗ № 79-ФЗ от 27.07.2004 г.;</a:t>
            </a:r>
            <a:r>
              <a:rPr lang="ru-RU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b="1" dirty="0">
                <a:solidFill>
                  <a:srgbClr val="000066"/>
                </a:solidFill>
              </a:rPr>
              <a:t>п.13 ч.1 ст.14 ФЗ РФ № 25-ФЗ от 02.03.2007 г.);</a:t>
            </a:r>
          </a:p>
          <a:p>
            <a:pPr indent="285750" algn="just">
              <a:lnSpc>
                <a:spcPct val="85000"/>
              </a:lnSpc>
              <a:spcBef>
                <a:spcPct val="0"/>
              </a:spcBef>
              <a:buNone/>
              <a:defRPr/>
            </a:pPr>
            <a:r>
              <a:rPr lang="ru-RU" b="1" dirty="0">
                <a:solidFill>
                  <a:srgbClr val="000066"/>
                </a:solidFill>
              </a:rPr>
              <a:t>- </a:t>
            </a:r>
            <a:r>
              <a:rPr lang="ru-RU" b="1" i="1" dirty="0">
                <a:solidFill>
                  <a:srgbClr val="C00000"/>
                </a:solidFill>
              </a:rPr>
              <a:t>незаконное вхождение </a:t>
            </a:r>
            <a:r>
              <a:rPr lang="ru-RU" b="1" dirty="0">
                <a:solidFill>
                  <a:srgbClr val="000066"/>
                </a:solidFill>
              </a:rPr>
              <a:t>в состав органов управления, </a:t>
            </a:r>
            <a:r>
              <a:rPr lang="ru-RU" b="1" dirty="0" smtClean="0">
                <a:solidFill>
                  <a:srgbClr val="000066"/>
                </a:solidFill>
              </a:rPr>
              <a:t>попечительских </a:t>
            </a:r>
            <a:r>
              <a:rPr lang="ru-RU" b="1" dirty="0">
                <a:solidFill>
                  <a:srgbClr val="000066"/>
                </a:solidFill>
              </a:rPr>
              <a:t>или наблюдательных советов, иных органов и структурных подразделений иностранных некоммерческих не-правительственных организаций (п.16 ч.1 ст.17 ФЗ № 79-ФЗ  от 27.07.2004 г.; п.15 ч.1 ст.14 ФЗ № 25-ФЗ от 2 марта 2007 г.);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037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1" y="2675467"/>
            <a:ext cx="8568952" cy="3633853"/>
          </a:xfrm>
        </p:spPr>
        <p:txBody>
          <a:bodyPr>
            <a:normAutofit fontScale="85000" lnSpcReduction="20000"/>
          </a:bodyPr>
          <a:lstStyle/>
          <a:p>
            <a:pPr indent="373063" algn="just">
              <a:lnSpc>
                <a:spcPct val="85000"/>
              </a:lnSpc>
              <a:spcBef>
                <a:spcPct val="0"/>
              </a:spcBef>
              <a:buNone/>
            </a:pPr>
            <a:r>
              <a:rPr lang="ru-RU" altLang="ru-RU" b="1" dirty="0">
                <a:solidFill>
                  <a:srgbClr val="000066"/>
                </a:solidFill>
              </a:rPr>
              <a:t>- </a:t>
            </a:r>
            <a:r>
              <a:rPr lang="ru-RU" altLang="ru-RU" b="1" dirty="0">
                <a:solidFill>
                  <a:srgbClr val="C00000"/>
                </a:solidFill>
              </a:rPr>
              <a:t>занятие без письменного разрешения </a:t>
            </a:r>
            <a:r>
              <a:rPr lang="ru-RU" altLang="ru-RU" b="1" dirty="0">
                <a:solidFill>
                  <a:srgbClr val="000066"/>
                </a:solidFill>
              </a:rPr>
              <a:t>представителя </a:t>
            </a:r>
            <a:r>
              <a:rPr lang="ru-RU" altLang="ru-RU" b="1" dirty="0" smtClean="0">
                <a:solidFill>
                  <a:srgbClr val="000066"/>
                </a:solidFill>
              </a:rPr>
              <a:t>нанимателя </a:t>
            </a:r>
            <a:r>
              <a:rPr lang="ru-RU" altLang="ru-RU" b="1" dirty="0">
                <a:solidFill>
                  <a:srgbClr val="000066"/>
                </a:solidFill>
              </a:rPr>
              <a:t>оплачиваемой деятельностью, финансируемой </a:t>
            </a:r>
            <a:r>
              <a:rPr lang="ru-RU" altLang="ru-RU" b="1" dirty="0" smtClean="0">
                <a:solidFill>
                  <a:srgbClr val="000066"/>
                </a:solidFill>
              </a:rPr>
              <a:t>исключительно </a:t>
            </a:r>
            <a:r>
              <a:rPr lang="ru-RU" altLang="ru-RU" b="1" dirty="0">
                <a:solidFill>
                  <a:srgbClr val="000066"/>
                </a:solidFill>
              </a:rPr>
              <a:t>за счёт средств иностранных государств, между-народных и иностранных организаций, иностранных граждан и лиц без гражданства, за исключением установленных законом случаев (п.17 ч.1 ст.17 ФЗ № 79-ФЗ от 27.07.2004 г.; п.16 ч.1 ст.14 ФЗ РФ № 25-ФЗ от 02.03.2007 г.);</a:t>
            </a:r>
          </a:p>
          <a:p>
            <a:pPr indent="373063" algn="just">
              <a:lnSpc>
                <a:spcPct val="85000"/>
              </a:lnSpc>
              <a:spcBef>
                <a:spcPct val="0"/>
              </a:spcBef>
              <a:buNone/>
            </a:pPr>
            <a:r>
              <a:rPr lang="ru-RU" altLang="ru-RU" b="1" dirty="0">
                <a:solidFill>
                  <a:srgbClr val="000066"/>
                </a:solidFill>
              </a:rPr>
              <a:t>- </a:t>
            </a:r>
            <a:r>
              <a:rPr lang="ru-RU" altLang="ru-RU" b="1" dirty="0">
                <a:solidFill>
                  <a:srgbClr val="C00000"/>
                </a:solidFill>
              </a:rPr>
              <a:t>непредставление, представление неполных </a:t>
            </a:r>
            <a:r>
              <a:rPr lang="ru-RU" altLang="ru-RU" b="1" dirty="0">
                <a:solidFill>
                  <a:srgbClr val="000066"/>
                </a:solidFill>
              </a:rPr>
              <a:t>или </a:t>
            </a:r>
            <a:r>
              <a:rPr lang="ru-RU" altLang="ru-RU" b="1" dirty="0" smtClean="0">
                <a:solidFill>
                  <a:srgbClr val="000066"/>
                </a:solidFill>
              </a:rPr>
              <a:t>недостоверных </a:t>
            </a:r>
            <a:r>
              <a:rPr lang="ru-RU" altLang="ru-RU" b="1" dirty="0">
                <a:solidFill>
                  <a:srgbClr val="000066"/>
                </a:solidFill>
              </a:rPr>
              <a:t>сведений о расходах служащего, его супруга (супруги) и несовершеннолетних детей, в случае если представление таких сведений является обязательным (п.3, ст.8.1 ФЗ № 273-ФЗ от 25.12.2008 г.; ст.3 ФЗ от 03.12.2012 г. № 230-ФЗ);</a:t>
            </a:r>
          </a:p>
          <a:p>
            <a:pPr indent="373063" algn="just">
              <a:lnSpc>
                <a:spcPct val="85000"/>
              </a:lnSpc>
              <a:spcBef>
                <a:spcPct val="0"/>
              </a:spcBef>
              <a:buNone/>
            </a:pPr>
            <a:r>
              <a:rPr lang="ru-RU" altLang="ru-RU" b="1" dirty="0">
                <a:solidFill>
                  <a:srgbClr val="000066"/>
                </a:solidFill>
              </a:rPr>
              <a:t>- </a:t>
            </a:r>
            <a:r>
              <a:rPr lang="ru-RU" altLang="ru-RU" b="1" dirty="0">
                <a:solidFill>
                  <a:srgbClr val="C00000"/>
                </a:solidFill>
              </a:rPr>
              <a:t>несоблюдение запрета открывать и иметь счета </a:t>
            </a:r>
            <a:r>
              <a:rPr lang="ru-RU" altLang="ru-RU" b="1" dirty="0">
                <a:solidFill>
                  <a:srgbClr val="000066"/>
                </a:solidFill>
              </a:rPr>
              <a:t>(вклады), хранить денежные средства и ценности в иностранных банках, расположенных за пределами территории РФ, владеть и (или) пользоваться иностранными финансовыми инструментами (п. 3 ст. 7.1 ФЗ № 273-ФЗ от 25.12.2008 г.; ст.2 ФЗ № 79-ФЗ от 07 мая 2013 г.).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800" dirty="0">
                <a:solidFill>
                  <a:srgbClr val="A50021"/>
                </a:solidFill>
                <a:latin typeface="Arial Black" panose="020B0A04020102020204" pitchFamily="34" charset="0"/>
              </a:rPr>
              <a:t>СЛУЖЕБНЫЕ ПРОСТУПКИ  КОРРУПЦИОННОЙ НАПРАВЛЕННОСТИ: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0199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09600" y="533400"/>
            <a:ext cx="7924800" cy="954088"/>
          </a:xfrm>
          <a:prstGeom prst="rect">
            <a:avLst/>
          </a:prstGeom>
          <a:noFill/>
          <a:ln w="76200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800" b="1">
                <a:solidFill>
                  <a:srgbClr val="C00000"/>
                </a:solidFill>
                <a:latin typeface="Arial Black" panose="020B0A04020102020204" pitchFamily="34" charset="0"/>
              </a:rPr>
              <a:t>ВИДЫ ВЗЫСКАНИЙ ЗА НАРУШЕНИЕ СЛУЖЕБНОЙ ДИСЦИПЛИНЫ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09600" y="2133600"/>
            <a:ext cx="3352800" cy="923925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 i="1">
                <a:solidFill>
                  <a:srgbClr val="000066"/>
                </a:solidFill>
              </a:rPr>
              <a:t>За совершение дисципли-нарного проступка (ст. 27 ФЗ № 25; ст. 57 ФЗ № 79)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419600" y="2133600"/>
            <a:ext cx="4191000" cy="8302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1600" b="1" i="1" dirty="0">
                <a:solidFill>
                  <a:srgbClr val="000066"/>
                </a:solidFill>
              </a:rPr>
              <a:t>За совершение</a:t>
            </a:r>
            <a:r>
              <a:rPr lang="ru-RU" altLang="ru-RU" sz="1600" i="1" dirty="0">
                <a:solidFill>
                  <a:srgbClr val="000066"/>
                </a:solidFill>
              </a:rPr>
              <a:t> к</a:t>
            </a:r>
            <a:r>
              <a:rPr lang="ru-RU" altLang="ru-RU" sz="1600" b="1" i="1" dirty="0">
                <a:solidFill>
                  <a:srgbClr val="000066"/>
                </a:solidFill>
              </a:rPr>
              <a:t>оррупционного право-нарушения (</a:t>
            </a:r>
            <a:r>
              <a:rPr lang="ru-RU" altLang="ru-RU" sz="1600" b="1" i="1" dirty="0" smtClean="0">
                <a:solidFill>
                  <a:srgbClr val="000066"/>
                </a:solidFill>
              </a:rPr>
              <a:t>ст. 27.1 ч.2 </a:t>
            </a:r>
            <a:r>
              <a:rPr lang="ru-RU" altLang="ru-RU" sz="1600" b="1" i="1" dirty="0">
                <a:solidFill>
                  <a:srgbClr val="000066"/>
                </a:solidFill>
              </a:rPr>
              <a:t>ФЗ № 25; статьи </a:t>
            </a:r>
            <a:r>
              <a:rPr lang="ru-RU" altLang="ru-RU" sz="1600" b="1" dirty="0">
                <a:solidFill>
                  <a:srgbClr val="000066"/>
                </a:solidFill>
              </a:rPr>
              <a:t>59.1. и 59.2 </a:t>
            </a:r>
            <a:r>
              <a:rPr lang="ru-RU" altLang="ru-RU" sz="1600" b="1" i="1" dirty="0">
                <a:solidFill>
                  <a:srgbClr val="000066"/>
                </a:solidFill>
              </a:rPr>
              <a:t>ФЗ № 79)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295400" y="3276600"/>
            <a:ext cx="1538288" cy="369888"/>
          </a:xfrm>
          <a:prstGeom prst="rect">
            <a:avLst/>
          </a:prstGeom>
          <a:noFill/>
          <a:ln w="38100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/>
              <a:t>Замечание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1295400" y="3886200"/>
            <a:ext cx="1538288" cy="369888"/>
          </a:xfrm>
          <a:prstGeom prst="rect">
            <a:avLst/>
          </a:prstGeom>
          <a:noFill/>
          <a:ln w="38100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/>
              <a:t>Выговор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1295400" y="4484688"/>
            <a:ext cx="2895600" cy="647700"/>
          </a:xfrm>
          <a:prstGeom prst="rect">
            <a:avLst/>
          </a:prstGeom>
          <a:noFill/>
          <a:ln w="38100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/>
              <a:t>Предупр. о неполном должн. соответствии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1295400" y="5334000"/>
            <a:ext cx="2895600" cy="369888"/>
          </a:xfrm>
          <a:prstGeom prst="rect">
            <a:avLst/>
          </a:prstGeom>
          <a:noFill/>
          <a:ln w="38100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/>
              <a:t>Увольнение со службы </a:t>
            </a:r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5410200" y="3287713"/>
            <a:ext cx="1538288" cy="369887"/>
          </a:xfrm>
          <a:prstGeom prst="rect">
            <a:avLst/>
          </a:prstGeom>
          <a:noFill/>
          <a:ln w="38100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/>
              <a:t>Замечание</a:t>
            </a:r>
          </a:p>
        </p:txBody>
      </p:sp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5410200" y="3821113"/>
            <a:ext cx="1538288" cy="369887"/>
          </a:xfrm>
          <a:prstGeom prst="rect">
            <a:avLst/>
          </a:prstGeom>
          <a:noFill/>
          <a:ln w="38100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/>
              <a:t>Выговор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5410200" y="4419600"/>
            <a:ext cx="2743200" cy="647700"/>
          </a:xfrm>
          <a:prstGeom prst="rect">
            <a:avLst/>
          </a:prstGeom>
          <a:noFill/>
          <a:ln w="38100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/>
              <a:t>Предупр. о неполном должн. соответствии</a:t>
            </a:r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5410200" y="5297488"/>
            <a:ext cx="2743200" cy="646112"/>
          </a:xfrm>
          <a:prstGeom prst="rect">
            <a:avLst/>
          </a:prstGeom>
          <a:noFill/>
          <a:ln w="38100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/>
              <a:t>Увольнение в связи с  утратой доверия</a:t>
            </a:r>
            <a:r>
              <a:rPr lang="ru-RU" altLang="ru-RU" i="1"/>
              <a:t> </a:t>
            </a:r>
            <a:endParaRPr lang="ru-RU" altLang="ru-RU" b="1" i="1"/>
          </a:p>
        </p:txBody>
      </p:sp>
      <p:sp>
        <p:nvSpPr>
          <p:cNvPr id="16" name="AutoShape 11"/>
          <p:cNvSpPr>
            <a:spLocks noChangeArrowheads="1"/>
          </p:cNvSpPr>
          <p:nvPr/>
        </p:nvSpPr>
        <p:spPr bwMode="auto">
          <a:xfrm>
            <a:off x="2057400" y="1600200"/>
            <a:ext cx="457200" cy="457200"/>
          </a:xfrm>
          <a:prstGeom prst="downArrow">
            <a:avLst>
              <a:gd name="adj1" fmla="val 50000"/>
              <a:gd name="adj2" fmla="val 37500"/>
            </a:avLst>
          </a:prstGeom>
          <a:solidFill>
            <a:srgbClr val="D00B06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7" name="AutoShape 11"/>
          <p:cNvSpPr>
            <a:spLocks noChangeArrowheads="1"/>
          </p:cNvSpPr>
          <p:nvPr/>
        </p:nvSpPr>
        <p:spPr bwMode="auto">
          <a:xfrm>
            <a:off x="6400800" y="1600200"/>
            <a:ext cx="457200" cy="457200"/>
          </a:xfrm>
          <a:prstGeom prst="downArrow">
            <a:avLst>
              <a:gd name="adj1" fmla="val 50000"/>
              <a:gd name="adj2" fmla="val 37500"/>
            </a:avLst>
          </a:prstGeom>
          <a:solidFill>
            <a:srgbClr val="D00B06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990600" y="3048000"/>
            <a:ext cx="0" cy="2438400"/>
          </a:xfrm>
          <a:prstGeom prst="line">
            <a:avLst/>
          </a:prstGeom>
          <a:ln w="28575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990600" y="3429000"/>
            <a:ext cx="304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990600" y="4038600"/>
            <a:ext cx="304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990600" y="4724400"/>
            <a:ext cx="304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990600" y="5486400"/>
            <a:ext cx="304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029200" y="2971800"/>
            <a:ext cx="34925" cy="2590800"/>
          </a:xfrm>
          <a:prstGeom prst="line">
            <a:avLst/>
          </a:prstGeom>
          <a:ln w="28575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5070475" y="3429000"/>
            <a:ext cx="304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5070475" y="4038600"/>
            <a:ext cx="304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5070475" y="4724400"/>
            <a:ext cx="304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5070475" y="5562600"/>
            <a:ext cx="304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505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800" b="1" dirty="0">
                <a:solidFill>
                  <a:srgbClr val="C00000"/>
                </a:solidFill>
                <a:latin typeface="Arial Black" panose="020B0A04020102020204" pitchFamily="34" charset="0"/>
              </a:rPr>
              <a:t>ГРАЖДАНСКО-ПРАВОВАЯ ОТВЕТСТВЕННОСТЬ</a:t>
            </a:r>
            <a:endParaRPr lang="ru-RU" sz="2800" dirty="0"/>
          </a:p>
        </p:txBody>
      </p:sp>
      <p:pic>
        <p:nvPicPr>
          <p:cNvPr id="4098" name="Picture 2" descr="D:\Users\Churkina.ADMKMR\Downloads\6018564310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44" t="5608" r="2662" b="21993"/>
          <a:stretch/>
        </p:blipFill>
        <p:spPr bwMode="auto">
          <a:xfrm>
            <a:off x="876382" y="2204864"/>
            <a:ext cx="3370200" cy="4488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599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1" y="2675466"/>
            <a:ext cx="8568952" cy="3993894"/>
          </a:xfrm>
        </p:spPr>
        <p:txBody>
          <a:bodyPr>
            <a:normAutofit fontScale="92500" lnSpcReduction="20000"/>
          </a:bodyPr>
          <a:lstStyle/>
          <a:p>
            <a:pPr indent="377825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b="1" i="1" dirty="0">
                <a:solidFill>
                  <a:srgbClr val="C00000"/>
                </a:solidFill>
              </a:rPr>
              <a:t>Гражданско-правовой деликт </a:t>
            </a:r>
            <a:r>
              <a:rPr lang="ru-RU" dirty="0">
                <a:solidFill>
                  <a:srgbClr val="000066"/>
                </a:solidFill>
              </a:rPr>
              <a:t>— </a:t>
            </a:r>
            <a:r>
              <a:rPr lang="ru-RU" b="1" dirty="0">
                <a:solidFill>
                  <a:srgbClr val="000066"/>
                </a:solidFill>
              </a:rPr>
              <a:t>причинение материального или морального ущерба посредством нарушения </a:t>
            </a:r>
            <a:r>
              <a:rPr lang="ru-RU" b="1" dirty="0" smtClean="0">
                <a:solidFill>
                  <a:srgbClr val="000066"/>
                </a:solidFill>
              </a:rPr>
              <a:t>определённого </a:t>
            </a:r>
            <a:r>
              <a:rPr lang="ru-RU" b="1" dirty="0">
                <a:solidFill>
                  <a:srgbClr val="000066"/>
                </a:solidFill>
              </a:rPr>
              <a:t>правового установления или запрета, в результате чего </a:t>
            </a:r>
            <a:r>
              <a:rPr lang="ru-RU" b="1" dirty="0" smtClean="0">
                <a:solidFill>
                  <a:srgbClr val="000066"/>
                </a:solidFill>
              </a:rPr>
              <a:t>возникает </a:t>
            </a:r>
            <a:r>
              <a:rPr lang="ru-RU" b="1" dirty="0">
                <a:solidFill>
                  <a:srgbClr val="000066"/>
                </a:solidFill>
              </a:rPr>
              <a:t>новое обязательственное правоотношение.</a:t>
            </a:r>
          </a:p>
          <a:p>
            <a:pPr indent="377825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b="1" dirty="0">
                <a:solidFill>
                  <a:srgbClr val="000066"/>
                </a:solidFill>
              </a:rPr>
              <a:t>Если коррупционным правонарушением (уголовного, </a:t>
            </a:r>
            <a:r>
              <a:rPr lang="ru-RU" b="1" dirty="0" smtClean="0">
                <a:solidFill>
                  <a:srgbClr val="000066"/>
                </a:solidFill>
              </a:rPr>
              <a:t>административного</a:t>
            </a:r>
            <a:r>
              <a:rPr lang="ru-RU" b="1" dirty="0">
                <a:solidFill>
                  <a:srgbClr val="000066"/>
                </a:solidFill>
              </a:rPr>
              <a:t>, дисциплинарного характера) причиняется </a:t>
            </a:r>
            <a:r>
              <a:rPr lang="ru-RU" b="1" dirty="0" smtClean="0">
                <a:solidFill>
                  <a:srgbClr val="000066"/>
                </a:solidFill>
              </a:rPr>
              <a:t>имущественный </a:t>
            </a:r>
            <a:r>
              <a:rPr lang="ru-RU" b="1" dirty="0">
                <a:solidFill>
                  <a:srgbClr val="000066"/>
                </a:solidFill>
              </a:rPr>
              <a:t>ущерб, то он должен быть возмещён в рамках </a:t>
            </a:r>
            <a:r>
              <a:rPr lang="ru-RU" b="1" dirty="0" smtClean="0">
                <a:solidFill>
                  <a:srgbClr val="000066"/>
                </a:solidFill>
              </a:rPr>
              <a:t>гражданского </a:t>
            </a:r>
            <a:r>
              <a:rPr lang="ru-RU" b="1" dirty="0">
                <a:solidFill>
                  <a:srgbClr val="000066"/>
                </a:solidFill>
              </a:rPr>
              <a:t>судопроизводства.  </a:t>
            </a:r>
          </a:p>
          <a:p>
            <a:pPr indent="373063" algn="just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ru-RU" b="1" dirty="0">
                <a:solidFill>
                  <a:srgbClr val="000066"/>
                </a:solidFill>
              </a:rPr>
              <a:t>Согласно ст. 1069 ГК РФ вред, причинённый гражданину или юридическому лицу в результате незаконных действий (</a:t>
            </a:r>
            <a:r>
              <a:rPr lang="ru-RU" b="1" dirty="0" smtClean="0">
                <a:solidFill>
                  <a:srgbClr val="000066"/>
                </a:solidFill>
              </a:rPr>
              <a:t>бездействия</a:t>
            </a:r>
            <a:r>
              <a:rPr lang="ru-RU" b="1" dirty="0">
                <a:solidFill>
                  <a:srgbClr val="000066"/>
                </a:solidFill>
              </a:rPr>
              <a:t>) государственных органов, органов местного </a:t>
            </a:r>
            <a:r>
              <a:rPr lang="ru-RU" b="1" dirty="0" smtClean="0">
                <a:solidFill>
                  <a:srgbClr val="000066"/>
                </a:solidFill>
              </a:rPr>
              <a:t>самоуправления </a:t>
            </a:r>
            <a:r>
              <a:rPr lang="ru-RU" b="1" dirty="0">
                <a:solidFill>
                  <a:srgbClr val="000066"/>
                </a:solidFill>
              </a:rPr>
              <a:t>либо должностных лиц этих органов, подлежит </a:t>
            </a:r>
            <a:r>
              <a:rPr lang="ru-RU" b="1" dirty="0" smtClean="0">
                <a:solidFill>
                  <a:srgbClr val="000066"/>
                </a:solidFill>
              </a:rPr>
              <a:t>возмещению</a:t>
            </a:r>
            <a:r>
              <a:rPr lang="ru-RU" b="1" dirty="0">
                <a:solidFill>
                  <a:srgbClr val="000066"/>
                </a:solidFill>
              </a:rPr>
              <a:t>. </a:t>
            </a:r>
          </a:p>
          <a:p>
            <a:pPr indent="373063" algn="just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ru-RU" b="1" dirty="0">
                <a:solidFill>
                  <a:srgbClr val="000066"/>
                </a:solidFill>
              </a:rPr>
              <a:t>При этом вред возмещается за счёт соответственно казны Российской Федерации, субъекта РФ или муниципальной казны.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3200" b="1" dirty="0">
                <a:solidFill>
                  <a:srgbClr val="C00000"/>
                </a:solidFill>
                <a:latin typeface="Arial Black" panose="020B0A04020102020204" pitchFamily="34" charset="0"/>
              </a:rPr>
              <a:t>ГРАЖДАНСКО-ПРАВОВАЯ ОТВЕТСТВЕННОСТЬ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9668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- деятельность </a:t>
            </a:r>
            <a:r>
              <a:rPr lang="ru-RU" dirty="0"/>
              <a:t>федеральных органов государственной власти, органов государственной власти субъектов Российской Федерации, органов местного самоуправления, институтов гражданского общества, организаций и физических лиц в пределах их полномочий: - по предупреждению коррупции, в том числе по выявлению и последующему устранению причин коррупции (профилактика коррупции); - по выявлению, предупреждению, пресечению, раскрытию и расследованию коррупционных правонарушений (борьба с коррупцией); - по минимизации и (или) ликвидации последствий коррупционных правонарушений.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Противодействие коррупции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85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95536" y="2780928"/>
            <a:ext cx="8352928" cy="3450696"/>
          </a:xfrm>
        </p:spPr>
        <p:txBody>
          <a:bodyPr/>
          <a:lstStyle/>
          <a:p>
            <a:pPr marL="0" indent="0" algn="just">
              <a:buNone/>
            </a:pPr>
            <a:r>
              <a:rPr lang="ru-RU" altLang="ru-RU" b="1" dirty="0">
                <a:solidFill>
                  <a:srgbClr val="000066"/>
                </a:solidFill>
              </a:rPr>
              <a:t>Например, неисполнение требований п. 3 ч. 1 </a:t>
            </a:r>
            <a:r>
              <a:rPr lang="ru-RU" altLang="ru-RU" b="1" dirty="0" smtClean="0">
                <a:solidFill>
                  <a:srgbClr val="000066"/>
                </a:solidFill>
              </a:rPr>
              <a:t>статьи </a:t>
            </a:r>
            <a:r>
              <a:rPr lang="ru-RU" altLang="ru-RU" b="1" dirty="0">
                <a:solidFill>
                  <a:srgbClr val="000066"/>
                </a:solidFill>
              </a:rPr>
              <a:t>575 ГК РФ в части получения государственным (муниципальным) служащим в связи с их </a:t>
            </a:r>
            <a:r>
              <a:rPr lang="ru-RU" altLang="ru-RU" b="1" dirty="0" smtClean="0">
                <a:solidFill>
                  <a:srgbClr val="000066"/>
                </a:solidFill>
              </a:rPr>
              <a:t>должностным </a:t>
            </a:r>
            <a:r>
              <a:rPr lang="ru-RU" altLang="ru-RU" b="1" dirty="0">
                <a:solidFill>
                  <a:srgbClr val="000066"/>
                </a:solidFill>
              </a:rPr>
              <a:t>положением подарков стоимостью свыше 3000 руб. является дисциплинарно наказуемым нарушением запрета, установленного служебным законодательством и влечёт </a:t>
            </a:r>
            <a:r>
              <a:rPr lang="ru-RU" altLang="ru-RU" b="1" i="1" dirty="0">
                <a:solidFill>
                  <a:srgbClr val="C00000"/>
                </a:solidFill>
              </a:rPr>
              <a:t>недействительность гражданско-правового договора дарения.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  <a:t>ГРАЖДАНСКО-ПРАВОВЫЕ НАРУШЕНИЯ КОРРУПЦИОННОЙ НАПРАВЛЕННОСТИ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0595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23528" y="2492896"/>
            <a:ext cx="8568951" cy="3633267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altLang="ru-RU" b="1" dirty="0" smtClean="0">
                <a:solidFill>
                  <a:srgbClr val="000066"/>
                </a:solidFill>
              </a:rPr>
              <a:t>          К </a:t>
            </a:r>
            <a:r>
              <a:rPr lang="ru-RU" altLang="ru-RU" b="1" dirty="0">
                <a:solidFill>
                  <a:srgbClr val="000066"/>
                </a:solidFill>
              </a:rPr>
              <a:t>числу этических проступков коррупционной направленности можно отнести нарушения некоторых принципов профессиональной служебной этики и основных правил служебного поведения, установленных, например, так называемыми «Этическими кодексами», принятыми в отдельных министерствах и ведомствах, субъектах РФ и муниципальных  образованиях на основе «Типового кодекса этики и служебного поведения государственных служащих Российской Федерации и муниципальных служащих», одобренного решением президиума Совета при Президенте РФ по противодействию коррупции</a:t>
            </a: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  <a:t>ЭТИЧЕСКИЕ ПРОСТУПКИ КОРРУПЦИОННОЙ НАПРАВЛЕННОСТИ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172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23528" y="5013176"/>
            <a:ext cx="3528392" cy="1650512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dirty="0" smtClean="0">
                <a:solidFill>
                  <a:srgbClr val="C00000"/>
                </a:solidFill>
              </a:rPr>
              <a:t>Презентацию готовила:</a:t>
            </a:r>
            <a:br>
              <a:rPr lang="ru-RU" sz="1600" dirty="0" smtClean="0">
                <a:solidFill>
                  <a:srgbClr val="C00000"/>
                </a:solidFill>
              </a:rPr>
            </a:br>
            <a:r>
              <a:rPr lang="ru-RU" sz="1600" dirty="0" smtClean="0">
                <a:solidFill>
                  <a:srgbClr val="C00000"/>
                </a:solidFill>
              </a:rPr>
              <a:t> секретарь комиссии по </a:t>
            </a:r>
            <a:r>
              <a:rPr lang="ru-RU" sz="1600" dirty="0">
                <a:solidFill>
                  <a:srgbClr val="C00000"/>
                </a:solidFill>
              </a:rPr>
              <a:t/>
            </a:r>
            <a:br>
              <a:rPr lang="ru-RU" sz="1600" dirty="0">
                <a:solidFill>
                  <a:srgbClr val="C00000"/>
                </a:solidFill>
              </a:rPr>
            </a:br>
            <a:r>
              <a:rPr lang="ru-RU" sz="1600" dirty="0">
                <a:solidFill>
                  <a:srgbClr val="C00000"/>
                </a:solidFill>
              </a:rPr>
              <a:t>координации работы по </a:t>
            </a:r>
            <a:br>
              <a:rPr lang="ru-RU" sz="1600" dirty="0">
                <a:solidFill>
                  <a:srgbClr val="C00000"/>
                </a:solidFill>
              </a:rPr>
            </a:br>
            <a:r>
              <a:rPr lang="ru-RU" sz="1600" dirty="0">
                <a:solidFill>
                  <a:srgbClr val="C00000"/>
                </a:solidFill>
              </a:rPr>
              <a:t>противодействию коррупции</a:t>
            </a:r>
            <a:br>
              <a:rPr lang="ru-RU" sz="1600" dirty="0">
                <a:solidFill>
                  <a:srgbClr val="C00000"/>
                </a:solidFill>
              </a:rPr>
            </a:br>
            <a:r>
              <a:rPr lang="ru-RU" sz="1600" dirty="0">
                <a:solidFill>
                  <a:srgbClr val="C00000"/>
                </a:solidFill>
              </a:rPr>
              <a:t>в </a:t>
            </a:r>
            <a:r>
              <a:rPr lang="ru-RU" sz="1600" dirty="0" err="1">
                <a:solidFill>
                  <a:srgbClr val="C00000"/>
                </a:solidFill>
              </a:rPr>
              <a:t>Камышловском</a:t>
            </a:r>
            <a:r>
              <a:rPr lang="ru-RU" sz="1600" dirty="0">
                <a:solidFill>
                  <a:srgbClr val="C00000"/>
                </a:solidFill>
              </a:rPr>
              <a:t> муниципальном районе</a:t>
            </a:r>
            <a:r>
              <a:rPr lang="ru-RU" sz="1600" dirty="0" smtClean="0">
                <a:solidFill>
                  <a:srgbClr val="C00000"/>
                </a:solidFill>
              </a:rPr>
              <a:t>  Чуркина Екатерина Владиславовна</a:t>
            </a:r>
            <a:endParaRPr lang="ru-RU" sz="1600" dirty="0">
              <a:solidFill>
                <a:srgbClr val="C00000"/>
              </a:solidFill>
            </a:endParaRPr>
          </a:p>
        </p:txBody>
      </p:sp>
      <p:pic>
        <p:nvPicPr>
          <p:cNvPr id="1026" name="Picture 2" descr="D:\Users\Churkina.ADMKMR\Downloads\34853dd6-62e6-41c4-babb-39de3610ca7d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0330" y="2492896"/>
            <a:ext cx="4968552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03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-</a:t>
            </a:r>
            <a:r>
              <a:rPr lang="ru-RU" dirty="0"/>
              <a:t>	это ситуация, при которой личная заинтересованность (прямая или косвенная) лица, замещающего должность, замещение которой предусматривает обязанность принимать меры по предотвращению и урегулированию конфликта интересов, влияет или может повлиять на надлежащее, объективное и беспристрастное исполнение им должностных (служебных) обязанностей (осуществление полномочий).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Конфликт интересов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89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-</a:t>
            </a:r>
            <a:r>
              <a:rPr lang="ru-RU" dirty="0"/>
              <a:t>	возможность получения доходов в виде денег, иного имущества, в том числе имущественных прав, услуг имущественного характера, результатов выполненных работ или каких-либо выгод (преимуществ) лицом, замещающим должность, замещение которой предусматривает обязанность принимать меры по предотвращению и урегулированию конфликта интересов, и (или) состоящими с ним в близком родстве или свойстве лицами (родителями, супругами, детьми, братьями, сестрами, а также братьями, сестрами, родителями, детьми супругов и супругами детей), гражданами или организациями, с которыми лицо, замещающее должность, замещение которой предусматривает обязанность принимать меры по предотвращению и урегулированию конфликта интересов, и (или) лица, состоящие с ним в близком родстве или свойстве, связаны имущественными, корпоративными или иными близкими отношениями.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Личная заинтересованность</a:t>
            </a:r>
            <a:endParaRPr lang="ru-RU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5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-</a:t>
            </a:r>
            <a:r>
              <a:rPr lang="ru-RU" dirty="0"/>
              <a:t>	получение должностным лицом, иностранным должностным лицом либо должностным лицом публичной международной организации лично или через посредника денег, ценных бумаг, иного имущества либо в виде незаконных оказания ему услуг имущественного характера, предоставления иных имущественных прав за совершение действий (бездействие) в пользу взяткодателя или представляемых им лиц, если такие действия (бездействие) входят в служебные полномочия должностного лица либо если оно в силу должностного положения может способствовать таким действиям (бездействию), а равно за общее покровительство или попустительство по службе.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Взятка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8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-</a:t>
            </a:r>
            <a:r>
              <a:rPr lang="ru-RU" dirty="0"/>
              <a:t>	незаконные передача лицу, выполняющему управленческие функции в коммерческой или иной организации, денег, ценных бумаг, иного имущества, оказание ему услуг имущественного характера, предоставление иных имущественных прав за совершение действий (бездействие) в интересах дающего в связи с занимаемым этим лицом служебным положением (часть 1 статьи 204 Уголовного кодекса Российской Федерации).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Коммерческий подкуп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06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В </a:t>
            </a:r>
            <a:r>
              <a:rPr lang="ru-RU" dirty="0"/>
              <a:t>соответствии со статьей 13 Федерального закона N 273-ФЗ граждане Российской Федерации, иностранные граждане и лица без гражданства за совершение коррупционных правонарушений несут уголовную, административную, гражданско-правовую и дисциплинарную ответственность в соответствии с законодательством Российской Федерации.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Ответственность за несоблюдение предусмотренных ограничений и запретов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22313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dirty="0">
                <a:solidFill>
                  <a:srgbClr val="C00000"/>
                </a:solidFill>
                <a:latin typeface="Arial Black" panose="020B0A04020102020204" pitchFamily="34" charset="0"/>
              </a:rPr>
              <a:t>ВИДЫ КОРРУПЦИОННЫХ ПРАВОНАРУШЕНИЙ</a:t>
            </a:r>
            <a:endParaRPr lang="ru-RU" dirty="0"/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04800" y="3479800"/>
            <a:ext cx="2057400" cy="590550"/>
          </a:xfrm>
          <a:prstGeom prst="rect">
            <a:avLst/>
          </a:prstGeom>
          <a:solidFill>
            <a:schemeClr val="accent3">
              <a:lumMod val="20000"/>
              <a:lumOff val="80000"/>
              <a:alpha val="62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i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Коррупционные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i="1" dirty="0" smtClean="0">
                <a:solidFill>
                  <a:srgbClr val="C00000"/>
                </a:solidFill>
                <a:cs typeface="Times New Roman" pitchFamily="18" charset="0"/>
              </a:rPr>
              <a:t>преступления</a:t>
            </a:r>
            <a:endParaRPr lang="ru-RU" altLang="ru-RU" i="1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990600" y="2736850"/>
            <a:ext cx="484188" cy="688975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1905000" y="2743200"/>
            <a:ext cx="2438400" cy="5905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altLang="ru-RU" b="1" dirty="0" smtClean="0">
                <a:solidFill>
                  <a:srgbClr val="000066"/>
                </a:solidFill>
                <a:latin typeface="+mj-lt"/>
                <a:cs typeface="Times New Roman" panose="02020603050405020304" pitchFamily="18" charset="0"/>
              </a:rPr>
              <a:t>Административная ответственность</a:t>
            </a:r>
            <a:endParaRPr lang="ru-RU" altLang="ru-RU" b="1" dirty="0">
              <a:solidFill>
                <a:srgbClr val="000066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2743200" y="3511550"/>
            <a:ext cx="484188" cy="1136650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1600200" y="4875213"/>
            <a:ext cx="2819400" cy="8397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i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Административные </a:t>
            </a:r>
            <a:r>
              <a:rPr lang="ru-RU" b="1" i="1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коррупционные </a:t>
            </a:r>
            <a:r>
              <a:rPr lang="ru-RU" b="1" i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проступки </a:t>
            </a:r>
            <a:endParaRPr lang="ru-RU" b="1" i="1" dirty="0">
              <a:solidFill>
                <a:srgbClr val="C0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6019800" y="2133600"/>
            <a:ext cx="2743200" cy="5905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altLang="ru-RU" b="1" dirty="0" smtClean="0">
                <a:solidFill>
                  <a:srgbClr val="000066"/>
                </a:solidFill>
                <a:latin typeface="+mj-lt"/>
                <a:cs typeface="Times New Roman" panose="02020603050405020304" pitchFamily="18" charset="0"/>
              </a:rPr>
              <a:t>Гражданско-правовая ответственность</a:t>
            </a:r>
            <a:endParaRPr lang="ru-RU" altLang="ru-RU" b="1" dirty="0">
              <a:solidFill>
                <a:srgbClr val="000066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7162800" y="2743200"/>
            <a:ext cx="485775" cy="685800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5791200" y="3505200"/>
            <a:ext cx="3276600" cy="8397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i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Гражданско-правовые деликты коррупционного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altLang="ru-RU" b="1" i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характера</a:t>
            </a:r>
            <a:endParaRPr lang="ru-RU" altLang="ru-RU" i="1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4519613" y="2762250"/>
            <a:ext cx="2185987" cy="5905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altLang="ru-RU" b="1" dirty="0" smtClean="0">
                <a:solidFill>
                  <a:srgbClr val="000066"/>
                </a:solidFill>
                <a:latin typeface="+mj-lt"/>
                <a:cs typeface="Times New Roman" panose="02020603050405020304" pitchFamily="18" charset="0"/>
              </a:rPr>
              <a:t>Дисциплинарная ответственность</a:t>
            </a:r>
            <a:endParaRPr lang="ru-RU" altLang="ru-RU" b="1" dirty="0">
              <a:solidFill>
                <a:srgbClr val="000066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5154613" y="3505200"/>
            <a:ext cx="484187" cy="1143000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4419600" y="4799013"/>
            <a:ext cx="2484438" cy="8397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i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Дисциплинарные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i="1" dirty="0" smtClean="0">
                <a:solidFill>
                  <a:srgbClr val="C00000"/>
                </a:solidFill>
                <a:cs typeface="Times New Roman" pitchFamily="18" charset="0"/>
              </a:rPr>
              <a:t>коррупционные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i="1" dirty="0" smtClean="0">
                <a:solidFill>
                  <a:srgbClr val="C00000"/>
                </a:solidFill>
                <a:cs typeface="Times New Roman" pitchFamily="18" charset="0"/>
              </a:rPr>
              <a:t>проступки</a:t>
            </a:r>
            <a:endParaRPr lang="ru-RU" altLang="ru-RU" i="1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7" name="TextBox 1"/>
          <p:cNvSpPr txBox="1">
            <a:spLocks noChangeArrowheads="1"/>
          </p:cNvSpPr>
          <p:nvPr/>
        </p:nvSpPr>
        <p:spPr bwMode="auto">
          <a:xfrm>
            <a:off x="228600" y="1988840"/>
            <a:ext cx="2209800" cy="5905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altLang="ru-RU" b="1" dirty="0" smtClean="0">
                <a:solidFill>
                  <a:srgbClr val="000066"/>
                </a:solidFill>
                <a:latin typeface="+mj-lt"/>
                <a:cs typeface="Times New Roman" panose="02020603050405020304" pitchFamily="18" charset="0"/>
              </a:rPr>
              <a:t>Уголовная ответственность</a:t>
            </a:r>
            <a:endParaRPr lang="ru-RU" altLang="ru-RU" b="1" dirty="0">
              <a:solidFill>
                <a:srgbClr val="000066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63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716</TotalTime>
  <Words>2233</Words>
  <Application>Microsoft Office PowerPoint</Application>
  <PresentationFormat>Экран (4:3)</PresentationFormat>
  <Paragraphs>152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Волна</vt:lpstr>
      <vt:lpstr>О соблюдении требований антикоррупционного законодательства. Персональная ответственность за несоблюдение обязательных требований, ограничений и запретов</vt:lpstr>
      <vt:lpstr>Коррупция</vt:lpstr>
      <vt:lpstr>Противодействие коррупции</vt:lpstr>
      <vt:lpstr>Конфликт интересов</vt:lpstr>
      <vt:lpstr>Личная заинтересованность</vt:lpstr>
      <vt:lpstr>Взятка</vt:lpstr>
      <vt:lpstr>Коммерческий подкуп</vt:lpstr>
      <vt:lpstr>Ответственность за несоблюдение предусмотренных ограничений и запретов</vt:lpstr>
      <vt:lpstr>ВИДЫ КОРРУПЦИОННЫХ ПРАВОНАРУШЕНИЙ</vt:lpstr>
      <vt:lpstr>УГОЛОВНАЯ ОТВЕТСТВЕННОСТЬ ЗА КОРРУПЦИЮ</vt:lpstr>
      <vt:lpstr>УГОЛОВНАЯ ОТВЕТСТВЕННОСТЬ ЗА КОРРУПЦИЮ</vt:lpstr>
      <vt:lpstr>ПРЕСТУПЛЕНИЯ КОРРУПЦИОННОЙ НАПРАВЛЕННОСТИ:</vt:lpstr>
      <vt:lpstr>ПРЕСТУПЛЕНИЯ КОРРУПЦИОННОЙ НАПРАВЛЕННОСТИ:</vt:lpstr>
      <vt:lpstr>ПРЕСТУПЛЕНИЯ КОРРУПЦИОННОЙ НАПРАВЛЕННОСТИ:</vt:lpstr>
      <vt:lpstr>За совершение преступлений коррупционной направленности  Уголовным кодексом Российской Федерации предусмотрены  следующие виды уголовных наказаний:</vt:lpstr>
      <vt:lpstr>АДМИНИСТРАТИВНАЯ ОТВЕТСТВЕННОСТЬ</vt:lpstr>
      <vt:lpstr>АДМИНИСТРАТИВНЫЕ ПРАВОНАРУШЕНИЯ КОРРУПЦИОННОЙ НАПРАВЛЕННОСТИ</vt:lpstr>
      <vt:lpstr>АДМИНИСТРАТИВНЫЕ ПРАВОНАРУШЕНИЯ КОРРУПЦИОННОЙ НАПРАВЛЕННОСТИ:</vt:lpstr>
      <vt:lpstr>МЕРЫ АДМИНИСТРАТИВНОЙ ОТВЕТСТВЕННОСТИ</vt:lpstr>
      <vt:lpstr>ДИСЦИПЛИНАРНАЯ (СЛУЖЕБНАЯ) ОТВЕТСТВЕННОСТЬ</vt:lpstr>
      <vt:lpstr>ДИСЦИПЛИНАРНАЯ (СЛУЖЕБНАЯ) ОТВЕТСТВЕННОСТЬ </vt:lpstr>
      <vt:lpstr>СЛУЖЕБНЫЕ ПРОСТУПКИ  КОРРУПЦИОННОЙ НАПРАВЛЕННОСТИ:</vt:lpstr>
      <vt:lpstr>СЛУЖЕБНЫЕ ПРОСТУПКИ  КОРРУПЦИОННОЙ НАПРАВЛЕННОСТИ:</vt:lpstr>
      <vt:lpstr>СЛУЖЕБНЫЕ ПРОСТУПКИ  КОРРУПЦИОННОЙ НАПРАВЛЕННОСТИ:</vt:lpstr>
      <vt:lpstr>СЛУЖЕБНЫЕ ПРОСТУПКИ  КОРРУПЦИОННОЙ НАПРАВЛЕННОСТИ:</vt:lpstr>
      <vt:lpstr>СЛУЖЕБНЫЕ ПРОСТУПКИ  КОРРУПЦИОННОЙ НАПРАВЛЕННОСТИ:</vt:lpstr>
      <vt:lpstr>Презентация PowerPoint</vt:lpstr>
      <vt:lpstr>ГРАЖДАНСКО-ПРАВОВАЯ ОТВЕТСТВЕННОСТЬ</vt:lpstr>
      <vt:lpstr>ГРАЖДАНСКО-ПРАВОВАЯ ОТВЕТСТВЕННОСТЬ</vt:lpstr>
      <vt:lpstr>ГРАЖДАНСКО-ПРАВОВЫЕ НАРУШЕНИЯ КОРРУПЦИОННОЙ НАПРАВЛЕННОСТИ</vt:lpstr>
      <vt:lpstr>ЭТИЧЕСКИЕ ПРОСТУПКИ КОРРУПЦИОННОЙ НАПРАВЛЕННОСТИ</vt:lpstr>
      <vt:lpstr>Презентацию готовила:  секретарь комиссии по  координации работы по  противодействию коррупции в Камышловском муниципальном районе  Чуркина Екатерина Владиславовна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соблюдении требований антикоррупционного законодательства. Персональная ответственность за несоблюдение обязательных требований, ограничений и запретов</dc:title>
  <dc:creator>Екатерина Чуркина</dc:creator>
  <cp:lastModifiedBy>Екатерина Чуркина</cp:lastModifiedBy>
  <cp:revision>18</cp:revision>
  <dcterms:created xsi:type="dcterms:W3CDTF">2023-10-25T05:24:46Z</dcterms:created>
  <dcterms:modified xsi:type="dcterms:W3CDTF">2023-10-27T11:01:45Z</dcterms:modified>
</cp:coreProperties>
</file>