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304" r:id="rId3"/>
    <p:sldId id="345" r:id="rId4"/>
    <p:sldId id="259" r:id="rId5"/>
    <p:sldId id="274" r:id="rId6"/>
    <p:sldId id="34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0072BC"/>
    <a:srgbClr val="64BDE1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86" autoAdjust="0"/>
  </p:normalViewPr>
  <p:slideViewPr>
    <p:cSldViewPr snapToGrid="0">
      <p:cViewPr>
        <p:scale>
          <a:sx n="44" d="100"/>
          <a:sy n="44" d="100"/>
        </p:scale>
        <p:origin x="-82" y="-9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B130D-19EA-8E4E-AB30-2EC4ECDBA83E}" type="doc">
      <dgm:prSet loTypeId="urn:microsoft.com/office/officeart/2005/8/layout/cycle7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419AA-2F6A-3741-8B04-EDF123517D68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gm:t>
    </dgm:pt>
    <dgm:pt modelId="{22C0E0AE-FAD6-FF48-9676-8416630775EA}" type="parTrans" cxnId="{322BD164-C11A-A548-B82E-8AE85DD18554}">
      <dgm:prSet/>
      <dgm:spPr/>
      <dgm:t>
        <a:bodyPr/>
        <a:lstStyle/>
        <a:p>
          <a:endParaRPr lang="ru-RU"/>
        </a:p>
      </dgm:t>
    </dgm:pt>
    <dgm:pt modelId="{2C284DFC-F22E-0447-87A4-AE226F6EFC48}" type="sibTrans" cxnId="{322BD164-C11A-A548-B82E-8AE85DD18554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2FFF9632-9DFF-CB4D-BCA5-51D4A6EDCB69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gm:t>
    </dgm:pt>
    <dgm:pt modelId="{789CB8DA-745F-1449-91B0-4070E466DAE3}" type="parTrans" cxnId="{A8CC481D-3F61-D046-A1F4-E8ABBFCEAF95}">
      <dgm:prSet/>
      <dgm:spPr/>
      <dgm:t>
        <a:bodyPr/>
        <a:lstStyle/>
        <a:p>
          <a:endParaRPr lang="ru-RU"/>
        </a:p>
      </dgm:t>
    </dgm:pt>
    <dgm:pt modelId="{CA9495E4-C94B-6346-9F50-A369C3B926EE}" type="sibTrans" cxnId="{A8CC481D-3F61-D046-A1F4-E8ABBFCEAF95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844A8F95-9074-D04C-9C1B-CFA109A53212}">
      <dgm:prSet phldrT="[Текст]" custT="1"/>
      <dgm:spPr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gm:t>
    </dgm:pt>
    <dgm:pt modelId="{83A180C2-F819-EB4B-9774-0311D2175650}" type="parTrans" cxnId="{F1E500B3-A983-2D44-B91C-31FE2179FB2C}">
      <dgm:prSet/>
      <dgm:spPr/>
      <dgm:t>
        <a:bodyPr/>
        <a:lstStyle/>
        <a:p>
          <a:endParaRPr lang="ru-RU"/>
        </a:p>
      </dgm:t>
    </dgm:pt>
    <dgm:pt modelId="{8B1DC8C7-3585-3840-AF19-D8B4EE79DF4A}" type="sibTrans" cxnId="{F1E500B3-A983-2D44-B91C-31FE2179FB2C}">
      <dgm:prSet/>
      <dgm:spPr>
        <a:solidFill>
          <a:srgbClr val="47658C"/>
        </a:solidFill>
      </dgm:spPr>
      <dgm:t>
        <a:bodyPr/>
        <a:lstStyle/>
        <a:p>
          <a:endParaRPr lang="ru-RU"/>
        </a:p>
      </dgm:t>
    </dgm:pt>
    <dgm:pt modelId="{BFAC7BFB-1A71-9E47-ACDD-41E575681BAA}" type="pres">
      <dgm:prSet presAssocID="{3D5B130D-19EA-8E4E-AB30-2EC4ECDBA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87312-CAC1-2641-9964-2232A9EA1752}" type="pres">
      <dgm:prSet presAssocID="{F36419AA-2F6A-3741-8B04-EDF123517D68}" presName="node" presStyleLbl="node1" presStyleIdx="0" presStyleCnt="3" custRadScaleRad="100049" custRadScaleInc="-2995">
        <dgm:presLayoutVars>
          <dgm:bulletEnabled val="1"/>
        </dgm:presLayoutVars>
      </dgm:prSet>
      <dgm:spPr>
        <a:xfrm>
          <a:off x="3755843" y="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9D108F2-B838-B14A-8DFA-D9C1B357A009}" type="pres">
      <dgm:prSet presAssocID="{2C284DFC-F22E-0447-87A4-AE226F6EFC4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C8366F-33D9-DC4D-A1F2-7E7C473E1911}" type="pres">
      <dgm:prSet presAssocID="{2C284DFC-F22E-0447-87A4-AE226F6EFC4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37FCB4F-1B7A-6743-B562-7EA17AFD55DC}" type="pres">
      <dgm:prSet presAssocID="{2FFF9632-9DFF-CB4D-BCA5-51D4A6EDCB69}" presName="node" presStyleLbl="node1" presStyleIdx="1" presStyleCnt="3" custRadScaleRad="123821" custRadScaleInc="-10306">
        <dgm:presLayoutVars>
          <dgm:bulletEnabled val="1"/>
        </dgm:presLayoutVars>
      </dgm:prSet>
      <dgm:spPr>
        <a:xfrm>
          <a:off x="6059285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47FDEEE-E941-3C4C-A168-1C0F0BBB7DEC}" type="pres">
      <dgm:prSet presAssocID="{CA9495E4-C94B-6346-9F50-A369C3B926E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9E530D9-0503-8F4D-BCE1-FB438D9B70FA}" type="pres">
      <dgm:prSet presAssocID="{CA9495E4-C94B-6346-9F50-A369C3B926E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8A82783-7061-0845-861F-519EB05E6241}" type="pres">
      <dgm:prSet presAssocID="{844A8F95-9074-D04C-9C1B-CFA109A53212}" presName="node" presStyleLbl="node1" presStyleIdx="2" presStyleCnt="3" custRadScaleRad="117213" custRadScaleInc="7916">
        <dgm:presLayoutVars>
          <dgm:bulletEnabled val="1"/>
        </dgm:presLayoutVars>
      </dgm:prSet>
      <dgm:spPr>
        <a:xfrm>
          <a:off x="1452400" y="3989681"/>
          <a:ext cx="2785457" cy="13927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9D56494-5ED4-0348-AC62-E523C604C4BA}" type="pres">
      <dgm:prSet presAssocID="{8B1DC8C7-3585-3840-AF19-D8B4EE79DF4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E471B77-4624-6042-A6AE-50C3F7744F0F}" type="pres">
      <dgm:prSet presAssocID="{8B1DC8C7-3585-3840-AF19-D8B4EE79DF4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E3D49F8-06D4-DE4E-A600-C3A8344B4BE4}" type="presOf" srcId="{2C284DFC-F22E-0447-87A4-AE226F6EFC48}" destId="{25C8366F-33D9-DC4D-A1F2-7E7C473E1911}" srcOrd="1" destOrd="0" presId="urn:microsoft.com/office/officeart/2005/8/layout/cycle7"/>
    <dgm:cxn modelId="{AC7266DD-D1EF-A047-AE2A-A99EE2868FD4}" type="presOf" srcId="{2C284DFC-F22E-0447-87A4-AE226F6EFC48}" destId="{19D108F2-B838-B14A-8DFA-D9C1B357A009}" srcOrd="0" destOrd="0" presId="urn:microsoft.com/office/officeart/2005/8/layout/cycle7"/>
    <dgm:cxn modelId="{F05EABFE-1859-7341-BEF6-21B2056D0278}" type="presOf" srcId="{844A8F95-9074-D04C-9C1B-CFA109A53212}" destId="{D8A82783-7061-0845-861F-519EB05E6241}" srcOrd="0" destOrd="0" presId="urn:microsoft.com/office/officeart/2005/8/layout/cycle7"/>
    <dgm:cxn modelId="{B55027E1-FCE9-6F45-B8B6-E03B75939AA6}" type="presOf" srcId="{2FFF9632-9DFF-CB4D-BCA5-51D4A6EDCB69}" destId="{C37FCB4F-1B7A-6743-B562-7EA17AFD55DC}" srcOrd="0" destOrd="0" presId="urn:microsoft.com/office/officeart/2005/8/layout/cycle7"/>
    <dgm:cxn modelId="{A8CC481D-3F61-D046-A1F4-E8ABBFCEAF95}" srcId="{3D5B130D-19EA-8E4E-AB30-2EC4ECDBA83E}" destId="{2FFF9632-9DFF-CB4D-BCA5-51D4A6EDCB69}" srcOrd="1" destOrd="0" parTransId="{789CB8DA-745F-1449-91B0-4070E466DAE3}" sibTransId="{CA9495E4-C94B-6346-9F50-A369C3B926EE}"/>
    <dgm:cxn modelId="{322BD164-C11A-A548-B82E-8AE85DD18554}" srcId="{3D5B130D-19EA-8E4E-AB30-2EC4ECDBA83E}" destId="{F36419AA-2F6A-3741-8B04-EDF123517D68}" srcOrd="0" destOrd="0" parTransId="{22C0E0AE-FAD6-FF48-9676-8416630775EA}" sibTransId="{2C284DFC-F22E-0447-87A4-AE226F6EFC48}"/>
    <dgm:cxn modelId="{E4B9AA55-08CE-B84F-90A4-607CDBC92B19}" type="presOf" srcId="{3D5B130D-19EA-8E4E-AB30-2EC4ECDBA83E}" destId="{BFAC7BFB-1A71-9E47-ACDD-41E575681BAA}" srcOrd="0" destOrd="0" presId="urn:microsoft.com/office/officeart/2005/8/layout/cycle7"/>
    <dgm:cxn modelId="{F1E500B3-A983-2D44-B91C-31FE2179FB2C}" srcId="{3D5B130D-19EA-8E4E-AB30-2EC4ECDBA83E}" destId="{844A8F95-9074-D04C-9C1B-CFA109A53212}" srcOrd="2" destOrd="0" parTransId="{83A180C2-F819-EB4B-9774-0311D2175650}" sibTransId="{8B1DC8C7-3585-3840-AF19-D8B4EE79DF4A}"/>
    <dgm:cxn modelId="{B14EF103-FA95-E649-A7E5-7752C8959B2B}" type="presOf" srcId="{8B1DC8C7-3585-3840-AF19-D8B4EE79DF4A}" destId="{2E471B77-4624-6042-A6AE-50C3F7744F0F}" srcOrd="1" destOrd="0" presId="urn:microsoft.com/office/officeart/2005/8/layout/cycle7"/>
    <dgm:cxn modelId="{C77626A7-0E00-994D-BCAC-1F3E340A2051}" type="presOf" srcId="{8B1DC8C7-3585-3840-AF19-D8B4EE79DF4A}" destId="{79D56494-5ED4-0348-AC62-E523C604C4BA}" srcOrd="0" destOrd="0" presId="urn:microsoft.com/office/officeart/2005/8/layout/cycle7"/>
    <dgm:cxn modelId="{0E51C28B-C881-484F-8224-E04D32417390}" type="presOf" srcId="{F36419AA-2F6A-3741-8B04-EDF123517D68}" destId="{00C87312-CAC1-2641-9964-2232A9EA1752}" srcOrd="0" destOrd="0" presId="urn:microsoft.com/office/officeart/2005/8/layout/cycle7"/>
    <dgm:cxn modelId="{6F402F98-3A8A-C049-9A32-9473C4AE63C5}" type="presOf" srcId="{CA9495E4-C94B-6346-9F50-A369C3B926EE}" destId="{247FDEEE-E941-3C4C-A168-1C0F0BBB7DEC}" srcOrd="0" destOrd="0" presId="urn:microsoft.com/office/officeart/2005/8/layout/cycle7"/>
    <dgm:cxn modelId="{2F9AF100-53D2-6F43-889D-44F91244AB29}" type="presOf" srcId="{CA9495E4-C94B-6346-9F50-A369C3B926EE}" destId="{29E530D9-0503-8F4D-BCE1-FB438D9B70FA}" srcOrd="1" destOrd="0" presId="urn:microsoft.com/office/officeart/2005/8/layout/cycle7"/>
    <dgm:cxn modelId="{25F3003A-1C4B-234B-A64F-68D72DA47CCB}" type="presParOf" srcId="{BFAC7BFB-1A71-9E47-ACDD-41E575681BAA}" destId="{00C87312-CAC1-2641-9964-2232A9EA1752}" srcOrd="0" destOrd="0" presId="urn:microsoft.com/office/officeart/2005/8/layout/cycle7"/>
    <dgm:cxn modelId="{A511A788-339E-A246-85C6-12936B87BD52}" type="presParOf" srcId="{BFAC7BFB-1A71-9E47-ACDD-41E575681BAA}" destId="{19D108F2-B838-B14A-8DFA-D9C1B357A009}" srcOrd="1" destOrd="0" presId="urn:microsoft.com/office/officeart/2005/8/layout/cycle7"/>
    <dgm:cxn modelId="{EA8B2993-AFB5-6643-B4AF-0208F7193F39}" type="presParOf" srcId="{19D108F2-B838-B14A-8DFA-D9C1B357A009}" destId="{25C8366F-33D9-DC4D-A1F2-7E7C473E1911}" srcOrd="0" destOrd="0" presId="urn:microsoft.com/office/officeart/2005/8/layout/cycle7"/>
    <dgm:cxn modelId="{7EA86FF3-88A5-AD4D-9ADE-14C769AC5DA6}" type="presParOf" srcId="{BFAC7BFB-1A71-9E47-ACDD-41E575681BAA}" destId="{C37FCB4F-1B7A-6743-B562-7EA17AFD55DC}" srcOrd="2" destOrd="0" presId="urn:microsoft.com/office/officeart/2005/8/layout/cycle7"/>
    <dgm:cxn modelId="{A35ED541-150F-9B47-8F5E-C01E5DD20FDE}" type="presParOf" srcId="{BFAC7BFB-1A71-9E47-ACDD-41E575681BAA}" destId="{247FDEEE-E941-3C4C-A168-1C0F0BBB7DEC}" srcOrd="3" destOrd="0" presId="urn:microsoft.com/office/officeart/2005/8/layout/cycle7"/>
    <dgm:cxn modelId="{209CA3B9-FA25-E242-B229-57792B6F0CD3}" type="presParOf" srcId="{247FDEEE-E941-3C4C-A168-1C0F0BBB7DEC}" destId="{29E530D9-0503-8F4D-BCE1-FB438D9B70FA}" srcOrd="0" destOrd="0" presId="urn:microsoft.com/office/officeart/2005/8/layout/cycle7"/>
    <dgm:cxn modelId="{9C3AF4FD-A9CB-A948-B66B-813A68257315}" type="presParOf" srcId="{BFAC7BFB-1A71-9E47-ACDD-41E575681BAA}" destId="{D8A82783-7061-0845-861F-519EB05E6241}" srcOrd="4" destOrd="0" presId="urn:microsoft.com/office/officeart/2005/8/layout/cycle7"/>
    <dgm:cxn modelId="{1862E94E-2670-2946-BE11-8850F789AA7A}" type="presParOf" srcId="{BFAC7BFB-1A71-9E47-ACDD-41E575681BAA}" destId="{79D56494-5ED4-0348-AC62-E523C604C4BA}" srcOrd="5" destOrd="0" presId="urn:microsoft.com/office/officeart/2005/8/layout/cycle7"/>
    <dgm:cxn modelId="{3A2A6A93-DA1B-1A45-BC8D-424BC7363B73}" type="presParOf" srcId="{79D56494-5ED4-0348-AC62-E523C604C4BA}" destId="{2E471B77-4624-6042-A6AE-50C3F7744F0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312-CAC1-2641-9964-2232A9EA1752}">
      <dsp:nvSpPr>
        <dsp:cNvPr id="0" name=""/>
        <dsp:cNvSpPr/>
      </dsp:nvSpPr>
      <dsp:spPr>
        <a:xfrm>
          <a:off x="3331530" y="6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содержания образования</a:t>
          </a:r>
        </a:p>
      </dsp:txBody>
      <dsp:txXfrm>
        <a:off x="3368535" y="37011"/>
        <a:ext cx="2452906" cy="1189448"/>
      </dsp:txXfrm>
    </dsp:sp>
    <dsp:sp modelId="{19D108F2-B838-B14A-8DFA-D9C1B357A009}">
      <dsp:nvSpPr>
        <dsp:cNvPr id="0" name=""/>
        <dsp:cNvSpPr/>
      </dsp:nvSpPr>
      <dsp:spPr>
        <a:xfrm rot="3131103">
          <a:off x="4893728" y="2220308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26391" y="2308750"/>
        <a:ext cx="1946166" cy="265326"/>
      </dsp:txXfrm>
    </dsp:sp>
    <dsp:sp modelId="{C37FCB4F-1B7A-6743-B562-7EA17AFD55DC}">
      <dsp:nvSpPr>
        <dsp:cNvPr id="0" name=""/>
        <dsp:cNvSpPr/>
      </dsp:nvSpPr>
      <dsp:spPr>
        <a:xfrm>
          <a:off x="6140502" y="3619362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Профессиональное развитие педагогических работников и управленческих кадров</a:t>
          </a:r>
        </a:p>
      </dsp:txBody>
      <dsp:txXfrm>
        <a:off x="6177507" y="3656367"/>
        <a:ext cx="2452906" cy="1189448"/>
      </dsp:txXfrm>
    </dsp:sp>
    <dsp:sp modelId="{247FDEEE-E941-3C4C-A168-1C0F0BBB7DEC}">
      <dsp:nvSpPr>
        <dsp:cNvPr id="0" name=""/>
        <dsp:cNvSpPr/>
      </dsp:nvSpPr>
      <dsp:spPr>
        <a:xfrm rot="10799996">
          <a:off x="3652574" y="4029989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85237" y="4118431"/>
        <a:ext cx="1946166" cy="265326"/>
      </dsp:txXfrm>
    </dsp:sp>
    <dsp:sp modelId="{D8A82783-7061-0845-861F-519EB05E6241}">
      <dsp:nvSpPr>
        <dsp:cNvPr id="0" name=""/>
        <dsp:cNvSpPr/>
      </dsp:nvSpPr>
      <dsp:spPr>
        <a:xfrm>
          <a:off x="849220" y="3619368"/>
          <a:ext cx="2526916" cy="1263458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инфраструктуры образования</a:t>
          </a:r>
        </a:p>
      </dsp:txBody>
      <dsp:txXfrm>
        <a:off x="886225" y="3656373"/>
        <a:ext cx="2452906" cy="1189448"/>
      </dsp:txXfrm>
    </dsp:sp>
    <dsp:sp modelId="{79D56494-5ED4-0348-AC62-E523C604C4BA}">
      <dsp:nvSpPr>
        <dsp:cNvPr id="0" name=""/>
        <dsp:cNvSpPr/>
      </dsp:nvSpPr>
      <dsp:spPr>
        <a:xfrm rot="18266637">
          <a:off x="2248088" y="2220311"/>
          <a:ext cx="2211492" cy="442210"/>
        </a:xfrm>
        <a:prstGeom prst="leftRightArrow">
          <a:avLst>
            <a:gd name="adj1" fmla="val 60000"/>
            <a:gd name="adj2" fmla="val 50000"/>
          </a:avLst>
        </a:prstGeom>
        <a:solidFill>
          <a:srgbClr val="4765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80751" y="2308753"/>
        <a:ext cx="1946166" cy="26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Отрисовка в форме дерева…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E453-89B8-4BF9-B7EA-BACF441403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9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B27114C-493B-4C0A-9C1D-83F11C467A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0228" t="15353" r="29946" b="27952"/>
          <a:stretch/>
        </p:blipFill>
        <p:spPr>
          <a:xfrm>
            <a:off x="11358290" y="5539401"/>
            <a:ext cx="691927" cy="6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16F7B42-0FFD-46EB-91CE-61F71C092AF6}"/>
              </a:ext>
            </a:extLst>
          </p:cNvPr>
          <p:cNvSpPr/>
          <p:nvPr userDrawn="1"/>
        </p:nvSpPr>
        <p:spPr>
          <a:xfrm>
            <a:off x="8955314" y="0"/>
            <a:ext cx="3236686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3C40657-31C3-49B5-9E27-DC85619EB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5D1C915-ED15-40FF-B131-9427DC396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DDE3E2-3820-426C-8FA5-189DDD81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30228" t="15353" r="29946" b="27952"/>
          <a:stretch/>
        </p:blipFill>
        <p:spPr>
          <a:xfrm>
            <a:off x="9399771" y="203833"/>
            <a:ext cx="736118" cy="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308211-3F45-41A5-8CA6-7087D1DDA1C0}"/>
              </a:ext>
            </a:extLst>
          </p:cNvPr>
          <p:cNvSpPr/>
          <p:nvPr userDrawn="1"/>
        </p:nvSpPr>
        <p:spPr>
          <a:xfrm>
            <a:off x="-76869" y="0"/>
            <a:ext cx="12268869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9AF2FE8-52BB-49C4-9DEE-CCAEC65A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10" t="2396" r="76021" b="3293"/>
          <a:stretch/>
        </p:blipFill>
        <p:spPr>
          <a:xfrm>
            <a:off x="-76869" y="0"/>
            <a:ext cx="231207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2C384AF-C897-45DF-ACF6-084A9B95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D75B41C-6562-4BB6-A481-81FEFDE25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2463" t="21956" r="18437" b="30739"/>
          <a:stretch/>
        </p:blipFill>
        <p:spPr>
          <a:xfrm>
            <a:off x="1745522" y="978575"/>
            <a:ext cx="8767859" cy="495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43CB31-F8C5-4CB8-94EF-1119AD41C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66009" t="5331" r="20074" b="76498"/>
          <a:stretch/>
        </p:blipFill>
        <p:spPr>
          <a:xfrm>
            <a:off x="10284135" y="203833"/>
            <a:ext cx="1678618" cy="15494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15280E9-B21E-4C9A-A598-0F2E91E51C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23" y="203833"/>
            <a:ext cx="1549483" cy="15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5441204" y="1053678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6" y="6433920"/>
            <a:ext cx="1164207" cy="32662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452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27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22"/>
            <a:ext cx="2370355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national-project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85.68.103.23/site/item?id=3882" TargetMode="External"/><Relationship Id="rId4" Type="http://schemas.openxmlformats.org/officeDocument/2006/relationships/hyperlink" Target="https://minobraz.egov66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1530839" y="2523867"/>
            <a:ext cx="8310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endParaRPr lang="ru-RU" sz="4000" dirty="0" smtClean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80000"/>
              </a:lnSpc>
            </a:pP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Национальный </a:t>
            </a: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проект «Образование»: </a:t>
            </a:r>
            <a:b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траектория </a:t>
            </a:r>
            <a:r>
              <a:rPr lang="ru-RU" sz="4000" dirty="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развития до 2024 года</a:t>
            </a:r>
            <a:endParaRPr lang="ru-RU" sz="40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184B759-E19F-4D68-B737-25B76E7A5777}"/>
              </a:ext>
            </a:extLst>
          </p:cNvPr>
          <p:cNvSpPr/>
          <p:nvPr/>
        </p:nvSpPr>
        <p:spPr>
          <a:xfrm>
            <a:off x="34780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60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DEB10B-3835-4427-99D9-3613B33232E4}"/>
              </a:ext>
            </a:extLst>
          </p:cNvPr>
          <p:cNvSpPr/>
          <p:nvPr/>
        </p:nvSpPr>
        <p:spPr>
          <a:xfrm>
            <a:off x="52151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федеральных проектов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88218" y="143015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«Образование»: региональная составляющая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EE192A6-BD52-5F40-97E5-32628ECF3E63}"/>
              </a:ext>
            </a:extLst>
          </p:cNvPr>
          <p:cNvSpPr/>
          <p:nvPr/>
        </p:nvSpPr>
        <p:spPr>
          <a:xfrm>
            <a:off x="33946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35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8E22370-9BEC-8F43-A37C-E11EF901549A}"/>
              </a:ext>
            </a:extLst>
          </p:cNvPr>
          <p:cNvSpPr/>
          <p:nvPr/>
        </p:nvSpPr>
        <p:spPr>
          <a:xfrm>
            <a:off x="52151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результатов распределены по регионам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A7009F-5A8D-6C47-880B-B54042D56715}"/>
              </a:ext>
            </a:extLst>
          </p:cNvPr>
          <p:cNvSpPr/>
          <p:nvPr/>
        </p:nvSpPr>
        <p:spPr>
          <a:xfrm>
            <a:off x="6648465" y="1235698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89EF834-EE76-6545-86C6-E14FD27A7D8C}"/>
              </a:ext>
            </a:extLst>
          </p:cNvPr>
          <p:cNvSpPr/>
          <p:nvPr/>
        </p:nvSpPr>
        <p:spPr>
          <a:xfrm>
            <a:off x="6822178" y="2375679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показателя федеральных проектов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CB9819A-B7B9-B14A-8124-6EFEFECEC121}"/>
              </a:ext>
            </a:extLst>
          </p:cNvPr>
          <p:cNvSpPr/>
          <p:nvPr/>
        </p:nvSpPr>
        <p:spPr>
          <a:xfrm>
            <a:off x="6640126" y="3774246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D0F3B45-938B-EA46-822A-462446B3110A}"/>
              </a:ext>
            </a:extLst>
          </p:cNvPr>
          <p:cNvSpPr/>
          <p:nvPr/>
        </p:nvSpPr>
        <p:spPr>
          <a:xfrm>
            <a:off x="6822178" y="5049351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показателей распределены по регионам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0F60016-75A5-5E4B-A5B6-FA175E54F8F6}"/>
              </a:ext>
            </a:extLst>
          </p:cNvPr>
          <p:cNvSpPr/>
          <p:nvPr/>
        </p:nvSpPr>
        <p:spPr>
          <a:xfrm>
            <a:off x="3504662" y="2720515"/>
            <a:ext cx="3754300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~</a:t>
            </a:r>
            <a:r>
              <a:rPr lang="en-US" sz="72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80%</a:t>
            </a:r>
            <a:endParaRPr lang="ru-RU" sz="66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F71F403-F7E8-3045-8DED-060D14CBEE9E}"/>
              </a:ext>
            </a:extLst>
          </p:cNvPr>
          <p:cNvSpPr/>
          <p:nvPr/>
        </p:nvSpPr>
        <p:spPr>
          <a:xfrm>
            <a:off x="3739336" y="3738060"/>
            <a:ext cx="3406873" cy="4491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средств федерального бюджета приходится на 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25003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3E59C1AE-78B5-5C49-B12E-3DD052209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951358"/>
              </p:ext>
            </p:extLst>
          </p:nvPr>
        </p:nvGraphicFramePr>
        <p:xfrm>
          <a:off x="924017" y="1436723"/>
          <a:ext cx="9341382" cy="488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Фрагменты головоломки">
            <a:extLst>
              <a:ext uri="{FF2B5EF4-FFF2-40B4-BE49-F238E27FC236}">
                <a16:creationId xmlns="" xmlns:a16="http://schemas.microsoft.com/office/drawing/2014/main" id="{55D80485-6B92-6645-8E2D-DC3ADDDF25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4126" y="3565561"/>
            <a:ext cx="1331578" cy="133157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2AF2313-29D5-4048-B9A9-88EFAE29BCC1}"/>
              </a:ext>
            </a:extLst>
          </p:cNvPr>
          <p:cNvSpPr txBox="1">
            <a:spLocks/>
          </p:cNvSpPr>
          <p:nvPr/>
        </p:nvSpPr>
        <p:spPr>
          <a:xfrm>
            <a:off x="358749" y="136264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НП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69162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A882690-4FA5-4194-8530-C45BD316FD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4236" y="3227876"/>
            <a:ext cx="4498605" cy="210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45" b="1" dirty="0"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 развития способностей и талантов у детей и молодежи</a:t>
            </a: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</a:t>
            </a:r>
            <a:endParaRPr lang="en-US" sz="14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45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11B382-9511-48B3-94A3-C0D285BF195B}"/>
              </a:ext>
            </a:extLst>
          </p:cNvPr>
          <p:cNvSpPr txBox="1"/>
          <p:nvPr/>
        </p:nvSpPr>
        <p:spPr>
          <a:xfrm>
            <a:off x="6080824" y="1221002"/>
            <a:ext cx="706320" cy="1038603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7D46E1-4C9E-49D7-8D78-B705173DB6FE}"/>
              </a:ext>
            </a:extLst>
          </p:cNvPr>
          <p:cNvSpPr txBox="1"/>
          <p:nvPr/>
        </p:nvSpPr>
        <p:spPr>
          <a:xfrm>
            <a:off x="6721099" y="1417358"/>
            <a:ext cx="2988073" cy="888222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 значимых результатов для достижения национальной цели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F69B97-20DB-4A27-8196-A47D47F0206A}"/>
              </a:ext>
            </a:extLst>
          </p:cNvPr>
          <p:cNvSpPr txBox="1"/>
          <p:nvPr/>
        </p:nvSpPr>
        <p:spPr>
          <a:xfrm>
            <a:off x="1370691" y="6236308"/>
            <a:ext cx="7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 Определены Указом Президента Российской Федерации от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21.07.2020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№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474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«О национальных целях развития Российской Федерации на период до 2030 года»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AD24E311-1B98-403A-9D86-196B9D815EF5}"/>
              </a:ext>
            </a:extLst>
          </p:cNvPr>
          <p:cNvSpPr txBox="1"/>
          <p:nvPr/>
        </p:nvSpPr>
        <p:spPr>
          <a:xfrm>
            <a:off x="604881" y="396018"/>
            <a:ext cx="8202931" cy="404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цели до 2030 года*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15BA61BF-B6FB-4721-9279-E9F94A7477E9}"/>
              </a:ext>
            </a:extLst>
          </p:cNvPr>
          <p:cNvSpPr txBox="1">
            <a:spLocks/>
          </p:cNvSpPr>
          <p:nvPr/>
        </p:nvSpPr>
        <p:spPr>
          <a:xfrm>
            <a:off x="1330523" y="1192039"/>
            <a:ext cx="4448191" cy="1389080"/>
          </a:xfrm>
          <a:prstGeom prst="rect">
            <a:avLst/>
          </a:prstGeom>
        </p:spPr>
        <p:txBody>
          <a:bodyPr vert="horz" lIns="60070" tIns="30035" rIns="60070" bIns="30035" rtlCol="0">
            <a:noAutofit/>
          </a:bodyPr>
          <a:lstStyle>
            <a:lvl1pPr marL="347975" indent="-347975" algn="l" defTabSz="1391900" rtl="0" eaLnBrk="1" latinLnBrk="0" hangingPunct="1">
              <a:lnSpc>
                <a:spcPct val="90000"/>
              </a:lnSpc>
              <a:spcBef>
                <a:spcPts val="1522"/>
              </a:spcBef>
              <a:buFont typeface="Arial" panose="020B0604020202020204" pitchFamily="34" charset="0"/>
              <a:buChar char="•"/>
              <a:defRPr sz="42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392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9875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3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58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17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277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6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1962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15574" indent="-347975" algn="l" defTabSz="139190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цель: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BA82D14-E2CE-4175-BCA4-6BA0201BAFCF}"/>
              </a:ext>
            </a:extLst>
          </p:cNvPr>
          <p:cNvSpPr/>
          <p:nvPr/>
        </p:nvSpPr>
        <p:spPr>
          <a:xfrm>
            <a:off x="1370691" y="2374787"/>
            <a:ext cx="3439879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3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национальной цели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35EDEB27-BA09-411C-8A07-54BDF95F0E0F}"/>
              </a:ext>
            </a:extLst>
          </p:cNvPr>
          <p:cNvCxnSpPr>
            <a:cxnSpLocks/>
          </p:cNvCxnSpPr>
          <p:nvPr/>
        </p:nvCxnSpPr>
        <p:spPr>
          <a:xfrm>
            <a:off x="5945199" y="3175385"/>
            <a:ext cx="0" cy="2901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53183274-BE61-413B-9FC7-EDB39BE9B555}"/>
              </a:ext>
            </a:extLst>
          </p:cNvPr>
          <p:cNvCxnSpPr>
            <a:cxnSpLocks/>
          </p:cNvCxnSpPr>
          <p:nvPr/>
        </p:nvCxnSpPr>
        <p:spPr>
          <a:xfrm>
            <a:off x="5929769" y="1240267"/>
            <a:ext cx="0" cy="1065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B70F1A7-EB92-45FF-90CC-EF46F85908EF}"/>
              </a:ext>
            </a:extLst>
          </p:cNvPr>
          <p:cNvSpPr txBox="1"/>
          <p:nvPr/>
        </p:nvSpPr>
        <p:spPr>
          <a:xfrm>
            <a:off x="6295148" y="3256359"/>
            <a:ext cx="3278474" cy="2770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90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проектов </a:t>
            </a:r>
          </a:p>
          <a:p>
            <a:pPr algn="just" rtl="0" fontAlgn="base"/>
            <a:r>
              <a:rPr lang="ru-RU" sz="985" dirty="0">
                <a:latin typeface="Arial" panose="020B0604020202020204" pitchFamily="34" charset="0"/>
                <a:cs typeface="Arial" panose="020B0604020202020204" pitchFamily="34" charset="0"/>
              </a:rPr>
              <a:t>в составе национального проекта «Образование»: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школа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Успех каждого ребенка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 (Повышение конкурентоспособности профессионального образования)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лифты для каждого </a:t>
            </a:r>
          </a:p>
          <a:p>
            <a:pPr marL="225251" indent="-225251" fontAlgn="base">
              <a:buFont typeface="Wingdings" panose="05000000000000000000" pitchFamily="2" charset="2"/>
              <a:buChar char="§"/>
            </a:pPr>
            <a:r>
              <a:rPr lang="ru-RU" sz="1379" dirty="0"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5859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7E010D69-1B30-4FDF-B97E-0E7BADD8654B}"/>
              </a:ext>
            </a:extLst>
          </p:cNvPr>
          <p:cNvSpPr/>
          <p:nvPr/>
        </p:nvSpPr>
        <p:spPr>
          <a:xfrm>
            <a:off x="5763701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5BC67AF-13D7-4CDF-88D3-8B02FBA529E9}"/>
              </a:ext>
            </a:extLst>
          </p:cNvPr>
          <p:cNvSpPr/>
          <p:nvPr/>
        </p:nvSpPr>
        <p:spPr>
          <a:xfrm>
            <a:off x="1292769" y="1734583"/>
            <a:ext cx="2151608" cy="4064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82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493A3DD4-557F-4C42-B853-E9784E154AD9}"/>
              </a:ext>
            </a:extLst>
          </p:cNvPr>
          <p:cNvSpPr/>
          <p:nvPr/>
        </p:nvSpPr>
        <p:spPr>
          <a:xfrm>
            <a:off x="2311444" y="6313321"/>
            <a:ext cx="6261505" cy="27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83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60A49019-9660-4939-B054-4DB3D0552FE6}"/>
              </a:ext>
            </a:extLst>
          </p:cNvPr>
          <p:cNvSpPr txBox="1"/>
          <p:nvPr/>
        </p:nvSpPr>
        <p:spPr>
          <a:xfrm>
            <a:off x="1434960" y="5116864"/>
            <a:ext cx="1781356" cy="62170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инфраструктуры </a:t>
            </a:r>
          </a:p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ctr"/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2D30F72-E5CF-4A6A-AD36-AB52EF20A089}"/>
              </a:ext>
            </a:extLst>
          </p:cNvPr>
          <p:cNvSpPr txBox="1"/>
          <p:nvPr/>
        </p:nvSpPr>
        <p:spPr>
          <a:xfrm>
            <a:off x="3453525" y="5116865"/>
            <a:ext cx="2300126" cy="78853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педагогических работников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и управленческих кадров</a:t>
            </a:r>
          </a:p>
          <a:p>
            <a:endParaRPr lang="ru-RU" sz="11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B60B32FB-36C5-4E13-AA71-67C9A62FCBF5}"/>
              </a:ext>
            </a:extLst>
          </p:cNvPr>
          <p:cNvSpPr txBox="1"/>
          <p:nvPr/>
        </p:nvSpPr>
        <p:spPr>
          <a:xfrm>
            <a:off x="5904514" y="5116864"/>
            <a:ext cx="1760058" cy="60656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содержания образования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7DCED8DF-4528-4D2C-9BEC-9573AF8C5744}"/>
              </a:ext>
            </a:extLst>
          </p:cNvPr>
          <p:cNvSpPr txBox="1"/>
          <p:nvPr/>
        </p:nvSpPr>
        <p:spPr>
          <a:xfrm>
            <a:off x="8095637" y="5116864"/>
            <a:ext cx="1963578" cy="606567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lvl="0" algn="ctr"/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b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82" dirty="0">
                <a:latin typeface="Arial" panose="020B0604020202020204" pitchFamily="34" charset="0"/>
                <a:cs typeface="Arial" panose="020B0604020202020204" pitchFamily="34" charset="0"/>
              </a:rPr>
              <a:t>воспитания в систему образования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E274C38D-0334-4E50-B60B-EA7F2951CA4C}"/>
              </a:ext>
            </a:extLst>
          </p:cNvPr>
          <p:cNvSpPr txBox="1"/>
          <p:nvPr/>
        </p:nvSpPr>
        <p:spPr>
          <a:xfrm>
            <a:off x="1919479" y="6016002"/>
            <a:ext cx="7422824" cy="343721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 algn="ctr"/>
            <a:r>
              <a:rPr lang="ru-RU" sz="1839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FE7AD664-866A-4B0D-AB5B-0767F66CB8F1}"/>
              </a:ext>
            </a:extLst>
          </p:cNvPr>
          <p:cNvSpPr/>
          <p:nvPr/>
        </p:nvSpPr>
        <p:spPr>
          <a:xfrm>
            <a:off x="2254387" y="4013268"/>
            <a:ext cx="1114214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1 034 252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места в школах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E59775ED-DAC8-4B84-8494-84427FF772A1}"/>
              </a:ext>
            </a:extLst>
          </p:cNvPr>
          <p:cNvSpPr/>
          <p:nvPr/>
        </p:nvSpPr>
        <p:spPr>
          <a:xfrm>
            <a:off x="1410188" y="1811703"/>
            <a:ext cx="1059800" cy="661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технопарков,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224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1CB2135E-03F3-48E0-B6EC-C692866214E1}"/>
              </a:ext>
            </a:extLst>
          </p:cNvPr>
          <p:cNvSpPr/>
          <p:nvPr/>
        </p:nvSpPr>
        <p:spPr>
          <a:xfrm>
            <a:off x="2263535" y="4483745"/>
            <a:ext cx="1145425" cy="4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88E75FF0-8D06-419E-8716-238879334EA8}"/>
              </a:ext>
            </a:extLst>
          </p:cNvPr>
          <p:cNvSpPr/>
          <p:nvPr/>
        </p:nvSpPr>
        <p:spPr>
          <a:xfrm>
            <a:off x="1402585" y="2519066"/>
            <a:ext cx="941259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коррекционных школ с обновленной инфраструктурой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881946AE-86A4-41A2-8004-77D2B140F45B}"/>
              </a:ext>
            </a:extLst>
          </p:cNvPr>
          <p:cNvSpPr/>
          <p:nvPr/>
        </p:nvSpPr>
        <p:spPr>
          <a:xfrm>
            <a:off x="2345689" y="1811703"/>
            <a:ext cx="1022912" cy="77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дополнительного образования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1C179047-D9FE-4DE9-821B-0604E37ABBAF}"/>
              </a:ext>
            </a:extLst>
          </p:cNvPr>
          <p:cNvSpPr/>
          <p:nvPr/>
        </p:nvSpPr>
        <p:spPr>
          <a:xfrm>
            <a:off x="2243097" y="2551702"/>
            <a:ext cx="116850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18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  <a:r>
              <a:rPr lang="ru-RU" sz="6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выявления и поддержки одаренных детей</a:t>
            </a:r>
            <a:endParaRPr lang="ru-RU" sz="105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5EEB2C16-C2AF-474A-9879-19F75A5D9CF6}"/>
              </a:ext>
            </a:extLst>
          </p:cNvPr>
          <p:cNvSpPr/>
          <p:nvPr/>
        </p:nvSpPr>
        <p:spPr>
          <a:xfrm>
            <a:off x="2162081" y="3327935"/>
            <a:ext cx="1337788" cy="6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организациях создана цифровая образовательная среда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D6A59973-5B02-4710-9B52-A86591869B80}"/>
              </a:ext>
            </a:extLst>
          </p:cNvPr>
          <p:cNvSpPr/>
          <p:nvPr/>
        </p:nvSpPr>
        <p:spPr>
          <a:xfrm>
            <a:off x="1563588" y="3321797"/>
            <a:ext cx="608451" cy="58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</a:t>
            </a:r>
            <a:r>
              <a:rPr lang="en-US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-куб»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C69351BE-A0CF-4E98-ADF1-44368286419A}"/>
              </a:ext>
            </a:extLst>
          </p:cNvPr>
          <p:cNvSpPr/>
          <p:nvPr/>
        </p:nvSpPr>
        <p:spPr>
          <a:xfrm>
            <a:off x="3570489" y="3308472"/>
            <a:ext cx="1065232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«Кванториума» в педагогических вузах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B9AB465D-936A-4944-AB8C-AF765C05C1E7}"/>
              </a:ext>
            </a:extLst>
          </p:cNvPr>
          <p:cNvSpPr/>
          <p:nvPr/>
        </p:nvSpPr>
        <p:spPr>
          <a:xfrm>
            <a:off x="3719670" y="1786057"/>
            <a:ext cx="1782505" cy="752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269F711F-0E92-459D-A8B8-F31A92E0F8B3}"/>
              </a:ext>
            </a:extLst>
          </p:cNvPr>
          <p:cNvSpPr/>
          <p:nvPr/>
        </p:nvSpPr>
        <p:spPr>
          <a:xfrm>
            <a:off x="3514693" y="2542800"/>
            <a:ext cx="970430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подключены к платформе ЦОС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829D2977-B31E-4AB9-ABD7-10558895224F}"/>
              </a:ext>
            </a:extLst>
          </p:cNvPr>
          <p:cNvSpPr/>
          <p:nvPr/>
        </p:nvSpPr>
        <p:spPr>
          <a:xfrm>
            <a:off x="4332633" y="2542800"/>
            <a:ext cx="141932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 и мастеров производственного обучения повысят квалификацию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D1593597-40D3-4F2D-B46A-7C4543AB11E9}"/>
              </a:ext>
            </a:extLst>
          </p:cNvPr>
          <p:cNvSpPr/>
          <p:nvPr/>
        </p:nvSpPr>
        <p:spPr>
          <a:xfrm>
            <a:off x="4475249" y="4119053"/>
            <a:ext cx="1255223" cy="868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непрерывного повышения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профмастерства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педагогов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DA27A42F-F90F-4C41-B008-90460B38D7EE}"/>
              </a:ext>
            </a:extLst>
          </p:cNvPr>
          <p:cNvSpPr/>
          <p:nvPr/>
        </p:nvSpPr>
        <p:spPr>
          <a:xfrm>
            <a:off x="3581428" y="4113515"/>
            <a:ext cx="105429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штатных педагогов-психологов повысят квалификацию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83CBE2D0-BEAE-4A8C-943D-909A11D0441B}"/>
              </a:ext>
            </a:extLst>
          </p:cNvPr>
          <p:cNvSpPr/>
          <p:nvPr/>
        </p:nvSpPr>
        <p:spPr>
          <a:xfrm>
            <a:off x="4514128" y="3349769"/>
            <a:ext cx="1272755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аттестации руководителей общеобразовательных организаций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00BF1329-7E05-4ED1-B67F-B056D4EF3458}"/>
              </a:ext>
            </a:extLst>
          </p:cNvPr>
          <p:cNvSpPr/>
          <p:nvPr/>
        </p:nvSpPr>
        <p:spPr>
          <a:xfrm>
            <a:off x="9053561" y="1858700"/>
            <a:ext cx="894302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охвачены </a:t>
            </a:r>
            <a:r>
              <a:rPr lang="ru-RU" sz="72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профориентаци-онными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5CBF8C93-FD74-4DE6-85E1-574ACC1E5E20}"/>
              </a:ext>
            </a:extLst>
          </p:cNvPr>
          <p:cNvSpPr/>
          <p:nvPr/>
        </p:nvSpPr>
        <p:spPr>
          <a:xfrm>
            <a:off x="7945895" y="3587336"/>
            <a:ext cx="1142744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мероприятий патриотической направленности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21B21C32-FD85-44D4-8C79-075506E1463A}"/>
              </a:ext>
            </a:extLst>
          </p:cNvPr>
          <p:cNvSpPr/>
          <p:nvPr/>
        </p:nvSpPr>
        <p:spPr>
          <a:xfrm>
            <a:off x="8082873" y="2835778"/>
            <a:ext cx="970687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движения «ЮНАРМИЯ»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EEE3CA87-D292-4FE1-957F-0644EBA665FB}"/>
              </a:ext>
            </a:extLst>
          </p:cNvPr>
          <p:cNvSpPr/>
          <p:nvPr/>
        </p:nvSpPr>
        <p:spPr>
          <a:xfrm>
            <a:off x="8993882" y="2829977"/>
            <a:ext cx="1043333" cy="6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«Российского движения школьников»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345A04F8-9C45-4C16-A61E-8EFF7E4D6F2D}"/>
              </a:ext>
            </a:extLst>
          </p:cNvPr>
          <p:cNvSpPr/>
          <p:nvPr/>
        </p:nvSpPr>
        <p:spPr>
          <a:xfrm>
            <a:off x="9043289" y="3596852"/>
            <a:ext cx="1092618" cy="73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онлайн-уроков патриотической направленности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3239AF68-7533-414A-8872-D53CAF88ACB1}"/>
              </a:ext>
            </a:extLst>
          </p:cNvPr>
          <p:cNvSpPr/>
          <p:nvPr/>
        </p:nvSpPr>
        <p:spPr>
          <a:xfrm>
            <a:off x="8040380" y="1840932"/>
            <a:ext cx="894303" cy="86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школе </a:t>
            </a:r>
            <a:b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учреждении СПО рабочие программы воспитания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B467303A-671B-4A33-9526-BF28735014CD}"/>
              </a:ext>
            </a:extLst>
          </p:cNvPr>
          <p:cNvSpPr/>
          <p:nvPr/>
        </p:nvSpPr>
        <p:spPr>
          <a:xfrm>
            <a:off x="6661658" y="4275249"/>
            <a:ext cx="1107554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преподавания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дисциплин в СПО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F927C2E4-C38F-4A9E-B1DC-E7158EBB9C1D}"/>
              </a:ext>
            </a:extLst>
          </p:cNvPr>
          <p:cNvSpPr/>
          <p:nvPr/>
        </p:nvSpPr>
        <p:spPr>
          <a:xfrm>
            <a:off x="6752279" y="1786640"/>
            <a:ext cx="1142470" cy="8464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 низкими образовательными результатами обучающихся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1042422F-3C43-40E4-A0A0-2792E06FB990}"/>
              </a:ext>
            </a:extLst>
          </p:cNvPr>
          <p:cNvSpPr/>
          <p:nvPr/>
        </p:nvSpPr>
        <p:spPr>
          <a:xfrm>
            <a:off x="5819194" y="2619645"/>
            <a:ext cx="1107554" cy="10285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качеством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на основе мониторинга данных о состоянии системы образования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07C6B1FA-C12C-45CB-ACEB-250AD7C7FCB0}"/>
              </a:ext>
            </a:extLst>
          </p:cNvPr>
          <p:cNvSpPr/>
          <p:nvPr/>
        </p:nvSpPr>
        <p:spPr>
          <a:xfrm>
            <a:off x="5687925" y="1788779"/>
            <a:ext cx="1078844" cy="8124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определяющих содержание общего образования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142116B8-E38C-4AAB-AE71-1320035D4C81}"/>
              </a:ext>
            </a:extLst>
          </p:cNvPr>
          <p:cNvSpPr/>
          <p:nvPr/>
        </p:nvSpPr>
        <p:spPr>
          <a:xfrm>
            <a:off x="5794287" y="4260159"/>
            <a:ext cx="967057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работы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</a:t>
            </a:r>
          </a:p>
          <a:p>
            <a:pPr algn="ctr"/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трудностями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обучении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1A41B5BA-9848-478B-8BAB-1183E85B165C}"/>
              </a:ext>
            </a:extLst>
          </p:cNvPr>
          <p:cNvSpPr txBox="1"/>
          <p:nvPr/>
        </p:nvSpPr>
        <p:spPr>
          <a:xfrm>
            <a:off x="620121" y="151367"/>
            <a:ext cx="8468518" cy="80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2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перспективы реализации национального проекта «Образование»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D9FCC92B-3F77-4814-9C1A-884750FA8804}"/>
              </a:ext>
            </a:extLst>
          </p:cNvPr>
          <p:cNvSpPr/>
          <p:nvPr/>
        </p:nvSpPr>
        <p:spPr>
          <a:xfrm>
            <a:off x="5983055" y="3616334"/>
            <a:ext cx="1706759" cy="6843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национального проекта «Образование»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4CD0DACC-7DC9-4B2C-9638-30806494AE45}"/>
              </a:ext>
            </a:extLst>
          </p:cNvPr>
          <p:cNvSpPr/>
          <p:nvPr/>
        </p:nvSpPr>
        <p:spPr>
          <a:xfrm>
            <a:off x="6763504" y="2620026"/>
            <a:ext cx="1186155" cy="961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всероссийской олимпиады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участие детей </a:t>
            </a:r>
            <a:b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международных олимпиадах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2A8A3679-BB78-4FA8-81F2-0D97A2CE279A}"/>
              </a:ext>
            </a:extLst>
          </p:cNvPr>
          <p:cNvSpPr/>
          <p:nvPr/>
        </p:nvSpPr>
        <p:spPr>
          <a:xfrm>
            <a:off x="7976630" y="4457794"/>
            <a:ext cx="2060585" cy="51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05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лучших практик </a:t>
            </a: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обновления и содержания и технологий дополнительного образования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BB2E3D8E-9CE1-43AE-909D-198DF5DE7476}"/>
              </a:ext>
            </a:extLst>
          </p:cNvPr>
          <p:cNvSpPr/>
          <p:nvPr/>
        </p:nvSpPr>
        <p:spPr>
          <a:xfrm>
            <a:off x="1315919" y="4033023"/>
            <a:ext cx="1049314" cy="97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сельской местности обновят  условия для занятий физической культурой</a:t>
            </a:r>
            <a:endParaRPr lang="ru-RU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8EC633-CD81-4F80-9FD1-C89F27C29EE6}"/>
              </a:ext>
            </a:extLst>
          </p:cNvPr>
          <p:cNvCxnSpPr>
            <a:cxnSpLocks/>
          </p:cNvCxnSpPr>
          <p:nvPr/>
        </p:nvCxnSpPr>
        <p:spPr>
          <a:xfrm>
            <a:off x="1685731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="" xmlns:a16="http://schemas.microsoft.com/office/drawing/2014/main" id="{61662590-E09B-40E6-AA05-40E80676FCEC}"/>
              </a:ext>
            </a:extLst>
          </p:cNvPr>
          <p:cNvCxnSpPr>
            <a:cxnSpLocks/>
          </p:cNvCxnSpPr>
          <p:nvPr/>
        </p:nvCxnSpPr>
        <p:spPr>
          <a:xfrm>
            <a:off x="3964104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="" xmlns:a16="http://schemas.microsoft.com/office/drawing/2014/main" id="{2C52A9FE-C600-473F-BFF4-6D3207E54FED}"/>
              </a:ext>
            </a:extLst>
          </p:cNvPr>
          <p:cNvCxnSpPr>
            <a:cxnSpLocks/>
          </p:cNvCxnSpPr>
          <p:nvPr/>
        </p:nvCxnSpPr>
        <p:spPr>
          <a:xfrm>
            <a:off x="6095152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="" xmlns:a16="http://schemas.microsoft.com/office/drawing/2014/main" id="{6DC71025-153C-4F3D-8B54-8703D518E202}"/>
              </a:ext>
            </a:extLst>
          </p:cNvPr>
          <p:cNvCxnSpPr>
            <a:cxnSpLocks/>
          </p:cNvCxnSpPr>
          <p:nvPr/>
        </p:nvCxnSpPr>
        <p:spPr>
          <a:xfrm>
            <a:off x="8368697" y="5780747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>
            <a:extLst>
              <a:ext uri="{FF2B5EF4-FFF2-40B4-BE49-F238E27FC236}">
                <a16:creationId xmlns="" xmlns:a16="http://schemas.microsoft.com/office/drawing/2014/main" id="{E7D5D63B-EFF2-45BB-9F01-7B356EBD3DF2}"/>
              </a:ext>
            </a:extLst>
          </p:cNvPr>
          <p:cNvCxnSpPr>
            <a:cxnSpLocks/>
          </p:cNvCxnSpPr>
          <p:nvPr/>
        </p:nvCxnSpPr>
        <p:spPr>
          <a:xfrm>
            <a:off x="2342083" y="6015778"/>
            <a:ext cx="67465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="" xmlns:a16="http://schemas.microsoft.com/office/drawing/2014/main" id="{1A7B5545-0D56-4E2B-92FA-FBB59272143C}"/>
              </a:ext>
            </a:extLst>
          </p:cNvPr>
          <p:cNvCxnSpPr>
            <a:cxnSpLocks/>
          </p:cNvCxnSpPr>
          <p:nvPr/>
        </p:nvCxnSpPr>
        <p:spPr>
          <a:xfrm flipV="1">
            <a:off x="9088639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="" xmlns:a16="http://schemas.microsoft.com/office/drawing/2014/main" id="{3C425E95-E977-4079-B9CD-1AEA2ADE5CF6}"/>
              </a:ext>
            </a:extLst>
          </p:cNvPr>
          <p:cNvCxnSpPr>
            <a:cxnSpLocks/>
          </p:cNvCxnSpPr>
          <p:nvPr/>
        </p:nvCxnSpPr>
        <p:spPr>
          <a:xfrm flipV="1">
            <a:off x="6769378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="" xmlns:a16="http://schemas.microsoft.com/office/drawing/2014/main" id="{E4B6A7FC-1889-4EFC-9FD0-C3928CD253EE}"/>
              </a:ext>
            </a:extLst>
          </p:cNvPr>
          <p:cNvCxnSpPr>
            <a:cxnSpLocks/>
          </p:cNvCxnSpPr>
          <p:nvPr/>
        </p:nvCxnSpPr>
        <p:spPr>
          <a:xfrm flipV="1">
            <a:off x="4621755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="" xmlns:a16="http://schemas.microsoft.com/office/drawing/2014/main" id="{F4AAD166-7B58-4BEF-9638-8212D0D9C48F}"/>
              </a:ext>
            </a:extLst>
          </p:cNvPr>
          <p:cNvCxnSpPr>
            <a:cxnSpLocks/>
          </p:cNvCxnSpPr>
          <p:nvPr/>
        </p:nvCxnSpPr>
        <p:spPr>
          <a:xfrm flipV="1">
            <a:off x="2342083" y="5780748"/>
            <a:ext cx="0" cy="2350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="" xmlns:a16="http://schemas.microsoft.com/office/drawing/2014/main" id="{208768C3-F4DA-4E41-B144-3CCF3A2A5888}"/>
              </a:ext>
            </a:extLst>
          </p:cNvPr>
          <p:cNvCxnSpPr>
            <a:cxnSpLocks/>
          </p:cNvCxnSpPr>
          <p:nvPr/>
        </p:nvCxnSpPr>
        <p:spPr>
          <a:xfrm>
            <a:off x="1685731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="" xmlns:a16="http://schemas.microsoft.com/office/drawing/2014/main" id="{B8FF5D6D-C550-488C-927D-A3A00007032D}"/>
              </a:ext>
            </a:extLst>
          </p:cNvPr>
          <p:cNvCxnSpPr>
            <a:cxnSpLocks/>
          </p:cNvCxnSpPr>
          <p:nvPr/>
        </p:nvCxnSpPr>
        <p:spPr>
          <a:xfrm>
            <a:off x="3964104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="" xmlns:a16="http://schemas.microsoft.com/office/drawing/2014/main" id="{31193584-AE2E-4651-BF5C-B7C0BEBBBF73}"/>
              </a:ext>
            </a:extLst>
          </p:cNvPr>
          <p:cNvCxnSpPr>
            <a:cxnSpLocks/>
          </p:cNvCxnSpPr>
          <p:nvPr/>
        </p:nvCxnSpPr>
        <p:spPr>
          <a:xfrm>
            <a:off x="6095152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10953EE7-04DF-4800-B05B-6CC992EF1839}"/>
              </a:ext>
            </a:extLst>
          </p:cNvPr>
          <p:cNvCxnSpPr>
            <a:cxnSpLocks/>
          </p:cNvCxnSpPr>
          <p:nvPr/>
        </p:nvCxnSpPr>
        <p:spPr>
          <a:xfrm>
            <a:off x="8368697" y="1734583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="" xmlns:a16="http://schemas.microsoft.com/office/drawing/2014/main" id="{9D8E4471-FA70-4752-8D47-CDF5FDD69322}"/>
              </a:ext>
            </a:extLst>
          </p:cNvPr>
          <p:cNvCxnSpPr>
            <a:cxnSpLocks/>
          </p:cNvCxnSpPr>
          <p:nvPr/>
        </p:nvCxnSpPr>
        <p:spPr>
          <a:xfrm>
            <a:off x="1685731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="" xmlns:a16="http://schemas.microsoft.com/office/drawing/2014/main" id="{4EC3BDBC-18F2-47A9-A4C5-ABF23B5AF35F}"/>
              </a:ext>
            </a:extLst>
          </p:cNvPr>
          <p:cNvCxnSpPr>
            <a:cxnSpLocks/>
          </p:cNvCxnSpPr>
          <p:nvPr/>
        </p:nvCxnSpPr>
        <p:spPr>
          <a:xfrm>
            <a:off x="3964104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="" xmlns:a16="http://schemas.microsoft.com/office/drawing/2014/main" id="{50B6FEA3-8DD5-4E7A-8AF4-E0F0FBBDA2AF}"/>
              </a:ext>
            </a:extLst>
          </p:cNvPr>
          <p:cNvCxnSpPr>
            <a:cxnSpLocks/>
          </p:cNvCxnSpPr>
          <p:nvPr/>
        </p:nvCxnSpPr>
        <p:spPr>
          <a:xfrm>
            <a:off x="6095152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="" xmlns:a16="http://schemas.microsoft.com/office/drawing/2014/main" id="{ABA71504-4D9E-4980-A9DA-82C4BB773CF1}"/>
              </a:ext>
            </a:extLst>
          </p:cNvPr>
          <p:cNvCxnSpPr>
            <a:cxnSpLocks/>
          </p:cNvCxnSpPr>
          <p:nvPr/>
        </p:nvCxnSpPr>
        <p:spPr>
          <a:xfrm>
            <a:off x="8368697" y="5090756"/>
            <a:ext cx="134323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58D34E9-1B2B-E943-B1E7-185535E83B56}"/>
              </a:ext>
            </a:extLst>
          </p:cNvPr>
          <p:cNvSpPr txBox="1"/>
          <p:nvPr/>
        </p:nvSpPr>
        <p:spPr>
          <a:xfrm>
            <a:off x="5144244" y="1057069"/>
            <a:ext cx="17825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138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137" y="648677"/>
            <a:ext cx="83546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Адрес </a:t>
            </a:r>
            <a:r>
              <a:rPr lang="ru-RU" b="1" dirty="0"/>
              <a:t>официального </a:t>
            </a:r>
            <a:r>
              <a:rPr lang="ru-RU" b="1" dirty="0" smtClean="0"/>
              <a:t>сайта Министерства просвещения </a:t>
            </a:r>
            <a:r>
              <a:rPr lang="ru-RU" b="1" dirty="0"/>
              <a:t>Российской </a:t>
            </a:r>
            <a:r>
              <a:rPr lang="ru-RU" b="1" dirty="0" smtClean="0"/>
              <a:t>Федерации: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://edu.gov.ru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Раздел «Нацпроект </a:t>
            </a:r>
            <a:r>
              <a:rPr lang="ru-RU" dirty="0"/>
              <a:t>«Образование</a:t>
            </a:r>
            <a:r>
              <a:rPr lang="ru-RU" dirty="0" smtClean="0"/>
              <a:t>»: </a:t>
            </a:r>
            <a:r>
              <a:rPr lang="en-US" dirty="0">
                <a:hlinkClick r:id="rId3"/>
              </a:rPr>
              <a:t>https://edu.gov.ru/national-project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Адрес официального сайта Министерства образования и молодежной политики Свердловской области</a:t>
            </a:r>
            <a:r>
              <a:rPr lang="ru-RU" dirty="0" smtClean="0"/>
              <a:t>: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58830" y="4511148"/>
            <a:ext cx="561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https://minobraz.egov66.ru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138" y="4845635"/>
            <a:ext cx="918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«Создание центров «Точка роста»: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185.68.103.23/site/item?id=3882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764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341</Words>
  <Application>Microsoft Office PowerPoint</Application>
  <PresentationFormat>Произвольный</PresentationFormat>
  <Paragraphs>96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Светлана Прожерина</cp:lastModifiedBy>
  <cp:revision>107</cp:revision>
  <dcterms:created xsi:type="dcterms:W3CDTF">2020-06-08T21:27:38Z</dcterms:created>
  <dcterms:modified xsi:type="dcterms:W3CDTF">2021-04-01T04:43:19Z</dcterms:modified>
</cp:coreProperties>
</file>